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…the sorting out of </a:t>
            </a:r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2675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graduates aged 21+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7"/>
            <a:ext cx="3826808" cy="68335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Absolute counts in 2001 by European Constituency area</a:t>
            </a:r>
          </a:p>
          <a:p>
            <a:r>
              <a:rPr lang="en-US" sz="1600" dirty="0"/>
              <a:t>Data source: Analysis of the 2001 Census Key Statistics by local </a:t>
            </a:r>
            <a:r>
              <a:rPr lang="en-US" sz="1600" dirty="0" smtClean="0"/>
              <a:t>authority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</p:spTree>
    <p:extLst>
      <p:ext uri="{BB962C8B-B14F-4D97-AF65-F5344CB8AC3E}">
        <p14:creationId xmlns:p14="http://schemas.microsoft.com/office/powerpoint/2010/main" val="6355712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7"/>
            <a:ext cx="3826807" cy="6833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79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Change in area share of </a:t>
            </a:r>
            <a:r>
              <a:rPr lang="en-US" dirty="0" smtClean="0"/>
              <a:t>graduates</a:t>
            </a:r>
            <a:br>
              <a:rPr lang="en-US" dirty="0" smtClean="0"/>
            </a:br>
            <a:r>
              <a:rPr lang="en-US" dirty="0" smtClean="0"/>
              <a:t>aged </a:t>
            </a:r>
            <a:r>
              <a:rPr lang="en-US" dirty="0"/>
              <a:t>21+, 1971-2001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/>
              <a:t>Figures show the 2001 share of the total graduate proportion less the 1971 </a:t>
            </a:r>
            <a:r>
              <a:rPr lang="en-US" dirty="0" smtClean="0"/>
              <a:t>share</a:t>
            </a:r>
            <a:endParaRPr lang="en-US" dirty="0"/>
          </a:p>
          <a:p>
            <a:r>
              <a:rPr lang="en-US" sz="1600" dirty="0"/>
              <a:t>Data source: Analysis of the 2001 Census Key Statistics by local authority and the 1971 Census</a:t>
            </a:r>
          </a:p>
        </p:txBody>
      </p:sp>
    </p:spTree>
    <p:extLst>
      <p:ext uri="{BB962C8B-B14F-4D97-AF65-F5344CB8AC3E}">
        <p14:creationId xmlns:p14="http://schemas.microsoft.com/office/powerpoint/2010/main" val="1168270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	Most children in Britain either fail at school or are </a:t>
            </a:r>
            <a:r>
              <a:rPr lang="en-US" dirty="0" err="1"/>
              <a:t>labelled</a:t>
            </a:r>
            <a:r>
              <a:rPr lang="en-US" dirty="0"/>
              <a:t> second class at university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type of school a child in Britain attends has a huge influence on his or her exam results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Getting high exam results is more about social sorting than about being clever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</p:spTree>
    <p:extLst>
      <p:ext uri="{BB962C8B-B14F-4D97-AF65-F5344CB8AC3E}">
        <p14:creationId xmlns:p14="http://schemas.microsoft.com/office/powerpoint/2010/main" val="10070370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doing well at age 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4"/>
            <a:ext cx="3826811" cy="6833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Ratio </a:t>
            </a:r>
            <a:r>
              <a:rPr lang="en-US" dirty="0"/>
              <a:t>of numbers achieving a score greater than four to those achieving less than four in </a:t>
            </a:r>
            <a:r>
              <a:rPr lang="en-US" dirty="0" smtClean="0"/>
              <a:t>1998</a:t>
            </a:r>
            <a:endParaRPr lang="en-US" dirty="0"/>
          </a:p>
          <a:p>
            <a:r>
              <a:rPr lang="en-US" sz="1600" dirty="0"/>
              <a:t>Data source: Key Stage 2 results from </a:t>
            </a:r>
            <a:r>
              <a:rPr lang="en-US" sz="1600" dirty="0" err="1"/>
              <a:t>neighbourhood</a:t>
            </a:r>
            <a:r>
              <a:rPr lang="en-US" sz="1600" dirty="0"/>
              <a:t> statistics </a:t>
            </a:r>
            <a:r>
              <a:rPr lang="en-US" sz="1600" dirty="0" smtClean="0"/>
              <a:t>website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</p:spTree>
    <p:extLst>
      <p:ext uri="{BB962C8B-B14F-4D97-AF65-F5344CB8AC3E}">
        <p14:creationId xmlns:p14="http://schemas.microsoft.com/office/powerpoint/2010/main" val="41460322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4"/>
            <a:ext cx="3826811" cy="683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Children achieving no </a:t>
            </a:r>
            <a:r>
              <a:rPr lang="en-US" dirty="0" smtClean="0"/>
              <a:t>qualifications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age 15/16, 1993-1999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/>
          <a:lstStyle/>
          <a:p>
            <a:r>
              <a:rPr lang="en-US" dirty="0"/>
              <a:t>The proportions of children receiving no GCSE results are </a:t>
            </a:r>
            <a:r>
              <a:rPr lang="en-US" dirty="0" smtClean="0"/>
              <a:t>shown</a:t>
            </a:r>
            <a:endParaRPr lang="en-US" dirty="0"/>
          </a:p>
          <a:p>
            <a:r>
              <a:rPr lang="en-US" sz="1600" dirty="0"/>
              <a:t>Data source: Analysis of national school league tables for Britain 1993-99</a:t>
            </a:r>
          </a:p>
        </p:txBody>
      </p:sp>
    </p:spTree>
    <p:extLst>
      <p:ext uri="{BB962C8B-B14F-4D97-AF65-F5344CB8AC3E}">
        <p14:creationId xmlns:p14="http://schemas.microsoft.com/office/powerpoint/2010/main" val="15408176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4"/>
            <a:ext cx="3826810" cy="683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Children achieving few </a:t>
            </a:r>
            <a:r>
              <a:rPr lang="en-US" dirty="0" smtClean="0"/>
              <a:t>qualifications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age 15/16, 1993-1999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/>
          <a:lstStyle/>
          <a:p>
            <a:r>
              <a:rPr lang="en-US" dirty="0"/>
              <a:t>The proportions of children receiving less than five GCSEs at level A-G are </a:t>
            </a:r>
            <a:r>
              <a:rPr lang="en-US" dirty="0" smtClean="0"/>
              <a:t>shown</a:t>
            </a:r>
            <a:endParaRPr lang="en-US" dirty="0"/>
          </a:p>
          <a:p>
            <a:r>
              <a:rPr lang="en-US" sz="1600" dirty="0"/>
              <a:t>Data source: Analysis of national school league tables for Britain 1993-</a:t>
            </a:r>
            <a:r>
              <a:rPr lang="en-US" sz="1600" dirty="0" smtClean="0"/>
              <a:t>99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10572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5"/>
            <a:ext cx="3826810" cy="683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Children achieving low </a:t>
            </a:r>
            <a:r>
              <a:rPr lang="en-US" dirty="0" smtClean="0"/>
              <a:t>qualifications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age 15/16, 1993-</a:t>
            </a:r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/>
          <a:lstStyle/>
          <a:p>
            <a:r>
              <a:rPr lang="en-US" dirty="0"/>
              <a:t>The proportions of all children receiving fewer than five A-C GCSE results are </a:t>
            </a:r>
            <a:r>
              <a:rPr lang="en-US" dirty="0" smtClean="0"/>
              <a:t>shown</a:t>
            </a:r>
            <a:endParaRPr lang="en-US" dirty="0"/>
          </a:p>
          <a:p>
            <a:r>
              <a:rPr lang="en-US" sz="1600" dirty="0"/>
              <a:t>Data source: Analysis of national school league tables for Britain 1993-99</a:t>
            </a:r>
          </a:p>
        </p:txBody>
      </p:sp>
    </p:spTree>
    <p:extLst>
      <p:ext uri="{BB962C8B-B14F-4D97-AF65-F5344CB8AC3E}">
        <p14:creationId xmlns:p14="http://schemas.microsoft.com/office/powerpoint/2010/main" val="31570503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7" y="142043"/>
            <a:ext cx="8784948" cy="5455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4249"/>
            <a:ext cx="8872487" cy="421299"/>
          </a:xfrm>
        </p:spPr>
        <p:txBody>
          <a:bodyPr/>
          <a:lstStyle/>
          <a:p>
            <a:r>
              <a:rPr lang="en-US" dirty="0"/>
              <a:t>Children aged 15/16 1993-99 by school type </a:t>
            </a:r>
            <a:r>
              <a:rPr lang="en-US" dirty="0" smtClean="0"/>
              <a:t>&amp; GCSEs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600" dirty="0"/>
              <a:t>Charts are drawn in proportion to total numbers of children attending each type of school and shaded by the shares awarded particular </a:t>
            </a:r>
            <a:r>
              <a:rPr lang="en-US" sz="1600" dirty="0" smtClean="0"/>
              <a:t>grades - Data </a:t>
            </a:r>
            <a:r>
              <a:rPr lang="en-US" sz="1600" dirty="0"/>
              <a:t>source: Analysis of national school league tables for Britain 1993-</a:t>
            </a:r>
            <a:r>
              <a:rPr lang="en-US" sz="1600" dirty="0" smtClean="0"/>
              <a:t>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</p:spTree>
    <p:extLst>
      <p:ext uri="{BB962C8B-B14F-4D97-AF65-F5344CB8AC3E}">
        <p14:creationId xmlns:p14="http://schemas.microsoft.com/office/powerpoint/2010/main" val="1637381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5"/>
            <a:ext cx="3826809" cy="683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Children attending private </a:t>
            </a:r>
            <a:r>
              <a:rPr lang="en-US" dirty="0" smtClean="0"/>
              <a:t>schools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age 15, 1993-1999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/>
              <a:t>Data source: Analysis of national school league tables for Britain 1993-99</a:t>
            </a:r>
          </a:p>
        </p:txBody>
      </p:sp>
    </p:spTree>
    <p:extLst>
      <p:ext uri="{BB962C8B-B14F-4D97-AF65-F5344CB8AC3E}">
        <p14:creationId xmlns:p14="http://schemas.microsoft.com/office/powerpoint/2010/main" val="33666940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6"/>
            <a:ext cx="3826809" cy="6833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Annual decline in </a:t>
            </a:r>
            <a:r>
              <a:rPr lang="en-US" dirty="0" smtClean="0"/>
              <a:t>children</a:t>
            </a:r>
            <a:br>
              <a:rPr lang="en-US" dirty="0" smtClean="0"/>
            </a:br>
            <a:r>
              <a:rPr lang="en-US" dirty="0" smtClean="0"/>
              <a:t>given </a:t>
            </a:r>
            <a:r>
              <a:rPr lang="en-US" dirty="0"/>
              <a:t>low qualifications, 1993-1999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/>
              <a:t>Average fall in the numbers receiving lower than five A-C GCSE grades at age 15/16 as a proportion of those numbers</a:t>
            </a:r>
          </a:p>
          <a:p>
            <a:r>
              <a:rPr lang="en-US" sz="1600" dirty="0" smtClean="0"/>
              <a:t>Data </a:t>
            </a:r>
            <a:r>
              <a:rPr lang="en-US" sz="1600" dirty="0"/>
              <a:t>source: Analysis of national school league tables for Britain, 1993-99</a:t>
            </a:r>
          </a:p>
        </p:txBody>
      </p:sp>
    </p:spTree>
    <p:extLst>
      <p:ext uri="{BB962C8B-B14F-4D97-AF65-F5344CB8AC3E}">
        <p14:creationId xmlns:p14="http://schemas.microsoft.com/office/powerpoint/2010/main" val="6566774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aged 16+ in </a:t>
            </a:r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318" y="12206"/>
            <a:ext cx="3826808" cy="68335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Absolute counts in 2001 by </a:t>
            </a:r>
            <a:r>
              <a:rPr lang="en-US" dirty="0"/>
              <a:t>European Constituency </a:t>
            </a:r>
            <a:r>
              <a:rPr lang="en-US" dirty="0" smtClean="0"/>
              <a:t>area</a:t>
            </a:r>
          </a:p>
          <a:p>
            <a:r>
              <a:rPr lang="en-US" sz="1600" dirty="0"/>
              <a:t>Data source: Analysis of the 2001 Census Key Statistics by local </a:t>
            </a:r>
            <a:r>
              <a:rPr lang="en-US" sz="1600" dirty="0" smtClean="0"/>
              <a:t>authority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3.8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546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Education…the sorting out of children</a:t>
            </a:r>
          </a:p>
        </p:txBody>
      </p:sp>
    </p:spTree>
    <p:extLst>
      <p:ext uri="{BB962C8B-B14F-4D97-AF65-F5344CB8AC3E}">
        <p14:creationId xmlns:p14="http://schemas.microsoft.com/office/powerpoint/2010/main" val="11807785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1066</TotalTime>
  <Words>456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Education …the sorting out of children</vt:lpstr>
      <vt:lpstr>Children doing well at age 11</vt:lpstr>
      <vt:lpstr>Children achieving no qualifications by age 15/16, 1993-1999</vt:lpstr>
      <vt:lpstr>Children achieving few qualifications by age 15/16, 1993-1999</vt:lpstr>
      <vt:lpstr>Children achieving low qualifications by age 15/16, 1993-1999</vt:lpstr>
      <vt:lpstr>Children aged 15/16 1993-99 by school type &amp; GCSEs</vt:lpstr>
      <vt:lpstr>Children attending private schools at age 15, 1993-1999</vt:lpstr>
      <vt:lpstr>Annual decline in children given low qualifications, 1993-1999</vt:lpstr>
      <vt:lpstr>Students aged 16+ in education</vt:lpstr>
      <vt:lpstr>University graduates aged 21+</vt:lpstr>
      <vt:lpstr>Change in area share of graduates aged 21+, 1971-2001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76</cp:revision>
  <dcterms:created xsi:type="dcterms:W3CDTF">2012-01-29T18:24:18Z</dcterms:created>
  <dcterms:modified xsi:type="dcterms:W3CDTF">2012-02-01T00:51:46Z</dcterms:modified>
  <cp:category/>
</cp:coreProperties>
</file>