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  <a:br>
              <a:rPr lang="en-US" dirty="0"/>
            </a:br>
            <a:r>
              <a:rPr lang="en-US" dirty="0"/>
              <a:t>…the settlements of </a:t>
            </a:r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56151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unpaid care for the ill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21582681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care in old age and illness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15791674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	Britain is metaphorically tilting, people are leaving the north west, moving into the south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People in the south and Wales are more likely to be buying their home or to own it outright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You are more likely to end up in a private nursing home in your final days in the south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6308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density 2001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Data </a:t>
            </a:r>
            <a:r>
              <a:rPr lang="en-US" sz="1600" dirty="0"/>
              <a:t>source: UK population Census 2001, calculated for this book as population-</a:t>
            </a:r>
            <a:r>
              <a:rPr lang="en-US" sz="1600" dirty="0" err="1"/>
              <a:t>weightened</a:t>
            </a:r>
            <a:r>
              <a:rPr lang="en-US" sz="1600" dirty="0"/>
              <a:t> density (local authorities are base units)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19969303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potential 2001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UK population Census 2001, calculated for this book as the population per </a:t>
            </a:r>
            <a:r>
              <a:rPr lang="en-US" sz="1600" dirty="0" err="1"/>
              <a:t>metre</a:t>
            </a:r>
            <a:r>
              <a:rPr lang="en-US" sz="1600" dirty="0"/>
              <a:t> away from each local authority to every other, and a population-weighted mean calculated for each area </a:t>
            </a:r>
            <a:r>
              <a:rPr lang="en-US" sz="1600" dirty="0" smtClean="0"/>
              <a:t>shown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35765935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Change in population </a:t>
            </a:r>
            <a:r>
              <a:rPr lang="en-US" dirty="0" smtClean="0"/>
              <a:t>potential</a:t>
            </a:r>
            <a:br>
              <a:rPr lang="en-US" dirty="0" smtClean="0"/>
            </a:br>
            <a:r>
              <a:rPr lang="en-US" dirty="0" smtClean="0"/>
              <a:t>1991</a:t>
            </a:r>
            <a:r>
              <a:rPr lang="en-US" dirty="0"/>
              <a:t>-2001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population potential calculated for this book by local authority (see Figure 9.3), 1991 statistics </a:t>
            </a:r>
            <a:r>
              <a:rPr lang="en-US" sz="1600" dirty="0" err="1">
                <a:solidFill>
                  <a:srgbClr val="000000"/>
                </a:solidFill>
                <a:ea typeface="Lucida Grande"/>
                <a:cs typeface="Lucida Grande"/>
              </a:rPr>
              <a:t>substracted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 from 2001 and a population-weighted mean shown</a:t>
            </a:r>
          </a:p>
        </p:txBody>
      </p:sp>
    </p:spTree>
    <p:extLst>
      <p:ext uri="{BB962C8B-B14F-4D97-AF65-F5344CB8AC3E}">
        <p14:creationId xmlns:p14="http://schemas.microsoft.com/office/powerpoint/2010/main" val="18295868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Change in the proportion of </a:t>
            </a:r>
            <a:r>
              <a:rPr lang="en-US" dirty="0" smtClean="0"/>
              <a:t>people</a:t>
            </a:r>
            <a:br>
              <a:rPr lang="en-US" dirty="0" smtClean="0"/>
            </a:br>
            <a:r>
              <a:rPr lang="en-US" dirty="0" smtClean="0"/>
              <a:t>living </a:t>
            </a:r>
            <a:r>
              <a:rPr lang="en-US" dirty="0"/>
              <a:t>in flats </a:t>
            </a:r>
            <a:r>
              <a:rPr lang="en-US" dirty="0" smtClean="0"/>
              <a:t>1991</a:t>
            </a:r>
            <a:r>
              <a:rPr lang="en-US" dirty="0"/>
              <a:t>-</a:t>
            </a:r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UK population Censuses 1991 and 2001,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1219845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</p:spPr>
        <p:txBody>
          <a:bodyPr/>
          <a:lstStyle/>
          <a:p>
            <a:r>
              <a:rPr lang="en-US" dirty="0"/>
              <a:t>People by dominant economic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most unusually large group displayed here is shown when 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693836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of </a:t>
            </a:r>
            <a:r>
              <a:rPr lang="en-US" dirty="0" smtClean="0"/>
              <a:t>households 1991-2001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most unusually large group displayed here is shown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each area is compared with the UK average</a:t>
            </a: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Census Key Statistics by local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authority</a:t>
            </a:r>
            <a:endParaRPr lang="en-US" sz="1600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22340081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with seven or more </a:t>
            </a:r>
            <a:r>
              <a:rPr lang="en-US" dirty="0" smtClean="0"/>
              <a:t>rooms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UK population Census 2001, calculated for this </a:t>
            </a:r>
            <a:r>
              <a:rPr lang="en-US" sz="1600" dirty="0" smtClean="0"/>
              <a:t>book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2387388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with three or more cars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UK population Census 2001, calculated for this </a:t>
            </a:r>
            <a:r>
              <a:rPr lang="en-US" sz="1600" dirty="0" smtClean="0"/>
              <a:t>book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9.8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287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Home…the settlements of society</a:t>
            </a:r>
          </a:p>
        </p:txBody>
      </p:sp>
    </p:spTree>
    <p:extLst>
      <p:ext uri="{BB962C8B-B14F-4D97-AF65-F5344CB8AC3E}">
        <p14:creationId xmlns:p14="http://schemas.microsoft.com/office/powerpoint/2010/main" val="34723641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1070</TotalTime>
  <Words>426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Home …the settlements of society</vt:lpstr>
      <vt:lpstr>Population density 2001</vt:lpstr>
      <vt:lpstr>Population potential 2001</vt:lpstr>
      <vt:lpstr>Change in population potential 1991-2001</vt:lpstr>
      <vt:lpstr>Change in the proportion of people living in flats 1991-2001</vt:lpstr>
      <vt:lpstr>People by dominant economic activity</vt:lpstr>
      <vt:lpstr>Tenure of households 1991-2001</vt:lpstr>
      <vt:lpstr>Households with seven or more rooms</vt:lpstr>
      <vt:lpstr>Households with three or more cars</vt:lpstr>
      <vt:lpstr>The landscape of unpaid care for the ill</vt:lpstr>
      <vt:lpstr>Institutional care in old age and illness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82</cp:revision>
  <dcterms:created xsi:type="dcterms:W3CDTF">2012-01-29T18:24:18Z</dcterms:created>
  <dcterms:modified xsi:type="dcterms:W3CDTF">2012-02-01T00:55:38Z</dcterms:modified>
  <cp:category/>
</cp:coreProperties>
</file>