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92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AA"/>
    <a:srgbClr val="A3CF91"/>
    <a:srgbClr val="A3CF92"/>
    <a:srgbClr val="23522B"/>
    <a:srgbClr val="1B2A7C"/>
    <a:srgbClr val="1B4778"/>
    <a:srgbClr val="32196F"/>
    <a:srgbClr val="601B65"/>
    <a:srgbClr val="9C1D25"/>
    <a:srgbClr val="831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69" d="100"/>
          <a:sy n="69" d="100"/>
        </p:scale>
        <p:origin x="-120" y="-384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707" y="644163"/>
            <a:ext cx="8595895" cy="5885472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707" y="644163"/>
            <a:ext cx="4314293" cy="561115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644163"/>
            <a:ext cx="4281602" cy="561115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707" y="625758"/>
            <a:ext cx="431429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7707" y="1265520"/>
            <a:ext cx="4314292" cy="49710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625758"/>
            <a:ext cx="428160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265520"/>
            <a:ext cx="4281602" cy="49710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834249"/>
            <a:ext cx="8567686" cy="421299"/>
          </a:xfrm>
        </p:spPr>
        <p:txBody>
          <a:bodyPr anchor="b"/>
          <a:lstStyle>
            <a:lvl1pPr algn="ctr">
              <a:defRPr sz="3200" b="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191090"/>
            <a:ext cx="8567688" cy="6096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799" y="380999"/>
            <a:ext cx="8567687" cy="5453249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-1"/>
            <a:ext cx="8872487" cy="58342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1" y="5834249"/>
            <a:ext cx="8567686" cy="421299"/>
          </a:xfrm>
        </p:spPr>
        <p:txBody>
          <a:bodyPr anchor="b"/>
          <a:lstStyle>
            <a:lvl1pPr algn="ctr">
              <a:defRPr sz="3200" b="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191090"/>
            <a:ext cx="8567688" cy="6096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707" y="16968"/>
            <a:ext cx="8595895" cy="498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707" y="644163"/>
            <a:ext cx="8595895" cy="5885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8998490" y="0"/>
            <a:ext cx="145510" cy="685800"/>
          </a:xfrm>
          <a:prstGeom prst="rect">
            <a:avLst/>
          </a:prstGeom>
          <a:solidFill>
            <a:srgbClr val="6C1532"/>
          </a:solidFill>
          <a:ln>
            <a:solidFill>
              <a:srgbClr val="6C15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8998490" y="685800"/>
            <a:ext cx="145510" cy="685800"/>
          </a:xfrm>
          <a:prstGeom prst="rect">
            <a:avLst/>
          </a:prstGeom>
          <a:solidFill>
            <a:srgbClr val="59165E"/>
          </a:solidFill>
          <a:ln>
            <a:solidFill>
              <a:srgbClr val="59165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8998490" y="1371600"/>
            <a:ext cx="145510" cy="685800"/>
          </a:xfrm>
          <a:prstGeom prst="rect">
            <a:avLst/>
          </a:prstGeom>
          <a:solidFill>
            <a:srgbClr val="601B65"/>
          </a:solidFill>
          <a:ln>
            <a:solidFill>
              <a:srgbClr val="601B6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8998490" y="2057400"/>
            <a:ext cx="145510" cy="685800"/>
          </a:xfrm>
          <a:prstGeom prst="rect">
            <a:avLst/>
          </a:prstGeom>
          <a:solidFill>
            <a:srgbClr val="32196F"/>
          </a:solidFill>
          <a:ln>
            <a:solidFill>
              <a:srgbClr val="3219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 userDrawn="1"/>
        </p:nvSpPr>
        <p:spPr>
          <a:xfrm>
            <a:off x="8998490" y="2743200"/>
            <a:ext cx="145510" cy="685800"/>
          </a:xfrm>
          <a:prstGeom prst="rect">
            <a:avLst/>
          </a:prstGeom>
          <a:solidFill>
            <a:srgbClr val="1B4778"/>
          </a:solidFill>
          <a:ln>
            <a:solidFill>
              <a:srgbClr val="1B477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8998490" y="3429000"/>
            <a:ext cx="145510" cy="685800"/>
          </a:xfrm>
          <a:prstGeom prst="rect">
            <a:avLst/>
          </a:prstGeom>
          <a:solidFill>
            <a:srgbClr val="1B2A7C"/>
          </a:solidFill>
          <a:ln>
            <a:solidFill>
              <a:srgbClr val="1B2A7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 userDrawn="1"/>
        </p:nvSpPr>
        <p:spPr>
          <a:xfrm>
            <a:off x="8998490" y="4114800"/>
            <a:ext cx="145510" cy="685800"/>
          </a:xfrm>
          <a:prstGeom prst="rect">
            <a:avLst/>
          </a:prstGeom>
          <a:solidFill>
            <a:srgbClr val="23522B"/>
          </a:solidFill>
          <a:ln>
            <a:solidFill>
              <a:srgbClr val="2352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 userDrawn="1"/>
        </p:nvSpPr>
        <p:spPr>
          <a:xfrm>
            <a:off x="8998490" y="4800600"/>
            <a:ext cx="145510" cy="685800"/>
          </a:xfrm>
          <a:prstGeom prst="rect">
            <a:avLst/>
          </a:prstGeom>
          <a:solidFill>
            <a:srgbClr val="A3CF91"/>
          </a:solidFill>
          <a:ln>
            <a:solidFill>
              <a:srgbClr val="A3CF9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 userDrawn="1"/>
        </p:nvSpPr>
        <p:spPr>
          <a:xfrm>
            <a:off x="8998490" y="5486400"/>
            <a:ext cx="145510" cy="685800"/>
          </a:xfrm>
          <a:prstGeom prst="rect">
            <a:avLst/>
          </a:prstGeom>
          <a:solidFill>
            <a:srgbClr val="FFFDAA"/>
          </a:solidFill>
          <a:ln>
            <a:solidFill>
              <a:srgbClr val="FFFDA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8998490" y="6172200"/>
            <a:ext cx="145510" cy="685800"/>
          </a:xfrm>
          <a:prstGeom prst="rect">
            <a:avLst/>
          </a:prstGeom>
          <a:solidFill>
            <a:srgbClr val="831C1A"/>
          </a:solidFill>
          <a:ln>
            <a:solidFill>
              <a:srgbClr val="831C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ooter Placeholder 4"/>
          <p:cNvSpPr txBox="1">
            <a:spLocks/>
          </p:cNvSpPr>
          <p:nvPr userDrawn="1"/>
        </p:nvSpPr>
        <p:spPr>
          <a:xfrm rot="16200000">
            <a:off x="5497046" y="3356555"/>
            <a:ext cx="6858002" cy="144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Population of the UK – © 2012  Sasi Research Group, University of Sheffield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114300" indent="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</a:t>
            </a:r>
            <a:br>
              <a:rPr lang="en-US" dirty="0"/>
            </a:br>
            <a:r>
              <a:rPr lang="en-US" dirty="0"/>
              <a:t>…the sedimentation of society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Chapter 7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998490" y="4114800"/>
            <a:ext cx="145510" cy="685800"/>
          </a:xfrm>
          <a:prstGeom prst="rect">
            <a:avLst/>
          </a:prstGeom>
          <a:solidFill>
            <a:srgbClr val="23522B"/>
          </a:solidFill>
          <a:ln>
            <a:solidFill>
              <a:srgbClr val="23522B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22313" y="835025"/>
            <a:ext cx="7543800" cy="2593975"/>
            <a:chOff x="685800" y="1905000"/>
            <a:chExt cx="7543800" cy="2593975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685800" y="1905000"/>
              <a:ext cx="7543800" cy="259397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0" kern="1200" cap="all" spc="-10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6600" dirty="0" smtClean="0"/>
                <a:t>The Population</a:t>
              </a:r>
              <a:br>
                <a:rPr lang="en-US" sz="6600" dirty="0" smtClean="0"/>
              </a:br>
              <a:r>
                <a:rPr lang="en-US" sz="6600" dirty="0" smtClean="0"/>
                <a:t>of the UK</a:t>
              </a:r>
            </a:p>
          </p:txBody>
        </p:sp>
        <p:sp>
          <p:nvSpPr>
            <p:cNvPr id="7" name="Subtitle 2"/>
            <p:cNvSpPr txBox="1">
              <a:spLocks/>
            </p:cNvSpPr>
            <p:nvPr/>
          </p:nvSpPr>
          <p:spPr>
            <a:xfrm>
              <a:off x="685800" y="3965575"/>
              <a:ext cx="6461760" cy="53340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77500" lnSpcReduction="20000"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None/>
                <a:defRPr sz="1400" kern="1200" baseline="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None/>
                <a:defRPr sz="1400" kern="1200" baseline="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smtClean="0"/>
                <a:t>A different view of life in the United Kingdom</a:t>
              </a:r>
            </a:p>
            <a:p>
              <a:r>
                <a:rPr lang="en-US" dirty="0" smtClean="0"/>
                <a:t>by Danny Dorling and Benjamin D. Hennig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2484336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8" y="12211"/>
            <a:ext cx="3826802" cy="6833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8661" y="6581001"/>
            <a:ext cx="803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7.9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3429000"/>
            <a:ext cx="145510" cy="685800"/>
          </a:xfrm>
          <a:prstGeom prst="rect">
            <a:avLst/>
          </a:prstGeom>
          <a:solidFill>
            <a:srgbClr val="1B2A7C"/>
          </a:solidFill>
          <a:ln>
            <a:solidFill>
              <a:srgbClr val="1B2A7C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89520"/>
            <a:ext cx="24929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Health…the sedimentation of society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7707" y="16967"/>
            <a:ext cx="8595895" cy="974364"/>
          </a:xfrm>
        </p:spPr>
        <p:txBody>
          <a:bodyPr/>
          <a:lstStyle/>
          <a:p>
            <a:r>
              <a:rPr lang="en-US" dirty="0"/>
              <a:t>Mortality caused by fire ratios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Britain, 1996-2000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57707" y="1146227"/>
            <a:ext cx="4314293" cy="510908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ea typeface="Lucida Grande"/>
                <a:cs typeface="Lucida Grande"/>
              </a:rPr>
              <a:t>Age</a:t>
            </a:r>
            <a:r>
              <a:rPr lang="en-US" dirty="0">
                <a:solidFill>
                  <a:srgbClr val="000000"/>
                </a:solidFill>
                <a:ea typeface="Lucida Grande"/>
                <a:cs typeface="Lucida Grande"/>
              </a:rPr>
              <a:t>-sex standardized mortality rate, deviation from England and Wales national average of 1.0</a:t>
            </a:r>
          </a:p>
          <a:p>
            <a:r>
              <a:rPr lang="en-US" sz="1600" dirty="0" smtClean="0">
                <a:solidFill>
                  <a:srgbClr val="000000"/>
                </a:solidFill>
                <a:ea typeface="Lucida Grande"/>
                <a:cs typeface="Lucida Grande"/>
              </a:rPr>
              <a:t>Data </a:t>
            </a:r>
            <a:r>
              <a:rPr lang="en-US" sz="1600" dirty="0">
                <a:solidFill>
                  <a:srgbClr val="000000"/>
                </a:solidFill>
                <a:ea typeface="Lucida Grande"/>
                <a:cs typeface="Lucida Grande"/>
              </a:rPr>
              <a:t>source: Mortality records and population estimates, calculated for this book</a:t>
            </a:r>
          </a:p>
        </p:txBody>
      </p:sp>
    </p:spTree>
    <p:extLst>
      <p:ext uri="{BB962C8B-B14F-4D97-AF65-F5344CB8AC3E}">
        <p14:creationId xmlns:p14="http://schemas.microsoft.com/office/powerpoint/2010/main" val="405299310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8" y="12211"/>
            <a:ext cx="3826802" cy="6833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8661" y="6581001"/>
            <a:ext cx="881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7.10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3429000"/>
            <a:ext cx="145510" cy="685800"/>
          </a:xfrm>
          <a:prstGeom prst="rect">
            <a:avLst/>
          </a:prstGeom>
          <a:solidFill>
            <a:srgbClr val="1B2A7C"/>
          </a:solidFill>
          <a:ln>
            <a:solidFill>
              <a:srgbClr val="1B2A7C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89520"/>
            <a:ext cx="24929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Health…the sedimentation of society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7707" y="16967"/>
            <a:ext cx="8595895" cy="974364"/>
          </a:xfrm>
        </p:spPr>
        <p:txBody>
          <a:bodyPr/>
          <a:lstStyle/>
          <a:p>
            <a:r>
              <a:rPr lang="en-US" dirty="0"/>
              <a:t>Mortality by </a:t>
            </a:r>
            <a:r>
              <a:rPr lang="en-US" dirty="0" smtClean="0"/>
              <a:t>hanging ratios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Britain, 1996-2000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57707" y="1146227"/>
            <a:ext cx="4314293" cy="510908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ea typeface="Lucida Grande"/>
                <a:cs typeface="Lucida Grande"/>
              </a:rPr>
              <a:t>Age</a:t>
            </a:r>
            <a:r>
              <a:rPr lang="en-US" dirty="0">
                <a:solidFill>
                  <a:srgbClr val="000000"/>
                </a:solidFill>
                <a:ea typeface="Lucida Grande"/>
                <a:cs typeface="Lucida Grande"/>
              </a:rPr>
              <a:t>-sex standardized mortality rate, deviation from England and Wales national average of 1.0</a:t>
            </a:r>
          </a:p>
          <a:p>
            <a:r>
              <a:rPr lang="en-US" sz="1600" dirty="0" smtClean="0">
                <a:solidFill>
                  <a:srgbClr val="000000"/>
                </a:solidFill>
                <a:ea typeface="Lucida Grande"/>
                <a:cs typeface="Lucida Grande"/>
              </a:rPr>
              <a:t>Data </a:t>
            </a:r>
            <a:r>
              <a:rPr lang="en-US" sz="1600" dirty="0">
                <a:solidFill>
                  <a:srgbClr val="000000"/>
                </a:solidFill>
                <a:ea typeface="Lucida Grande"/>
                <a:cs typeface="Lucida Grande"/>
              </a:rPr>
              <a:t>source: Mortality records and population estimates, calculated for this book</a:t>
            </a:r>
          </a:p>
        </p:txBody>
      </p:sp>
    </p:spTree>
    <p:extLst>
      <p:ext uri="{BB962C8B-B14F-4D97-AF65-F5344CB8AC3E}">
        <p14:creationId xmlns:p14="http://schemas.microsoft.com/office/powerpoint/2010/main" val="23311949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1700" indent="-787400">
              <a:lnSpc>
                <a:spcPct val="150000"/>
              </a:lnSpc>
            </a:pPr>
            <a:r>
              <a:rPr lang="en-US" dirty="0"/>
              <a:t>•	Everybody dies, but some die too early, and there are a wide variety of rare causes of death</a:t>
            </a:r>
          </a:p>
          <a:p>
            <a:pPr marL="901700" indent="-787400">
              <a:lnSpc>
                <a:spcPct val="150000"/>
              </a:lnSpc>
            </a:pPr>
            <a:r>
              <a:rPr lang="en-US" dirty="0"/>
              <a:t>•	There are distinct geographical patterns to be seen in premature mortality by cause of death</a:t>
            </a:r>
          </a:p>
          <a:p>
            <a:pPr marL="901700" indent="-787400">
              <a:lnSpc>
                <a:spcPct val="150000"/>
              </a:lnSpc>
            </a:pPr>
            <a:r>
              <a:rPr lang="en-US" dirty="0"/>
              <a:t>•	It is far easier to live a healthy life is you are free, especially free of others’ orders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8490" y="4114800"/>
            <a:ext cx="145510" cy="685800"/>
          </a:xfrm>
          <a:prstGeom prst="rect">
            <a:avLst/>
          </a:prstGeom>
          <a:solidFill>
            <a:srgbClr val="23522B"/>
          </a:solidFill>
          <a:ln>
            <a:solidFill>
              <a:srgbClr val="23522B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89520"/>
            <a:ext cx="24929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Health…the sedimentation of society</a:t>
            </a:r>
          </a:p>
        </p:txBody>
      </p:sp>
    </p:spTree>
    <p:extLst>
      <p:ext uri="{BB962C8B-B14F-4D97-AF65-F5344CB8AC3E}">
        <p14:creationId xmlns:p14="http://schemas.microsoft.com/office/powerpoint/2010/main" val="261879774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8" y="12209"/>
            <a:ext cx="3826804" cy="68335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8661" y="6581001"/>
            <a:ext cx="803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7.1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3429000"/>
            <a:ext cx="145510" cy="685800"/>
          </a:xfrm>
          <a:prstGeom prst="rect">
            <a:avLst/>
          </a:prstGeom>
          <a:solidFill>
            <a:srgbClr val="1B2A7C"/>
          </a:solidFill>
          <a:ln>
            <a:solidFill>
              <a:srgbClr val="1B2A7C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89520"/>
            <a:ext cx="24929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Health…the sedimentation of society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7707" y="16967"/>
            <a:ext cx="8595895" cy="974364"/>
          </a:xfrm>
        </p:spPr>
        <p:txBody>
          <a:bodyPr/>
          <a:lstStyle/>
          <a:p>
            <a:r>
              <a:rPr lang="en-US" dirty="0"/>
              <a:t>All-cause mortality </a:t>
            </a:r>
            <a:r>
              <a:rPr lang="en-US" dirty="0" smtClean="0"/>
              <a:t>ratios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Britain, 1996-2000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257707" y="1146227"/>
            <a:ext cx="4314293" cy="510908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ea typeface="Lucida Grande"/>
                <a:cs typeface="Lucida Grande"/>
              </a:rPr>
              <a:t>Age</a:t>
            </a:r>
            <a:r>
              <a:rPr lang="en-US" dirty="0">
                <a:solidFill>
                  <a:srgbClr val="000000"/>
                </a:solidFill>
                <a:ea typeface="Lucida Grande"/>
                <a:cs typeface="Lucida Grande"/>
              </a:rPr>
              <a:t>-sex standardized mortality rate, deviation from England and Wales national average of 1.0</a:t>
            </a:r>
          </a:p>
          <a:p>
            <a:r>
              <a:rPr lang="en-US" sz="1600" dirty="0" smtClean="0">
                <a:solidFill>
                  <a:srgbClr val="000000"/>
                </a:solidFill>
                <a:ea typeface="Lucida Grande"/>
                <a:cs typeface="Lucida Grande"/>
              </a:rPr>
              <a:t>Data </a:t>
            </a:r>
            <a:r>
              <a:rPr lang="en-US" sz="1600" dirty="0">
                <a:solidFill>
                  <a:srgbClr val="000000"/>
                </a:solidFill>
                <a:ea typeface="Lucida Grande"/>
                <a:cs typeface="Lucida Grande"/>
              </a:rPr>
              <a:t>source: Mortality records and population estimates, calculated for this book</a:t>
            </a:r>
          </a:p>
        </p:txBody>
      </p:sp>
    </p:spTree>
    <p:extLst>
      <p:ext uri="{BB962C8B-B14F-4D97-AF65-F5344CB8AC3E}">
        <p14:creationId xmlns:p14="http://schemas.microsoft.com/office/powerpoint/2010/main" val="169190285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8" y="12210"/>
            <a:ext cx="3826804" cy="68335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8661" y="6581001"/>
            <a:ext cx="803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7.2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3429000"/>
            <a:ext cx="145510" cy="685800"/>
          </a:xfrm>
          <a:prstGeom prst="rect">
            <a:avLst/>
          </a:prstGeom>
          <a:solidFill>
            <a:srgbClr val="1B2A7C"/>
          </a:solidFill>
          <a:ln>
            <a:solidFill>
              <a:srgbClr val="1B2A7C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89520"/>
            <a:ext cx="24929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Health…the sedimentation of society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7707" y="16967"/>
            <a:ext cx="8595895" cy="974364"/>
          </a:xfrm>
        </p:spPr>
        <p:txBody>
          <a:bodyPr/>
          <a:lstStyle/>
          <a:p>
            <a:r>
              <a:rPr lang="en-US" dirty="0" smtClean="0"/>
              <a:t>Tuberculosis </a:t>
            </a:r>
            <a:r>
              <a:rPr lang="en-US" dirty="0"/>
              <a:t>mortality ratios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Britain, 1996-2000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57707" y="1146227"/>
            <a:ext cx="4314293" cy="510908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ea typeface="Lucida Grande"/>
                <a:cs typeface="Lucida Grande"/>
              </a:rPr>
              <a:t>Age</a:t>
            </a:r>
            <a:r>
              <a:rPr lang="en-US" dirty="0">
                <a:solidFill>
                  <a:srgbClr val="000000"/>
                </a:solidFill>
                <a:ea typeface="Lucida Grande"/>
                <a:cs typeface="Lucida Grande"/>
              </a:rPr>
              <a:t>-sex standardized mortality rate, deviation from England and Wales national average of 1.0</a:t>
            </a:r>
          </a:p>
          <a:p>
            <a:r>
              <a:rPr lang="en-US" sz="1600" dirty="0" smtClean="0">
                <a:solidFill>
                  <a:srgbClr val="000000"/>
                </a:solidFill>
                <a:ea typeface="Lucida Grande"/>
                <a:cs typeface="Lucida Grande"/>
              </a:rPr>
              <a:t>Data </a:t>
            </a:r>
            <a:r>
              <a:rPr lang="en-US" sz="1600" dirty="0">
                <a:solidFill>
                  <a:srgbClr val="000000"/>
                </a:solidFill>
                <a:ea typeface="Lucida Grande"/>
                <a:cs typeface="Lucida Grande"/>
              </a:rPr>
              <a:t>source: Mortality records and population estimates, calculated for this book</a:t>
            </a:r>
          </a:p>
        </p:txBody>
      </p:sp>
    </p:spTree>
    <p:extLst>
      <p:ext uri="{BB962C8B-B14F-4D97-AF65-F5344CB8AC3E}">
        <p14:creationId xmlns:p14="http://schemas.microsoft.com/office/powerpoint/2010/main" val="315266939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8" y="12210"/>
            <a:ext cx="3826803" cy="68335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8661" y="6581001"/>
            <a:ext cx="803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7.3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3429000"/>
            <a:ext cx="145510" cy="685800"/>
          </a:xfrm>
          <a:prstGeom prst="rect">
            <a:avLst/>
          </a:prstGeom>
          <a:solidFill>
            <a:srgbClr val="1B2A7C"/>
          </a:solidFill>
          <a:ln>
            <a:solidFill>
              <a:srgbClr val="1B2A7C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89520"/>
            <a:ext cx="24929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Health…the sedimentation of society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7707" y="16967"/>
            <a:ext cx="8595895" cy="974364"/>
          </a:xfrm>
        </p:spPr>
        <p:txBody>
          <a:bodyPr/>
          <a:lstStyle/>
          <a:p>
            <a:r>
              <a:rPr lang="en-US" dirty="0"/>
              <a:t>HIV disease infections: mortality </a:t>
            </a:r>
            <a:r>
              <a:rPr lang="en-US" dirty="0" smtClean="0"/>
              <a:t>ratios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Britain, 1996-2000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57707" y="1146227"/>
            <a:ext cx="4314293" cy="510908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ea typeface="Lucida Grande"/>
                <a:cs typeface="Lucida Grande"/>
              </a:rPr>
              <a:t>Age</a:t>
            </a:r>
            <a:r>
              <a:rPr lang="en-US" dirty="0">
                <a:solidFill>
                  <a:srgbClr val="000000"/>
                </a:solidFill>
                <a:ea typeface="Lucida Grande"/>
                <a:cs typeface="Lucida Grande"/>
              </a:rPr>
              <a:t>-sex standardized mortality rate, deviation from England and Wales national average of 1.0</a:t>
            </a:r>
          </a:p>
          <a:p>
            <a:r>
              <a:rPr lang="en-US" sz="1600" dirty="0" smtClean="0">
                <a:solidFill>
                  <a:srgbClr val="000000"/>
                </a:solidFill>
                <a:ea typeface="Lucida Grande"/>
                <a:cs typeface="Lucida Grande"/>
              </a:rPr>
              <a:t>Data </a:t>
            </a:r>
            <a:r>
              <a:rPr lang="en-US" sz="1600" dirty="0">
                <a:solidFill>
                  <a:srgbClr val="000000"/>
                </a:solidFill>
                <a:ea typeface="Lucida Grande"/>
                <a:cs typeface="Lucida Grande"/>
              </a:rPr>
              <a:t>source: Mortality records and population estimates, calculated for this book</a:t>
            </a:r>
          </a:p>
        </p:txBody>
      </p:sp>
    </p:spTree>
    <p:extLst>
      <p:ext uri="{BB962C8B-B14F-4D97-AF65-F5344CB8AC3E}">
        <p14:creationId xmlns:p14="http://schemas.microsoft.com/office/powerpoint/2010/main" val="225126590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8" y="12211"/>
            <a:ext cx="3826803" cy="6833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8661" y="6581001"/>
            <a:ext cx="803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7.4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3429000"/>
            <a:ext cx="145510" cy="685800"/>
          </a:xfrm>
          <a:prstGeom prst="rect">
            <a:avLst/>
          </a:prstGeom>
          <a:solidFill>
            <a:srgbClr val="1B2A7C"/>
          </a:solidFill>
          <a:ln>
            <a:solidFill>
              <a:srgbClr val="1B2A7C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89520"/>
            <a:ext cx="24929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Health…the sedimentation of society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7707" y="16967"/>
            <a:ext cx="8595895" cy="974364"/>
          </a:xfrm>
        </p:spPr>
        <p:txBody>
          <a:bodyPr/>
          <a:lstStyle/>
          <a:p>
            <a:r>
              <a:rPr lang="en-US" dirty="0"/>
              <a:t>Lung cancer mortality ratios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Britain, 1996-2000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57707" y="1146227"/>
            <a:ext cx="4314293" cy="510908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ea typeface="Lucida Grande"/>
                <a:cs typeface="Lucida Grande"/>
              </a:rPr>
              <a:t>Age</a:t>
            </a:r>
            <a:r>
              <a:rPr lang="en-US" dirty="0">
                <a:solidFill>
                  <a:srgbClr val="000000"/>
                </a:solidFill>
                <a:ea typeface="Lucida Grande"/>
                <a:cs typeface="Lucida Grande"/>
              </a:rPr>
              <a:t>-sex standardized mortality rate, deviation from England and Wales national average of 1.0</a:t>
            </a:r>
          </a:p>
          <a:p>
            <a:r>
              <a:rPr lang="en-US" sz="1600" dirty="0" smtClean="0">
                <a:solidFill>
                  <a:srgbClr val="000000"/>
                </a:solidFill>
                <a:ea typeface="Lucida Grande"/>
                <a:cs typeface="Lucida Grande"/>
              </a:rPr>
              <a:t>Data </a:t>
            </a:r>
            <a:r>
              <a:rPr lang="en-US" sz="1600" dirty="0">
                <a:solidFill>
                  <a:srgbClr val="000000"/>
                </a:solidFill>
                <a:ea typeface="Lucida Grande"/>
                <a:cs typeface="Lucida Grande"/>
              </a:rPr>
              <a:t>source: Mortality records and population estimates, calculated for this book</a:t>
            </a:r>
          </a:p>
        </p:txBody>
      </p:sp>
    </p:spTree>
    <p:extLst>
      <p:ext uri="{BB962C8B-B14F-4D97-AF65-F5344CB8AC3E}">
        <p14:creationId xmlns:p14="http://schemas.microsoft.com/office/powerpoint/2010/main" val="34906862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8" y="12211"/>
            <a:ext cx="3826802" cy="6833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8661" y="6581001"/>
            <a:ext cx="803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7.5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3429000"/>
            <a:ext cx="145510" cy="685800"/>
          </a:xfrm>
          <a:prstGeom prst="rect">
            <a:avLst/>
          </a:prstGeom>
          <a:solidFill>
            <a:srgbClr val="1B2A7C"/>
          </a:solidFill>
          <a:ln>
            <a:solidFill>
              <a:srgbClr val="1B2A7C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89520"/>
            <a:ext cx="24929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Health…the sedimentation of society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7707" y="16967"/>
            <a:ext cx="8595895" cy="974364"/>
          </a:xfrm>
        </p:spPr>
        <p:txBody>
          <a:bodyPr/>
          <a:lstStyle/>
          <a:p>
            <a:r>
              <a:rPr lang="en-US" dirty="0"/>
              <a:t>Skin cancer mortality ratios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Britain, 1996-2000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57707" y="1146227"/>
            <a:ext cx="4314293" cy="510908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ea typeface="Lucida Grande"/>
                <a:cs typeface="Lucida Grande"/>
              </a:rPr>
              <a:t>Age</a:t>
            </a:r>
            <a:r>
              <a:rPr lang="en-US" dirty="0">
                <a:solidFill>
                  <a:srgbClr val="000000"/>
                </a:solidFill>
                <a:ea typeface="Lucida Grande"/>
                <a:cs typeface="Lucida Grande"/>
              </a:rPr>
              <a:t>-sex standardized mortality rate, deviation from England and Wales national average of 1.0</a:t>
            </a:r>
          </a:p>
          <a:p>
            <a:r>
              <a:rPr lang="en-US" sz="1600" dirty="0" smtClean="0">
                <a:solidFill>
                  <a:srgbClr val="000000"/>
                </a:solidFill>
                <a:ea typeface="Lucida Grande"/>
                <a:cs typeface="Lucida Grande"/>
              </a:rPr>
              <a:t>Data </a:t>
            </a:r>
            <a:r>
              <a:rPr lang="en-US" sz="1600" dirty="0">
                <a:solidFill>
                  <a:srgbClr val="000000"/>
                </a:solidFill>
                <a:ea typeface="Lucida Grande"/>
                <a:cs typeface="Lucida Grande"/>
              </a:rPr>
              <a:t>source: Mortality records and population estimates, calculated for this book</a:t>
            </a:r>
          </a:p>
        </p:txBody>
      </p:sp>
    </p:spTree>
    <p:extLst>
      <p:ext uri="{BB962C8B-B14F-4D97-AF65-F5344CB8AC3E}">
        <p14:creationId xmlns:p14="http://schemas.microsoft.com/office/powerpoint/2010/main" val="3886626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8" y="12211"/>
            <a:ext cx="3826802" cy="6833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8661" y="6581001"/>
            <a:ext cx="803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7.6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3429000"/>
            <a:ext cx="145510" cy="685800"/>
          </a:xfrm>
          <a:prstGeom prst="rect">
            <a:avLst/>
          </a:prstGeom>
          <a:solidFill>
            <a:srgbClr val="1B2A7C"/>
          </a:solidFill>
          <a:ln>
            <a:solidFill>
              <a:srgbClr val="1B2A7C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89520"/>
            <a:ext cx="24929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Health…the sedimentation of society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7707" y="16967"/>
            <a:ext cx="8595895" cy="974364"/>
          </a:xfrm>
        </p:spPr>
        <p:txBody>
          <a:bodyPr/>
          <a:lstStyle/>
          <a:p>
            <a:r>
              <a:rPr lang="en-US" dirty="0"/>
              <a:t>Cervical cancer mortality ratios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Britain, 1996-2000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57707" y="1146227"/>
            <a:ext cx="4314293" cy="510908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ea typeface="Lucida Grande"/>
                <a:cs typeface="Lucida Grande"/>
              </a:rPr>
              <a:t>Age</a:t>
            </a:r>
            <a:r>
              <a:rPr lang="en-US" dirty="0">
                <a:solidFill>
                  <a:srgbClr val="000000"/>
                </a:solidFill>
                <a:ea typeface="Lucida Grande"/>
                <a:cs typeface="Lucida Grande"/>
              </a:rPr>
              <a:t>-sex standardized mortality rate, deviation from England and Wales national average of 1.0</a:t>
            </a:r>
          </a:p>
          <a:p>
            <a:r>
              <a:rPr lang="en-US" sz="1600" dirty="0" smtClean="0">
                <a:solidFill>
                  <a:srgbClr val="000000"/>
                </a:solidFill>
                <a:ea typeface="Lucida Grande"/>
                <a:cs typeface="Lucida Grande"/>
              </a:rPr>
              <a:t>Data </a:t>
            </a:r>
            <a:r>
              <a:rPr lang="en-US" sz="1600" dirty="0">
                <a:solidFill>
                  <a:srgbClr val="000000"/>
                </a:solidFill>
                <a:ea typeface="Lucida Grande"/>
                <a:cs typeface="Lucida Grande"/>
              </a:rPr>
              <a:t>source: Mortality records and population estimates, calculated for this book</a:t>
            </a:r>
          </a:p>
        </p:txBody>
      </p:sp>
    </p:spTree>
    <p:extLst>
      <p:ext uri="{BB962C8B-B14F-4D97-AF65-F5344CB8AC3E}">
        <p14:creationId xmlns:p14="http://schemas.microsoft.com/office/powerpoint/2010/main" val="68114015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8" y="12211"/>
            <a:ext cx="3826802" cy="6833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8661" y="6581001"/>
            <a:ext cx="803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7.7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3429000"/>
            <a:ext cx="145510" cy="685800"/>
          </a:xfrm>
          <a:prstGeom prst="rect">
            <a:avLst/>
          </a:prstGeom>
          <a:solidFill>
            <a:srgbClr val="1B2A7C"/>
          </a:solidFill>
          <a:ln>
            <a:solidFill>
              <a:srgbClr val="1B2A7C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89520"/>
            <a:ext cx="24929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Health…the sedimentation of society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7707" y="16967"/>
            <a:ext cx="8595895" cy="974364"/>
          </a:xfrm>
        </p:spPr>
        <p:txBody>
          <a:bodyPr/>
          <a:lstStyle/>
          <a:p>
            <a:r>
              <a:rPr lang="en-US" dirty="0"/>
              <a:t>Heart attack mortality ratios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Britain, 1996-2000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57707" y="1146227"/>
            <a:ext cx="4314293" cy="510908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ea typeface="Lucida Grande"/>
                <a:cs typeface="Lucida Grande"/>
              </a:rPr>
              <a:t>Age</a:t>
            </a:r>
            <a:r>
              <a:rPr lang="en-US" dirty="0">
                <a:solidFill>
                  <a:srgbClr val="000000"/>
                </a:solidFill>
                <a:ea typeface="Lucida Grande"/>
                <a:cs typeface="Lucida Grande"/>
              </a:rPr>
              <a:t>-sex standardized mortality rate, deviation from England and Wales national average of 1.0</a:t>
            </a:r>
          </a:p>
          <a:p>
            <a:r>
              <a:rPr lang="en-US" sz="1600" dirty="0" smtClean="0">
                <a:solidFill>
                  <a:srgbClr val="000000"/>
                </a:solidFill>
                <a:ea typeface="Lucida Grande"/>
                <a:cs typeface="Lucida Grande"/>
              </a:rPr>
              <a:t>Data </a:t>
            </a:r>
            <a:r>
              <a:rPr lang="en-US" sz="1600" dirty="0">
                <a:solidFill>
                  <a:srgbClr val="000000"/>
                </a:solidFill>
                <a:ea typeface="Lucida Grande"/>
                <a:cs typeface="Lucida Grande"/>
              </a:rPr>
              <a:t>source: Mortality records and population estimates, calculated for this book</a:t>
            </a:r>
          </a:p>
        </p:txBody>
      </p:sp>
    </p:spTree>
    <p:extLst>
      <p:ext uri="{BB962C8B-B14F-4D97-AF65-F5344CB8AC3E}">
        <p14:creationId xmlns:p14="http://schemas.microsoft.com/office/powerpoint/2010/main" val="215873443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8" y="12211"/>
            <a:ext cx="3826802" cy="6833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8661" y="6581001"/>
            <a:ext cx="803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7.8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3429000"/>
            <a:ext cx="145510" cy="685800"/>
          </a:xfrm>
          <a:prstGeom prst="rect">
            <a:avLst/>
          </a:prstGeom>
          <a:solidFill>
            <a:srgbClr val="1B2A7C"/>
          </a:solidFill>
          <a:ln>
            <a:solidFill>
              <a:srgbClr val="1B2A7C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89520"/>
            <a:ext cx="24929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Health…the sedimentation of society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7707" y="16967"/>
            <a:ext cx="8595895" cy="974364"/>
          </a:xfrm>
        </p:spPr>
        <p:txBody>
          <a:bodyPr/>
          <a:lstStyle/>
          <a:p>
            <a:r>
              <a:rPr lang="en-US" dirty="0"/>
              <a:t>Cerebrovascular disease mortality ratios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Britain, 1996-2000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57707" y="1146227"/>
            <a:ext cx="4314293" cy="510908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ea typeface="Lucida Grande"/>
                <a:cs typeface="Lucida Grande"/>
              </a:rPr>
              <a:t>Age</a:t>
            </a:r>
            <a:r>
              <a:rPr lang="en-US" dirty="0">
                <a:solidFill>
                  <a:srgbClr val="000000"/>
                </a:solidFill>
                <a:ea typeface="Lucida Grande"/>
                <a:cs typeface="Lucida Grande"/>
              </a:rPr>
              <a:t>-sex standardized mortality rate, deviation from England and Wales national average of 1.0</a:t>
            </a:r>
          </a:p>
          <a:p>
            <a:r>
              <a:rPr lang="en-US" sz="1600" dirty="0" smtClean="0">
                <a:solidFill>
                  <a:srgbClr val="000000"/>
                </a:solidFill>
                <a:ea typeface="Lucida Grande"/>
                <a:cs typeface="Lucida Grande"/>
              </a:rPr>
              <a:t>Data </a:t>
            </a:r>
            <a:r>
              <a:rPr lang="en-US" sz="1600" dirty="0">
                <a:solidFill>
                  <a:srgbClr val="000000"/>
                </a:solidFill>
                <a:ea typeface="Lucida Grande"/>
                <a:cs typeface="Lucida Grande"/>
              </a:rPr>
              <a:t>source: Mortality records and population estimates, calculated for this book</a:t>
            </a:r>
          </a:p>
        </p:txBody>
      </p:sp>
    </p:spTree>
    <p:extLst>
      <p:ext uri="{BB962C8B-B14F-4D97-AF65-F5344CB8AC3E}">
        <p14:creationId xmlns:p14="http://schemas.microsoft.com/office/powerpoint/2010/main" val="162846522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1069</TotalTime>
  <Words>445</Words>
  <Application>Microsoft Macintosh PowerPoint</Application>
  <PresentationFormat>On-screen Show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Adjacency</vt:lpstr>
      <vt:lpstr>Health …the sedimentation of society</vt:lpstr>
      <vt:lpstr>All-cause mortality ratios in Britain, 1996-2000</vt:lpstr>
      <vt:lpstr>Tuberculosis mortality ratios in Britain, 1996-2000</vt:lpstr>
      <vt:lpstr>HIV disease infections: mortality ratios in Britain, 1996-2000</vt:lpstr>
      <vt:lpstr>Lung cancer mortality ratios in Britain, 1996-2000</vt:lpstr>
      <vt:lpstr>Skin cancer mortality ratios in Britain, 1996-2000</vt:lpstr>
      <vt:lpstr>Cervical cancer mortality ratios in Britain, 1996-2000</vt:lpstr>
      <vt:lpstr>Heart attack mortality ratios in Britain, 1996-2000</vt:lpstr>
      <vt:lpstr>Cerebrovascular disease mortality ratios in Britain, 1996-2000</vt:lpstr>
      <vt:lpstr>Mortality caused by fire ratios in Britain, 1996-2000</vt:lpstr>
      <vt:lpstr>Mortality by hanging ratios in Britain, 1996-2000</vt:lpstr>
      <vt:lpstr>Key Point Summary</vt:lpstr>
    </vt:vector>
  </TitlesOfParts>
  <Manager/>
  <Company>Sasi Research Group, University of Sheffield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Population of the UK</dc:title>
  <dc:subject/>
  <dc:creator>Danny Dorling &amp; Benjamin Hennig</dc:creator>
  <cp:keywords/>
  <dc:description/>
  <cp:lastModifiedBy>Benjamin David Hennig</cp:lastModifiedBy>
  <cp:revision>80</cp:revision>
  <dcterms:created xsi:type="dcterms:W3CDTF">2012-01-29T18:24:18Z</dcterms:created>
  <dcterms:modified xsi:type="dcterms:W3CDTF">2012-02-01T00:54:31Z</dcterms:modified>
  <cp:category/>
</cp:coreProperties>
</file>