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A"/>
    <a:srgbClr val="A3CF91"/>
    <a:srgbClr val="A3CF92"/>
    <a:srgbClr val="23522B"/>
    <a:srgbClr val="1B2A7C"/>
    <a:srgbClr val="1B4778"/>
    <a:srgbClr val="32196F"/>
    <a:srgbClr val="601B65"/>
    <a:srgbClr val="9C1D25"/>
    <a:srgbClr val="83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20" y="-38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644163"/>
            <a:ext cx="8595895" cy="588547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644163"/>
            <a:ext cx="4314293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4163"/>
            <a:ext cx="4281602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25758"/>
            <a:ext cx="43142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707" y="1265520"/>
            <a:ext cx="431429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625758"/>
            <a:ext cx="428160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520"/>
            <a:ext cx="428160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0999"/>
            <a:ext cx="8567687" cy="545324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-1"/>
            <a:ext cx="8872487" cy="5834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498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44163"/>
            <a:ext cx="8595895" cy="588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998490" y="0"/>
            <a:ext cx="145510" cy="685800"/>
          </a:xfrm>
          <a:prstGeom prst="rect">
            <a:avLst/>
          </a:prstGeom>
          <a:solidFill>
            <a:srgbClr val="6C1532"/>
          </a:solidFill>
          <a:ln>
            <a:solidFill>
              <a:srgbClr val="6C15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oter Placeholder 4"/>
          <p:cNvSpPr txBox="1">
            <a:spLocks/>
          </p:cNvSpPr>
          <p:nvPr userDrawn="1"/>
        </p:nvSpPr>
        <p:spPr>
          <a:xfrm rot="16200000">
            <a:off x="5497046" y="3356555"/>
            <a:ext cx="6858002" cy="14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Population of the UK – © 2012  Sasi Research Group, University of Sheffield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430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Inequality</a:t>
            </a:r>
            <a:br>
              <a:rPr lang="en-US" dirty="0"/>
            </a:br>
            <a:r>
              <a:rPr lang="en-US" dirty="0"/>
              <a:t>…income, poverty and wealth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2313" y="835025"/>
            <a:ext cx="7543800" cy="2593975"/>
            <a:chOff x="685800" y="1905000"/>
            <a:chExt cx="7543800" cy="259397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905000"/>
              <a:ext cx="7543800" cy="25939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0" kern="1200" cap="all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smtClean="0"/>
                <a:t>The Population</a:t>
              </a:r>
              <a:br>
                <a:rPr lang="en-US" sz="6600" dirty="0" smtClean="0"/>
              </a:br>
              <a:r>
                <a:rPr lang="en-US" sz="6600" dirty="0" smtClean="0"/>
                <a:t>of the UK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85800" y="3965575"/>
              <a:ext cx="6461760" cy="533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A different view of life in the United Kingdom</a:t>
              </a:r>
            </a:p>
            <a:p>
              <a:r>
                <a:rPr lang="en-US" dirty="0" smtClean="0"/>
                <a:t>by Danny Dorling and Benjamin D. Hennig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78179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illiteracy and people living on below half average </a:t>
            </a:r>
            <a:r>
              <a:rPr lang="en-US" dirty="0" smtClean="0"/>
              <a:t>incomes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Each point is a 1999 European parliamentary constituency in </a:t>
            </a:r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6.9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71226" y="26129"/>
            <a:ext cx="7604723" cy="5244786"/>
            <a:chOff x="771226" y="26129"/>
            <a:chExt cx="7604723" cy="52447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26" y="46470"/>
              <a:ext cx="7604723" cy="522444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237280" y="26129"/>
              <a:ext cx="32743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Data source: Seymour, J. (for UNED-UK) (2001) Poverty in Plenty: A Human Development Report for the UK London: </a:t>
              </a:r>
              <a:r>
                <a:rPr lang="en-US" sz="1200" dirty="0" err="1"/>
                <a:t>Earthscan</a:t>
              </a:r>
              <a:r>
                <a:rPr lang="en-US" sz="1200" dirty="0"/>
                <a:t> Publications Ltd. (data included in the appendix)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9417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death and people living on below half average incomes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Each point is a 1999 European parliamentary constituency in </a:t>
            </a:r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6.10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1226" y="26129"/>
            <a:ext cx="7604723" cy="5240983"/>
            <a:chOff x="771226" y="26129"/>
            <a:chExt cx="7604723" cy="524098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26" y="50273"/>
              <a:ext cx="7604723" cy="521683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237280" y="26129"/>
              <a:ext cx="32743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Data source: Seymour, J. (for UNED-UK) (2001) Poverty in Plenty: A Human Development Report for the UK London: </a:t>
              </a:r>
              <a:r>
                <a:rPr lang="en-US" sz="1200" dirty="0" err="1"/>
                <a:t>Earthscan</a:t>
              </a:r>
              <a:r>
                <a:rPr lang="en-US" sz="1200" dirty="0"/>
                <a:t> Publications Ltd. (data included in the appendix)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2969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787400">
              <a:lnSpc>
                <a:spcPct val="150000"/>
              </a:lnSpc>
            </a:pPr>
            <a:r>
              <a:rPr lang="en-US" dirty="0" smtClean="0"/>
              <a:t>•</a:t>
            </a:r>
            <a:r>
              <a:rPr lang="en-US" dirty="0"/>
              <a:t>	Measured in large areas the share of high earners varies seven-fold, between 8.2% and 1.2%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The proportion in poverty is as high as 42%, and as low as 18%, between the same areas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Literacy, numeracy and mortality distributions all closely follow these distributions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</p:spTree>
    <p:extLst>
      <p:ext uri="{BB962C8B-B14F-4D97-AF65-F5344CB8AC3E}">
        <p14:creationId xmlns:p14="http://schemas.microsoft.com/office/powerpoint/2010/main" val="23287426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7"/>
            <a:ext cx="3826808" cy="6833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6.1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Barclays' </a:t>
            </a:r>
            <a:r>
              <a:rPr lang="en-US" dirty="0" smtClean="0"/>
              <a:t>customers</a:t>
            </a:r>
            <a:br>
              <a:rPr lang="en-US" dirty="0" smtClean="0"/>
            </a:br>
            <a:r>
              <a:rPr lang="en-US" dirty="0" smtClean="0"/>
              <a:t>earning</a:t>
            </a:r>
            <a:r>
              <a:rPr lang="en-US" dirty="0"/>
              <a:t> </a:t>
            </a:r>
            <a:r>
              <a:rPr lang="en-US" dirty="0" smtClean="0"/>
              <a:t>over </a:t>
            </a:r>
            <a:r>
              <a:rPr lang="en-US" dirty="0"/>
              <a:t>£60,000 a year in 2002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Barclays Bank data aggregated to European constituency and estimated for Scotland, available at http://</a:t>
            </a:r>
            <a:r>
              <a:rPr lang="en-US" sz="1600" dirty="0" err="1">
                <a:solidFill>
                  <a:srgbClr val="000000"/>
                </a:solidFill>
                <a:ea typeface="Lucida Grande"/>
                <a:cs typeface="Lucida Grande"/>
              </a:rPr>
              <a:t>www.newsroom.barclays.co.uk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/ (downloaded 14/8/2002)</a:t>
            </a:r>
          </a:p>
        </p:txBody>
      </p:sp>
    </p:spTree>
    <p:extLst>
      <p:ext uri="{BB962C8B-B14F-4D97-AF65-F5344CB8AC3E}">
        <p14:creationId xmlns:p14="http://schemas.microsoft.com/office/powerpoint/2010/main" val="289022624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7"/>
            <a:ext cx="3826807" cy="6833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6.2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Barclays' </a:t>
            </a:r>
            <a:r>
              <a:rPr lang="en-US" dirty="0" smtClean="0"/>
              <a:t>customers’</a:t>
            </a:r>
            <a:br>
              <a:rPr lang="en-US" dirty="0" smtClean="0"/>
            </a:br>
            <a:r>
              <a:rPr lang="en-US" dirty="0" smtClean="0"/>
              <a:t>average earnings per </a:t>
            </a:r>
            <a:r>
              <a:rPr lang="en-US" dirty="0"/>
              <a:t>year in 2003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Barclays Bank data aggregated to European constituency and estimated for Scotland, available at http://</a:t>
            </a:r>
            <a:r>
              <a:rPr lang="en-US" sz="1600" dirty="0" err="1">
                <a:solidFill>
                  <a:srgbClr val="000000"/>
                </a:solidFill>
                <a:ea typeface="Lucida Grande"/>
                <a:cs typeface="Lucida Grande"/>
              </a:rPr>
              <a:t>www.newsroom.barclays.co.uk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/ (downloaded 14/8/2003)</a:t>
            </a:r>
          </a:p>
        </p:txBody>
      </p:sp>
    </p:spTree>
    <p:extLst>
      <p:ext uri="{BB962C8B-B14F-4D97-AF65-F5344CB8AC3E}">
        <p14:creationId xmlns:p14="http://schemas.microsoft.com/office/powerpoint/2010/main" val="14086739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8"/>
            <a:ext cx="3826807" cy="6833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6.3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Barclays' </a:t>
            </a:r>
            <a:r>
              <a:rPr lang="en-US" dirty="0" smtClean="0"/>
              <a:t>customers’</a:t>
            </a:r>
            <a:br>
              <a:rPr lang="en-US" dirty="0" smtClean="0"/>
            </a:br>
            <a:r>
              <a:rPr lang="en-US" dirty="0" smtClean="0"/>
              <a:t>adjusted </a:t>
            </a:r>
            <a:r>
              <a:rPr lang="en-US" dirty="0"/>
              <a:t>earnings per year in 2003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Barclays Bank data aggregated to European constituency and estimated for Scotland, available at http://</a:t>
            </a:r>
            <a:r>
              <a:rPr lang="en-US" sz="1600" dirty="0" err="1">
                <a:solidFill>
                  <a:srgbClr val="000000"/>
                </a:solidFill>
                <a:ea typeface="Lucida Grande"/>
                <a:cs typeface="Lucida Grande"/>
              </a:rPr>
              <a:t>www.newsroom.barclays.co.uk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/ (downloaded 14/8/2003)</a:t>
            </a:r>
          </a:p>
        </p:txBody>
      </p:sp>
    </p:spTree>
    <p:extLst>
      <p:ext uri="{BB962C8B-B14F-4D97-AF65-F5344CB8AC3E}">
        <p14:creationId xmlns:p14="http://schemas.microsoft.com/office/powerpoint/2010/main" val="15531741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8"/>
            <a:ext cx="3826806" cy="6833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6.4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People living on </a:t>
            </a:r>
            <a:r>
              <a:rPr lang="en-US" dirty="0" smtClean="0"/>
              <a:t>below</a:t>
            </a:r>
            <a:br>
              <a:rPr lang="en-US" dirty="0" smtClean="0"/>
            </a:br>
            <a:r>
              <a:rPr lang="en-US" dirty="0" smtClean="0"/>
              <a:t>half </a:t>
            </a:r>
            <a:r>
              <a:rPr lang="en-US" dirty="0"/>
              <a:t>average income in Britain, 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 component of the UNDP Human Poverty Index, see Appendix in Seymour, J. (for UNED-UK) (2001) Poverty in Plenty: A Human Development Report for the UK, London: </a:t>
            </a:r>
            <a:r>
              <a:rPr lang="en-US" sz="1600" dirty="0" err="1">
                <a:solidFill>
                  <a:srgbClr val="000000"/>
                </a:solidFill>
                <a:ea typeface="Lucida Grande"/>
                <a:cs typeface="Lucida Grande"/>
              </a:rPr>
              <a:t>Earthscan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 Publications Ltd.</a:t>
            </a:r>
          </a:p>
        </p:txBody>
      </p:sp>
    </p:spTree>
    <p:extLst>
      <p:ext uri="{BB962C8B-B14F-4D97-AF65-F5344CB8AC3E}">
        <p14:creationId xmlns:p14="http://schemas.microsoft.com/office/powerpoint/2010/main" val="398781385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High, low and average earnings in Britain </a:t>
            </a:r>
            <a:r>
              <a:rPr lang="en-US" dirty="0" smtClean="0"/>
              <a:t>~2001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Each point is a 1999 European parliamentary constituency in </a:t>
            </a:r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6.5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5913" y="106296"/>
            <a:ext cx="8348278" cy="5679065"/>
            <a:chOff x="445913" y="106296"/>
            <a:chExt cx="8348278" cy="56790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13" y="138702"/>
              <a:ext cx="8255350" cy="564665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123884" y="106296"/>
              <a:ext cx="267030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Data source: Barclays Bank data aggregated to European constituency and estimated for Scotland, available at http://</a:t>
              </a:r>
              <a:r>
                <a:rPr lang="en-US" sz="1000" dirty="0" err="1"/>
                <a:t>www.newsroom.barclays.co.uk</a:t>
              </a:r>
              <a:r>
                <a:rPr lang="en-US" sz="1000" dirty="0"/>
                <a:t>/ (accessed 14/8/2003); Seymour , J. (for UNED-UK) (2001) Poverty in Plenty:</a:t>
              </a:r>
            </a:p>
            <a:p>
              <a:r>
                <a:rPr lang="en-US" sz="1000" dirty="0"/>
                <a:t>A Human Development Report for the UK, London: </a:t>
              </a:r>
              <a:r>
                <a:rPr lang="en-US" sz="1000" dirty="0" err="1"/>
                <a:t>Earthscan</a:t>
              </a:r>
              <a:r>
                <a:rPr lang="en-US" sz="1000" dirty="0"/>
                <a:t> Publications Ltd.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55824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8"/>
            <a:ext cx="3826806" cy="6833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6.6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poverty by UN definitions, 2000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Data source: A component of the UNDP Human Poverty Index, see Appendix in Seymour , J. (for UNED-UK) (2001) Poverty in Plenty: A Human Development Report for the UK, London: </a:t>
            </a:r>
            <a:r>
              <a:rPr lang="en-US" sz="1600" dirty="0" err="1"/>
              <a:t>Earthscan</a:t>
            </a:r>
            <a:r>
              <a:rPr lang="en-US" sz="1600" dirty="0"/>
              <a:t> Publications Ltd., Northern Ireland data from Democratic Dialogue Report 16 (2003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50346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8"/>
            <a:ext cx="3826805" cy="6833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6.7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Proportion of </a:t>
            </a:r>
            <a:r>
              <a:rPr lang="en-US" dirty="0" smtClean="0"/>
              <a:t>adults</a:t>
            </a:r>
            <a:br>
              <a:rPr lang="en-US" dirty="0" smtClean="0"/>
            </a:br>
            <a:r>
              <a:rPr lang="en-US" dirty="0" smtClean="0"/>
              <a:t>who </a:t>
            </a:r>
            <a:r>
              <a:rPr lang="en-US" dirty="0"/>
              <a:t>are functionally </a:t>
            </a:r>
            <a:r>
              <a:rPr lang="en-US" dirty="0" smtClean="0"/>
              <a:t>illiterate, 2000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 component of the UNDP Human Poverty Index, see Appendix in Seymour , J. (for UNED-UK) (2001) Poverty in Plenty: A Human Development Report for the UK. Northern Ireland data from Denny et al (1999) Literacy and Education in Ireland, The Economic and Social Review, 30 (3): 215-226.</a:t>
            </a:r>
          </a:p>
        </p:txBody>
      </p:sp>
    </p:spTree>
    <p:extLst>
      <p:ext uri="{BB962C8B-B14F-4D97-AF65-F5344CB8AC3E}">
        <p14:creationId xmlns:p14="http://schemas.microsoft.com/office/powerpoint/2010/main" val="1316135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9"/>
            <a:ext cx="3826805" cy="6833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6.8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66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Inequality…income, poverty and wealth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Proportion of the </a:t>
            </a:r>
            <a:r>
              <a:rPr lang="en-US" dirty="0" smtClean="0"/>
              <a:t>population</a:t>
            </a:r>
            <a:br>
              <a:rPr lang="en-US" dirty="0" smtClean="0"/>
            </a:br>
            <a:r>
              <a:rPr lang="en-US" dirty="0" smtClean="0"/>
              <a:t>dying </a:t>
            </a:r>
            <a:r>
              <a:rPr lang="en-US" dirty="0"/>
              <a:t>by the age of 60, 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 component of the UNDP Human Poverty Index, see Appendix in Seymour , J. (for UNED-UK) (2001) Poverty in Plenty: A Human Development Report for the UK. Northern Ireland data from Denny et al (1999) Literacy and Education in Ireland, The Economic and Social Review, 30 (3): 215-226.</a:t>
            </a:r>
          </a:p>
        </p:txBody>
      </p:sp>
    </p:spTree>
    <p:extLst>
      <p:ext uri="{BB962C8B-B14F-4D97-AF65-F5344CB8AC3E}">
        <p14:creationId xmlns:p14="http://schemas.microsoft.com/office/powerpoint/2010/main" val="21001264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1068</TotalTime>
  <Words>697</Words>
  <Application>Microsoft Macintosh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Inequality …income, poverty and wealth</vt:lpstr>
      <vt:lpstr>Barclays' customers earning over £60,000 a year in 2002</vt:lpstr>
      <vt:lpstr>Barclays' customers’ average earnings per year in 2003</vt:lpstr>
      <vt:lpstr>Barclays' customers’ adjusted earnings per year in 2003</vt:lpstr>
      <vt:lpstr>People living on below half average income in Britain, 2000</vt:lpstr>
      <vt:lpstr>High, low and average earnings in Britain ~2001</vt:lpstr>
      <vt:lpstr>Levels of poverty by UN definitions, 2000</vt:lpstr>
      <vt:lpstr>Proportion of adults who are functionally illiterate, 2000</vt:lpstr>
      <vt:lpstr>Proportion of the population dying by the age of 60, 2000</vt:lpstr>
      <vt:lpstr>Rates of illiteracy and people living on below half average incomes</vt:lpstr>
      <vt:lpstr>Rates of death and people living on below half average incomes</vt:lpstr>
      <vt:lpstr>Key Point Summary</vt:lpstr>
    </vt:vector>
  </TitlesOfParts>
  <Manager/>
  <Company>Sasi Research Group, University of Sheffield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Population of the UK</dc:title>
  <dc:subject/>
  <dc:creator>Danny Dorling &amp; Benjamin Hennig</dc:creator>
  <cp:keywords/>
  <dc:description/>
  <cp:lastModifiedBy>Benjamin David Hennig</cp:lastModifiedBy>
  <cp:revision>79</cp:revision>
  <dcterms:created xsi:type="dcterms:W3CDTF">2012-01-29T18:24:18Z</dcterms:created>
  <dcterms:modified xsi:type="dcterms:W3CDTF">2012-02-01T00:53:54Z</dcterms:modified>
  <cp:category/>
</cp:coreProperties>
</file>