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AA"/>
    <a:srgbClr val="A3CF91"/>
    <a:srgbClr val="A3CF92"/>
    <a:srgbClr val="23522B"/>
    <a:srgbClr val="1B2A7C"/>
    <a:srgbClr val="1B4778"/>
    <a:srgbClr val="32196F"/>
    <a:srgbClr val="601B65"/>
    <a:srgbClr val="9C1D25"/>
    <a:srgbClr val="831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2" d="100"/>
          <a:sy n="82" d="100"/>
        </p:scale>
        <p:origin x="-2168" y="-112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707" y="644163"/>
            <a:ext cx="8595895" cy="5885472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707" y="644163"/>
            <a:ext cx="4314293" cy="561115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644163"/>
            <a:ext cx="4281602" cy="561115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707" y="625758"/>
            <a:ext cx="431429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707" y="1265520"/>
            <a:ext cx="4314292" cy="49710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625758"/>
            <a:ext cx="428160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65520"/>
            <a:ext cx="4281602" cy="49710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34249"/>
            <a:ext cx="8567686" cy="421299"/>
          </a:xfrm>
        </p:spPr>
        <p:txBody>
          <a:bodyPr anchor="b"/>
          <a:lstStyle>
            <a:lvl1pPr algn="ctr">
              <a:defRPr sz="3200" b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191090"/>
            <a:ext cx="8567688" cy="609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799" y="380999"/>
            <a:ext cx="8567687" cy="5453249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-1"/>
            <a:ext cx="8872487" cy="5834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1" y="5834249"/>
            <a:ext cx="8567686" cy="421299"/>
          </a:xfrm>
        </p:spPr>
        <p:txBody>
          <a:bodyPr anchor="b"/>
          <a:lstStyle>
            <a:lvl1pPr algn="ctr">
              <a:defRPr sz="3200" b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191090"/>
            <a:ext cx="8567688" cy="609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707" y="16968"/>
            <a:ext cx="8595895" cy="498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707" y="644163"/>
            <a:ext cx="8595895" cy="5885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8998490" y="0"/>
            <a:ext cx="145510" cy="685800"/>
          </a:xfrm>
          <a:prstGeom prst="rect">
            <a:avLst/>
          </a:prstGeom>
          <a:solidFill>
            <a:srgbClr val="6C1532"/>
          </a:solidFill>
          <a:ln>
            <a:solidFill>
              <a:srgbClr val="6C15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8998490" y="685800"/>
            <a:ext cx="145510" cy="685800"/>
          </a:xfrm>
          <a:prstGeom prst="rect">
            <a:avLst/>
          </a:prstGeom>
          <a:solidFill>
            <a:srgbClr val="59165E"/>
          </a:solidFill>
          <a:ln>
            <a:solidFill>
              <a:srgbClr val="59165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8998490" y="1371600"/>
            <a:ext cx="145510" cy="685800"/>
          </a:xfrm>
          <a:prstGeom prst="rect">
            <a:avLst/>
          </a:prstGeom>
          <a:solidFill>
            <a:srgbClr val="601B65"/>
          </a:solidFill>
          <a:ln>
            <a:solidFill>
              <a:srgbClr val="601B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8998490" y="2057400"/>
            <a:ext cx="145510" cy="685800"/>
          </a:xfrm>
          <a:prstGeom prst="rect">
            <a:avLst/>
          </a:prstGeom>
          <a:solidFill>
            <a:srgbClr val="32196F"/>
          </a:solidFill>
          <a:ln>
            <a:solidFill>
              <a:srgbClr val="3219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8998490" y="2743200"/>
            <a:ext cx="145510" cy="685800"/>
          </a:xfrm>
          <a:prstGeom prst="rect">
            <a:avLst/>
          </a:prstGeom>
          <a:solidFill>
            <a:srgbClr val="1B4778"/>
          </a:solidFill>
          <a:ln>
            <a:solidFill>
              <a:srgbClr val="1B477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8998490" y="4114800"/>
            <a:ext cx="145510" cy="685800"/>
          </a:xfrm>
          <a:prstGeom prst="rect">
            <a:avLst/>
          </a:prstGeom>
          <a:solidFill>
            <a:srgbClr val="23522B"/>
          </a:solidFill>
          <a:ln>
            <a:solidFill>
              <a:srgbClr val="2352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8998490" y="4800600"/>
            <a:ext cx="145510" cy="685800"/>
          </a:xfrm>
          <a:prstGeom prst="rect">
            <a:avLst/>
          </a:prstGeom>
          <a:solidFill>
            <a:srgbClr val="A3CF91"/>
          </a:solidFill>
          <a:ln>
            <a:solidFill>
              <a:srgbClr val="A3CF9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8998490" y="5486400"/>
            <a:ext cx="145510" cy="685800"/>
          </a:xfrm>
          <a:prstGeom prst="rect">
            <a:avLst/>
          </a:prstGeom>
          <a:solidFill>
            <a:srgbClr val="FFFDAA"/>
          </a:solidFill>
          <a:ln>
            <a:solidFill>
              <a:srgbClr val="FFFD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8998490" y="6172200"/>
            <a:ext cx="145510" cy="685800"/>
          </a:xfrm>
          <a:prstGeom prst="rect">
            <a:avLst/>
          </a:prstGeom>
          <a:solidFill>
            <a:srgbClr val="831C1A"/>
          </a:solidFill>
          <a:ln>
            <a:solidFill>
              <a:srgbClr val="831C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ooter Placeholder 4"/>
          <p:cNvSpPr txBox="1">
            <a:spLocks/>
          </p:cNvSpPr>
          <p:nvPr userDrawn="1"/>
        </p:nvSpPr>
        <p:spPr>
          <a:xfrm rot="16200000">
            <a:off x="5497046" y="3356555"/>
            <a:ext cx="6858002" cy="144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Population of the UK – © 2012  Sasi Research Group, University of Sheffield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14300" indent="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Politics…</a:t>
            </a:r>
            <a:r>
              <a:rPr lang="en-US" dirty="0"/>
              <a:t>counting democracy, wasting </a:t>
            </a:r>
            <a:r>
              <a:rPr lang="en-US" dirty="0" smtClean="0"/>
              <a:t>votes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98490" y="2743200"/>
            <a:ext cx="145510" cy="685800"/>
          </a:xfrm>
          <a:prstGeom prst="rect">
            <a:avLst/>
          </a:prstGeom>
          <a:solidFill>
            <a:srgbClr val="1B4778"/>
          </a:solidFill>
          <a:ln>
            <a:solidFill>
              <a:srgbClr val="1B4778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22313" y="835025"/>
            <a:ext cx="7543800" cy="2593975"/>
            <a:chOff x="685800" y="1905000"/>
            <a:chExt cx="7543800" cy="2593975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685800" y="1905000"/>
              <a:ext cx="7543800" cy="259397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0" kern="1200" cap="all" spc="-10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600" dirty="0" smtClean="0"/>
                <a:t>The Population</a:t>
              </a:r>
              <a:br>
                <a:rPr lang="en-US" sz="6600" dirty="0" smtClean="0"/>
              </a:br>
              <a:r>
                <a:rPr lang="en-US" sz="6600" dirty="0" smtClean="0"/>
                <a:t>of the UK</a:t>
              </a: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685800" y="3965575"/>
              <a:ext cx="6461760" cy="533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77500" lnSpcReduction="20000"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None/>
                <a:defRPr sz="14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14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A different view of life in the United Kingdom</a:t>
              </a:r>
            </a:p>
            <a:p>
              <a:r>
                <a:rPr lang="en-US" dirty="0" smtClean="0"/>
                <a:t>by Danny Dorling and Benjamin D. Hennig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8665656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07"/>
            <a:ext cx="3826808" cy="6833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5.9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2743200"/>
            <a:ext cx="145510" cy="685800"/>
          </a:xfrm>
          <a:prstGeom prst="rect">
            <a:avLst/>
          </a:prstGeom>
          <a:solidFill>
            <a:srgbClr val="1B4778"/>
          </a:solidFill>
          <a:ln>
            <a:solidFill>
              <a:srgbClr val="1B4778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941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Politics…counting democracy, wasting votes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Proportion of the </a:t>
            </a:r>
            <a:r>
              <a:rPr lang="en-US" dirty="0" smtClean="0"/>
              <a:t>voters</a:t>
            </a:r>
            <a:br>
              <a:rPr lang="en-US" dirty="0" smtClean="0"/>
            </a:br>
            <a:r>
              <a:rPr lang="en-US" dirty="0" smtClean="0"/>
              <a:t>not </a:t>
            </a:r>
            <a:r>
              <a:rPr lang="en-US" dirty="0"/>
              <a:t>having their wish </a:t>
            </a:r>
            <a:r>
              <a:rPr lang="en-US" dirty="0" err="1"/>
              <a:t>honoured</a:t>
            </a:r>
            <a:r>
              <a:rPr lang="en-US" dirty="0"/>
              <a:t> in 2001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Analysis of the 2010 general election results, </a:t>
            </a:r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percentage </a:t>
            </a:r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of voters in each area voting for a candidate who did not win a seat in that area</a:t>
            </a:r>
          </a:p>
        </p:txBody>
      </p:sp>
    </p:spTree>
    <p:extLst>
      <p:ext uri="{BB962C8B-B14F-4D97-AF65-F5344CB8AC3E}">
        <p14:creationId xmlns:p14="http://schemas.microsoft.com/office/powerpoint/2010/main" val="325122459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07"/>
            <a:ext cx="3826807" cy="6833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81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5.10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2743200"/>
            <a:ext cx="145510" cy="685800"/>
          </a:xfrm>
          <a:prstGeom prst="rect">
            <a:avLst/>
          </a:prstGeom>
          <a:solidFill>
            <a:srgbClr val="1B4778"/>
          </a:solidFill>
          <a:ln>
            <a:solidFill>
              <a:srgbClr val="1B4778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941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Politics…counting democracy, wasting votes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Proportion of the </a:t>
            </a:r>
            <a:r>
              <a:rPr lang="en-US" dirty="0" smtClean="0"/>
              <a:t>voters</a:t>
            </a:r>
            <a:br>
              <a:rPr lang="en-US" dirty="0" smtClean="0"/>
            </a:br>
            <a:r>
              <a:rPr lang="en-US" dirty="0" smtClean="0"/>
              <a:t>not </a:t>
            </a:r>
            <a:r>
              <a:rPr lang="en-US" dirty="0"/>
              <a:t>having their wish </a:t>
            </a:r>
            <a:r>
              <a:rPr lang="en-US" dirty="0" err="1"/>
              <a:t>honoured</a:t>
            </a:r>
            <a:r>
              <a:rPr lang="en-US" dirty="0"/>
              <a:t> in 2010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Analysis of the 2010 general election results by European </a:t>
            </a:r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constituency</a:t>
            </a:r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, percentage of voters in each area voting for a candidate who did not win a seat in that area</a:t>
            </a:r>
          </a:p>
        </p:txBody>
      </p:sp>
    </p:spTree>
    <p:extLst>
      <p:ext uri="{BB962C8B-B14F-4D97-AF65-F5344CB8AC3E}">
        <p14:creationId xmlns:p14="http://schemas.microsoft.com/office/powerpoint/2010/main" val="406662772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1700" indent="-787400">
              <a:lnSpc>
                <a:spcPct val="150000"/>
              </a:lnSpc>
            </a:pPr>
            <a:r>
              <a:rPr lang="en-US" dirty="0"/>
              <a:t>•	</a:t>
            </a:r>
            <a:r>
              <a:rPr lang="en-US" dirty="0" smtClean="0"/>
              <a:t>There </a:t>
            </a:r>
            <a:r>
              <a:rPr lang="en-US" dirty="0"/>
              <a:t>is a very strong geographical pattern to voting in Britain, a clear North-South divide</a:t>
            </a:r>
          </a:p>
          <a:p>
            <a:pPr marL="901700" indent="-787400">
              <a:lnSpc>
                <a:spcPct val="150000"/>
              </a:lnSpc>
            </a:pPr>
            <a:r>
              <a:rPr lang="en-US" dirty="0"/>
              <a:t>•	The two main political parties secure far more seats than votes due to the voting system</a:t>
            </a:r>
          </a:p>
          <a:p>
            <a:pPr marL="901700" indent="-787400">
              <a:lnSpc>
                <a:spcPct val="150000"/>
              </a:lnSpc>
            </a:pPr>
            <a:r>
              <a:rPr lang="en-US" dirty="0"/>
              <a:t>•	By 2010 most people who voted in Britain did not get what they voted for 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8490" y="2743200"/>
            <a:ext cx="145510" cy="685800"/>
          </a:xfrm>
          <a:prstGeom prst="rect">
            <a:avLst/>
          </a:prstGeom>
          <a:solidFill>
            <a:srgbClr val="1B4778"/>
          </a:solidFill>
          <a:ln>
            <a:solidFill>
              <a:srgbClr val="1B4778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89520"/>
            <a:ext cx="2941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Politics…counting democracy, wasting votes</a:t>
            </a:r>
          </a:p>
        </p:txBody>
      </p:sp>
    </p:spTree>
    <p:extLst>
      <p:ext uri="{BB962C8B-B14F-4D97-AF65-F5344CB8AC3E}">
        <p14:creationId xmlns:p14="http://schemas.microsoft.com/office/powerpoint/2010/main" val="246312882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04"/>
            <a:ext cx="3826811" cy="6833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5.1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2743200"/>
            <a:ext cx="145510" cy="685800"/>
          </a:xfrm>
          <a:prstGeom prst="rect">
            <a:avLst/>
          </a:prstGeom>
          <a:solidFill>
            <a:srgbClr val="1B4778"/>
          </a:solidFill>
          <a:ln>
            <a:solidFill>
              <a:srgbClr val="1B4778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941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Politics…counting democracy, wasting votes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Conservative and Liberal </a:t>
            </a:r>
            <a:r>
              <a:rPr lang="en-US" dirty="0" smtClean="0"/>
              <a:t>candidates</a:t>
            </a:r>
            <a:br>
              <a:rPr lang="en-US" dirty="0" smtClean="0"/>
            </a:br>
            <a:r>
              <a:rPr lang="en-US" dirty="0" smtClean="0"/>
              <a:t>elected </a:t>
            </a:r>
            <a:r>
              <a:rPr lang="en-US" dirty="0"/>
              <a:t>as MPs in Britain, 2010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Analysis of the 2010 general election results, proportion of Conservative and Liberal candidates per European constituency elected to a Westminster constituency</a:t>
            </a:r>
          </a:p>
        </p:txBody>
      </p:sp>
    </p:spTree>
    <p:extLst>
      <p:ext uri="{BB962C8B-B14F-4D97-AF65-F5344CB8AC3E}">
        <p14:creationId xmlns:p14="http://schemas.microsoft.com/office/powerpoint/2010/main" val="229469637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04"/>
            <a:ext cx="3826811" cy="6833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5.2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2743200"/>
            <a:ext cx="145510" cy="685800"/>
          </a:xfrm>
          <a:prstGeom prst="rect">
            <a:avLst/>
          </a:prstGeom>
          <a:solidFill>
            <a:srgbClr val="1B4778"/>
          </a:solidFill>
          <a:ln>
            <a:solidFill>
              <a:srgbClr val="1B4778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941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Politics…counting democracy, wasting votes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Proportion of electorate </a:t>
            </a:r>
            <a:r>
              <a:rPr lang="en-US" dirty="0" smtClean="0"/>
              <a:t>voting</a:t>
            </a:r>
            <a:br>
              <a:rPr lang="en-US" dirty="0" smtClean="0"/>
            </a:br>
            <a:r>
              <a:rPr lang="en-US" dirty="0" smtClean="0"/>
              <a:t>Conservative </a:t>
            </a:r>
            <a:r>
              <a:rPr lang="en-US" dirty="0"/>
              <a:t>or Liberal in Britain, 2010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Analysis of the 2010 general election results, </a:t>
            </a:r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proportion </a:t>
            </a:r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of Conservative or Liberal votes per European constituency of all people eligible to vote</a:t>
            </a:r>
          </a:p>
        </p:txBody>
      </p:sp>
    </p:spTree>
    <p:extLst>
      <p:ext uri="{BB962C8B-B14F-4D97-AF65-F5344CB8AC3E}">
        <p14:creationId xmlns:p14="http://schemas.microsoft.com/office/powerpoint/2010/main" val="181649174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04"/>
            <a:ext cx="3826810" cy="6833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5.3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2743200"/>
            <a:ext cx="145510" cy="685800"/>
          </a:xfrm>
          <a:prstGeom prst="rect">
            <a:avLst/>
          </a:prstGeom>
          <a:solidFill>
            <a:srgbClr val="1B4778"/>
          </a:solidFill>
          <a:ln>
            <a:solidFill>
              <a:srgbClr val="1B4778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941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Politics…counting democracy, wasting votes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Conservative vote increase in </a:t>
            </a:r>
            <a:r>
              <a:rPr lang="en-US" dirty="0" smtClean="0"/>
              <a:t>share</a:t>
            </a:r>
            <a:br>
              <a:rPr lang="en-US" dirty="0" smtClean="0"/>
            </a:b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electorate </a:t>
            </a:r>
            <a:r>
              <a:rPr lang="en-US" dirty="0"/>
              <a:t>in Britain, 2001-2010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Analysis of the 2001 and 2010 general election results, per European constituency</a:t>
            </a:r>
          </a:p>
        </p:txBody>
      </p:sp>
    </p:spTree>
    <p:extLst>
      <p:ext uri="{BB962C8B-B14F-4D97-AF65-F5344CB8AC3E}">
        <p14:creationId xmlns:p14="http://schemas.microsoft.com/office/powerpoint/2010/main" val="290043233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05"/>
            <a:ext cx="3826810" cy="6833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5.4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2743200"/>
            <a:ext cx="145510" cy="685800"/>
          </a:xfrm>
          <a:prstGeom prst="rect">
            <a:avLst/>
          </a:prstGeom>
          <a:solidFill>
            <a:srgbClr val="1B4778"/>
          </a:solidFill>
          <a:ln>
            <a:solidFill>
              <a:srgbClr val="1B4778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941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Politics…counting democracy, wasting votes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Change in bias towards </a:t>
            </a:r>
            <a:r>
              <a:rPr lang="en-US" dirty="0" err="1"/>
              <a:t>Labour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1997</a:t>
            </a:r>
            <a:r>
              <a:rPr lang="en-US" dirty="0"/>
              <a:t>-2001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a typeface="Lucida Grande"/>
                <a:cs typeface="Calibri"/>
              </a:rPr>
              <a:t>No change is </a:t>
            </a:r>
            <a:r>
              <a:rPr lang="en-US" dirty="0" smtClean="0">
                <a:solidFill>
                  <a:srgbClr val="000000"/>
                </a:solidFill>
                <a:ea typeface="Lucida Grande"/>
                <a:cs typeface="Calibri"/>
              </a:rPr>
              <a:t>0 (light blue); </a:t>
            </a:r>
            <a:r>
              <a:rPr lang="en-US" dirty="0">
                <a:solidFill>
                  <a:srgbClr val="000000"/>
                </a:solidFill>
                <a:ea typeface="Lucida Grande"/>
                <a:cs typeface="Calibri"/>
              </a:rPr>
              <a:t>a change of 1 implies an extra 1% MPs per 1% </a:t>
            </a:r>
            <a:r>
              <a:rPr lang="en-US" dirty="0" smtClean="0">
                <a:solidFill>
                  <a:srgbClr val="000000"/>
                </a:solidFill>
                <a:ea typeface="Lucida Grande"/>
                <a:cs typeface="Calibri"/>
              </a:rPr>
              <a:t>vote</a:t>
            </a:r>
            <a:endParaRPr lang="en-US" dirty="0">
              <a:solidFill>
                <a:srgbClr val="000000"/>
              </a:solidFill>
              <a:ea typeface="Lucida Grande"/>
              <a:cs typeface="Calibri"/>
            </a:endParaRPr>
          </a:p>
          <a:p>
            <a:r>
              <a:rPr lang="en-US" sz="1600" dirty="0">
                <a:solidFill>
                  <a:srgbClr val="000000"/>
                </a:solidFill>
                <a:ea typeface="Lucida Grande"/>
                <a:cs typeface="Calibri"/>
              </a:rPr>
              <a:t>Data source: Analysis of the 1997 and 2001 election results</a:t>
            </a:r>
          </a:p>
        </p:txBody>
      </p:sp>
    </p:spTree>
    <p:extLst>
      <p:ext uri="{BB962C8B-B14F-4D97-AF65-F5344CB8AC3E}">
        <p14:creationId xmlns:p14="http://schemas.microsoft.com/office/powerpoint/2010/main" val="303522070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05"/>
            <a:ext cx="3826809" cy="6833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5.5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2743200"/>
            <a:ext cx="145510" cy="685800"/>
          </a:xfrm>
          <a:prstGeom prst="rect">
            <a:avLst/>
          </a:prstGeom>
          <a:solidFill>
            <a:srgbClr val="1B4778"/>
          </a:solidFill>
          <a:ln>
            <a:solidFill>
              <a:srgbClr val="1B4778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941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Politics…counting democracy, wasting votes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Proportion of the </a:t>
            </a:r>
            <a:r>
              <a:rPr lang="en-US" dirty="0" smtClean="0"/>
              <a:t>electorate</a:t>
            </a:r>
            <a:br>
              <a:rPr lang="en-US" dirty="0" smtClean="0"/>
            </a:br>
            <a:r>
              <a:rPr lang="en-US" dirty="0" smtClean="0"/>
              <a:t>abstaining </a:t>
            </a:r>
            <a:r>
              <a:rPr lang="en-US" dirty="0"/>
              <a:t>in Britain, 2010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Analysis of the 2010 general election results, proportion of Westminster electorate not voting per European constituency</a:t>
            </a:r>
          </a:p>
        </p:txBody>
      </p:sp>
    </p:spTree>
    <p:extLst>
      <p:ext uri="{BB962C8B-B14F-4D97-AF65-F5344CB8AC3E}">
        <p14:creationId xmlns:p14="http://schemas.microsoft.com/office/powerpoint/2010/main" val="295970891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06"/>
            <a:ext cx="3826809" cy="6833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5.6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2743200"/>
            <a:ext cx="145510" cy="685800"/>
          </a:xfrm>
          <a:prstGeom prst="rect">
            <a:avLst/>
          </a:prstGeom>
          <a:solidFill>
            <a:srgbClr val="1B4778"/>
          </a:solidFill>
          <a:ln>
            <a:solidFill>
              <a:srgbClr val="1B4778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941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Politics…counting democracy, wasting votes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Increase in the </a:t>
            </a:r>
            <a:r>
              <a:rPr lang="en-US" dirty="0" smtClean="0"/>
              <a:t>electorate abstaining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Britain, 1997-2010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Data source: Analysis of the 1997 and 2010 general election results, rise (and decline) in the proportion of Westminster electorate not voting per European constituency between the elections of 1997 and 2010</a:t>
            </a:r>
          </a:p>
        </p:txBody>
      </p:sp>
    </p:spTree>
    <p:extLst>
      <p:ext uri="{BB962C8B-B14F-4D97-AF65-F5344CB8AC3E}">
        <p14:creationId xmlns:p14="http://schemas.microsoft.com/office/powerpoint/2010/main" val="427111918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62318"/>
            <a:ext cx="8255350" cy="5737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34249"/>
            <a:ext cx="8872487" cy="421299"/>
          </a:xfrm>
        </p:spPr>
        <p:txBody>
          <a:bodyPr/>
          <a:lstStyle/>
          <a:p>
            <a:r>
              <a:rPr lang="en-US" dirty="0"/>
              <a:t>Voting </a:t>
            </a:r>
            <a:r>
              <a:rPr lang="en-US" dirty="0" err="1"/>
              <a:t>Labour</a:t>
            </a:r>
            <a:r>
              <a:rPr lang="en-US" dirty="0"/>
              <a:t> </a:t>
            </a:r>
            <a:r>
              <a:rPr lang="en-US" sz="2400" dirty="0"/>
              <a:t>in 1997</a:t>
            </a:r>
            <a:r>
              <a:rPr lang="en-US" dirty="0"/>
              <a:t> </a:t>
            </a:r>
            <a:r>
              <a:rPr lang="en-US" dirty="0" smtClean="0"/>
              <a:t>versus </a:t>
            </a:r>
            <a:r>
              <a:rPr lang="en-US" dirty="0"/>
              <a:t>low qualifications</a:t>
            </a:r>
            <a:r>
              <a:rPr lang="en-US" sz="2400" dirty="0"/>
              <a:t>, 1993-</a:t>
            </a:r>
            <a:r>
              <a:rPr lang="en-US" sz="2400" dirty="0" smtClean="0"/>
              <a:t>99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90000"/>
              </a:lnSpc>
            </a:pPr>
            <a:r>
              <a:rPr lang="en-US" sz="5500" dirty="0"/>
              <a:t>Each point is a 1999 European parliamentary constituency in </a:t>
            </a:r>
            <a:r>
              <a:rPr lang="en-US" sz="5500" dirty="0" smtClean="0"/>
              <a:t>Britain </a:t>
            </a:r>
          </a:p>
          <a:p>
            <a:pPr>
              <a:lnSpc>
                <a:spcPct val="90000"/>
              </a:lnSpc>
            </a:pPr>
            <a:r>
              <a:rPr lang="en-US" sz="4800" dirty="0" smtClean="0"/>
              <a:t>Data </a:t>
            </a:r>
            <a:r>
              <a:rPr lang="en-US" sz="4800" dirty="0"/>
              <a:t>source: Analysis of national school league tables for Britain 1993-99; general election data </a:t>
            </a:r>
            <a:r>
              <a:rPr lang="en-US" sz="4800" dirty="0" smtClean="0"/>
              <a:t>1997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5.7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2743200"/>
            <a:ext cx="145510" cy="685800"/>
          </a:xfrm>
          <a:prstGeom prst="rect">
            <a:avLst/>
          </a:prstGeom>
          <a:solidFill>
            <a:srgbClr val="1B4778"/>
          </a:solidFill>
          <a:ln>
            <a:solidFill>
              <a:srgbClr val="1B4778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941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Politics…counting democracy, wasting votes</a:t>
            </a:r>
          </a:p>
        </p:txBody>
      </p:sp>
    </p:spTree>
    <p:extLst>
      <p:ext uri="{BB962C8B-B14F-4D97-AF65-F5344CB8AC3E}">
        <p14:creationId xmlns:p14="http://schemas.microsoft.com/office/powerpoint/2010/main" val="36730827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06"/>
            <a:ext cx="3826808" cy="6833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5.8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2743200"/>
            <a:ext cx="145510" cy="685800"/>
          </a:xfrm>
          <a:prstGeom prst="rect">
            <a:avLst/>
          </a:prstGeom>
          <a:solidFill>
            <a:srgbClr val="1B4778"/>
          </a:solidFill>
          <a:ln>
            <a:solidFill>
              <a:srgbClr val="1B4778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9520"/>
            <a:ext cx="2941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Politics…counting democracy, wasting votes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MPs in 2001 educated </a:t>
            </a: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non</a:t>
            </a:r>
            <a:r>
              <a:rPr lang="en-US" dirty="0"/>
              <a:t>-selective state schools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Figure relies on data of variable </a:t>
            </a:r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quality</a:t>
            </a:r>
          </a:p>
          <a:p>
            <a:r>
              <a:rPr lang="en-US" sz="1600" dirty="0" smtClean="0">
                <a:solidFill>
                  <a:srgbClr val="000000"/>
                </a:solidFill>
                <a:ea typeface="Lucida Grande"/>
                <a:cs typeface="Lucida Grande"/>
              </a:rPr>
              <a:t>Data </a:t>
            </a:r>
            <a:r>
              <a:rPr lang="en-US" sz="1600" dirty="0">
                <a:solidFill>
                  <a:srgbClr val="000000"/>
                </a:solidFill>
                <a:ea typeface="Lucida Grande"/>
                <a:cs typeface="Lucida Grande"/>
              </a:rPr>
              <a:t>source: Short bibliographies of MPs and candidates published in various guides to the general election</a:t>
            </a:r>
          </a:p>
        </p:txBody>
      </p:sp>
    </p:spTree>
    <p:extLst>
      <p:ext uri="{BB962C8B-B14F-4D97-AF65-F5344CB8AC3E}">
        <p14:creationId xmlns:p14="http://schemas.microsoft.com/office/powerpoint/2010/main" val="359579936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1067</TotalTime>
  <Words>454</Words>
  <Application>Microsoft Macintosh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Politics…counting democracy, wasting votes</vt:lpstr>
      <vt:lpstr>Conservative and Liberal candidates elected as MPs in Britain, 2010</vt:lpstr>
      <vt:lpstr>Proportion of electorate voting Conservative or Liberal in Britain, 2010</vt:lpstr>
      <vt:lpstr>Conservative vote increase in share of electorate in Britain, 2001-2010</vt:lpstr>
      <vt:lpstr>Change in bias towards Labour, 1997-2001</vt:lpstr>
      <vt:lpstr>Proportion of the electorate abstaining in Britain, 2010</vt:lpstr>
      <vt:lpstr>Increase in the electorate abstaining in Britain, 1997-2010</vt:lpstr>
      <vt:lpstr>Voting Labour in 1997 versus low qualifications, 1993-99</vt:lpstr>
      <vt:lpstr>MPs in 2001 educated in non-selective state schools</vt:lpstr>
      <vt:lpstr>Proportion of the voters not having their wish honoured in 2001</vt:lpstr>
      <vt:lpstr>Proportion of the voters not having their wish honoured in 2010</vt:lpstr>
      <vt:lpstr>Key Point Summary</vt:lpstr>
    </vt:vector>
  </TitlesOfParts>
  <Manager/>
  <Company>Sasi Research Group, University of Sheffield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Population of the UK</dc:title>
  <dc:subject/>
  <dc:creator>Danny Dorling &amp; Benjamin Hennig</dc:creator>
  <cp:keywords/>
  <dc:description/>
  <cp:lastModifiedBy>Benjamin D Hennig</cp:lastModifiedBy>
  <cp:revision>79</cp:revision>
  <dcterms:created xsi:type="dcterms:W3CDTF">2012-01-29T18:24:18Z</dcterms:created>
  <dcterms:modified xsi:type="dcterms:W3CDTF">2012-10-04T20:37:48Z</dcterms:modified>
  <cp:category/>
</cp:coreProperties>
</file>