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A"/>
    <a:srgbClr val="A3CF91"/>
    <a:srgbClr val="A3CF92"/>
    <a:srgbClr val="23522B"/>
    <a:srgbClr val="1B2A7C"/>
    <a:srgbClr val="1B4778"/>
    <a:srgbClr val="32196F"/>
    <a:srgbClr val="601B65"/>
    <a:srgbClr val="9C1D25"/>
    <a:srgbClr val="831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20" y="-38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644163"/>
            <a:ext cx="8595895" cy="588547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707" y="644163"/>
            <a:ext cx="4314293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44163"/>
            <a:ext cx="4281602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25758"/>
            <a:ext cx="43142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707" y="1265520"/>
            <a:ext cx="431429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625758"/>
            <a:ext cx="428160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520"/>
            <a:ext cx="428160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" y="380999"/>
            <a:ext cx="8567687" cy="545324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-1"/>
            <a:ext cx="8872487" cy="5834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707" y="16968"/>
            <a:ext cx="8595895" cy="498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44163"/>
            <a:ext cx="8595895" cy="588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998490" y="0"/>
            <a:ext cx="145510" cy="685800"/>
          </a:xfrm>
          <a:prstGeom prst="rect">
            <a:avLst/>
          </a:prstGeom>
          <a:solidFill>
            <a:srgbClr val="6C1532"/>
          </a:solidFill>
          <a:ln>
            <a:solidFill>
              <a:srgbClr val="6C15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8998490" y="4114800"/>
            <a:ext cx="145510" cy="685800"/>
          </a:xfrm>
          <a:prstGeom prst="rect">
            <a:avLst/>
          </a:prstGeom>
          <a:solidFill>
            <a:srgbClr val="23522B"/>
          </a:solidFill>
          <a:ln>
            <a:solidFill>
              <a:srgbClr val="2352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998490" y="4800600"/>
            <a:ext cx="145510" cy="685800"/>
          </a:xfrm>
          <a:prstGeom prst="rect">
            <a:avLst/>
          </a:prstGeom>
          <a:solidFill>
            <a:srgbClr val="A3CF91"/>
          </a:solidFill>
          <a:ln>
            <a:solidFill>
              <a:srgbClr val="A3CF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8998490" y="5486400"/>
            <a:ext cx="145510" cy="685800"/>
          </a:xfrm>
          <a:prstGeom prst="rect">
            <a:avLst/>
          </a:prstGeom>
          <a:solidFill>
            <a:srgbClr val="FFFDAA"/>
          </a:solidFill>
          <a:ln>
            <a:solidFill>
              <a:srgbClr val="FFF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oter Placeholder 4"/>
          <p:cNvSpPr txBox="1">
            <a:spLocks/>
          </p:cNvSpPr>
          <p:nvPr userDrawn="1"/>
        </p:nvSpPr>
        <p:spPr>
          <a:xfrm rot="16200000">
            <a:off x="5497046" y="3356555"/>
            <a:ext cx="6858002" cy="14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Population of the UK – © 2012  Sasi Research Group, University of Sheffield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430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  <a:br>
              <a:rPr lang="en-US" dirty="0"/>
            </a:br>
            <a:r>
              <a:rPr lang="en-US" dirty="0"/>
              <a:t>…</a:t>
            </a:r>
            <a:r>
              <a:rPr lang="en-US" dirty="0" err="1"/>
              <a:t>labelling</a:t>
            </a:r>
            <a:r>
              <a:rPr lang="en-US" dirty="0"/>
              <a:t> people and places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2313" y="835025"/>
            <a:ext cx="7543800" cy="2593975"/>
            <a:chOff x="685800" y="1905000"/>
            <a:chExt cx="7543800" cy="259397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905000"/>
              <a:ext cx="7543800" cy="25939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0" kern="1200" cap="all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smtClean="0"/>
                <a:t>The Population</a:t>
              </a:r>
              <a:br>
                <a:rPr lang="en-US" sz="6600" dirty="0" smtClean="0"/>
              </a:br>
              <a:r>
                <a:rPr lang="en-US" sz="6600" dirty="0" smtClean="0"/>
                <a:t>of the UK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85800" y="3965575"/>
              <a:ext cx="6461760" cy="533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A different view of life in the United Kingdom</a:t>
              </a:r>
            </a:p>
            <a:p>
              <a:r>
                <a:rPr lang="en-US" dirty="0" smtClean="0"/>
                <a:t>by Danny Dorling and Benjamin D. Hennig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15127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3" cy="6833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4.9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Identity…</a:t>
            </a:r>
            <a:r>
              <a:rPr lang="en-US" sz="1200" dirty="0" err="1">
                <a:solidFill>
                  <a:schemeClr val="bg2"/>
                </a:solidFill>
              </a:rPr>
              <a:t>labelling</a:t>
            </a:r>
            <a:r>
              <a:rPr lang="en-US" sz="1200" dirty="0">
                <a:solidFill>
                  <a:schemeClr val="bg2"/>
                </a:solidFill>
              </a:rPr>
              <a:t> people and places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Highest level of </a:t>
            </a:r>
            <a:r>
              <a:rPr lang="en-US" dirty="0" smtClean="0"/>
              <a:t>qualification</a:t>
            </a:r>
            <a:br>
              <a:rPr lang="en-US" dirty="0" smtClean="0"/>
            </a:br>
            <a:r>
              <a:rPr lang="en-US" dirty="0" smtClean="0"/>
              <a:t>gained </a:t>
            </a:r>
            <a:r>
              <a:rPr lang="en-US" dirty="0"/>
              <a:t>by people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The most unusually large group displayed here is shown when each area is compared with the UK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average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Analysis of the 2001 Census Key Statistics by local authority</a:t>
            </a:r>
          </a:p>
        </p:txBody>
      </p:sp>
    </p:spTree>
    <p:extLst>
      <p:ext uri="{BB962C8B-B14F-4D97-AF65-F5344CB8AC3E}">
        <p14:creationId xmlns:p14="http://schemas.microsoft.com/office/powerpoint/2010/main" val="41554198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4.10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Identity…</a:t>
            </a:r>
            <a:r>
              <a:rPr lang="en-US" sz="1200" dirty="0" err="1">
                <a:solidFill>
                  <a:schemeClr val="bg2"/>
                </a:solidFill>
              </a:rPr>
              <a:t>labelling</a:t>
            </a:r>
            <a:r>
              <a:rPr lang="en-US" sz="1200" dirty="0">
                <a:solidFill>
                  <a:schemeClr val="bg2"/>
                </a:solidFill>
              </a:rPr>
              <a:t> people and places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Social </a:t>
            </a:r>
            <a:r>
              <a:rPr lang="en-US" dirty="0" smtClean="0"/>
              <a:t>class</a:t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defined largely by occupation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The most unusually large group displayed here is shown when each area is compared with the UK average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Analysis of the 2001 Census Key Statistics by local authority</a:t>
            </a:r>
          </a:p>
        </p:txBody>
      </p:sp>
    </p:spTree>
    <p:extLst>
      <p:ext uri="{BB962C8B-B14F-4D97-AF65-F5344CB8AC3E}">
        <p14:creationId xmlns:p14="http://schemas.microsoft.com/office/powerpoint/2010/main" val="5048798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indent="-787400">
              <a:lnSpc>
                <a:spcPct val="150000"/>
              </a:lnSpc>
            </a:pPr>
            <a:r>
              <a:rPr lang="en-US" dirty="0"/>
              <a:t>•	Different areas of the UK can be typified as having particular groupings of people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The elderly move towards the edges, people with qualifications tend to drift south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The </a:t>
            </a:r>
            <a:r>
              <a:rPr lang="en-US" dirty="0" err="1"/>
              <a:t>labelling</a:t>
            </a:r>
            <a:r>
              <a:rPr lang="en-US" dirty="0"/>
              <a:t> of areas can both helpfully illuminate and harmfully stereotype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Identity…</a:t>
            </a:r>
            <a:r>
              <a:rPr lang="en-US" sz="1200" dirty="0" err="1">
                <a:solidFill>
                  <a:schemeClr val="bg2"/>
                </a:solidFill>
              </a:rPr>
              <a:t>labelling</a:t>
            </a:r>
            <a:r>
              <a:rPr lang="en-US" sz="1200" dirty="0">
                <a:solidFill>
                  <a:schemeClr val="bg2"/>
                </a:solidFill>
              </a:rPr>
              <a:t> people and places</a:t>
            </a:r>
          </a:p>
        </p:txBody>
      </p:sp>
    </p:spTree>
    <p:extLst>
      <p:ext uri="{BB962C8B-B14F-4D97-AF65-F5344CB8AC3E}">
        <p14:creationId xmlns:p14="http://schemas.microsoft.com/office/powerpoint/2010/main" val="6731355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</a:t>
            </a:r>
            <a:r>
              <a:rPr lang="en-US" dirty="0" smtClean="0"/>
              <a:t>&amp; </a:t>
            </a:r>
            <a:r>
              <a:rPr lang="en-US" dirty="0"/>
              <a:t>men and the sexing of places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8"/>
            <a:ext cx="3826807" cy="68335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The most unusually large group displayed here is shown when each area is compared with the UK average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Analysis of the 2001 Census Key Statistics by local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authority</a:t>
            </a:r>
            <a:endParaRPr lang="en-US" sz="1600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4.1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Identity…</a:t>
            </a:r>
            <a:r>
              <a:rPr lang="en-US" sz="1200" dirty="0" err="1">
                <a:solidFill>
                  <a:schemeClr val="bg2"/>
                </a:solidFill>
              </a:rPr>
              <a:t>labelling</a:t>
            </a:r>
            <a:r>
              <a:rPr lang="en-US" sz="1200" dirty="0">
                <a:solidFill>
                  <a:schemeClr val="bg2"/>
                </a:solidFill>
              </a:rPr>
              <a:t> people and places</a:t>
            </a:r>
          </a:p>
        </p:txBody>
      </p:sp>
    </p:spTree>
    <p:extLst>
      <p:ext uri="{BB962C8B-B14F-4D97-AF65-F5344CB8AC3E}">
        <p14:creationId xmlns:p14="http://schemas.microsoft.com/office/powerpoint/2010/main" val="11640501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and the ageing of 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8"/>
            <a:ext cx="3826806" cy="68335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The most unusually large group displayed here is shown when each area is compared with the UK average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Analysis of the 2001 Census Key Statistics by local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authority</a:t>
            </a:r>
            <a:endParaRPr lang="en-US" sz="1600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4.2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Identity…</a:t>
            </a:r>
            <a:r>
              <a:rPr lang="en-US" sz="1200" dirty="0" err="1">
                <a:solidFill>
                  <a:schemeClr val="bg2"/>
                </a:solidFill>
              </a:rPr>
              <a:t>labelling</a:t>
            </a:r>
            <a:r>
              <a:rPr lang="en-US" sz="1200" dirty="0">
                <a:solidFill>
                  <a:schemeClr val="bg2"/>
                </a:solidFill>
              </a:rPr>
              <a:t> people and places</a:t>
            </a:r>
          </a:p>
        </p:txBody>
      </p:sp>
    </p:spTree>
    <p:extLst>
      <p:ext uri="{BB962C8B-B14F-4D97-AF65-F5344CB8AC3E}">
        <p14:creationId xmlns:p14="http://schemas.microsoft.com/office/powerpoint/2010/main" val="437357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Ethnicity and the </a:t>
            </a:r>
            <a:r>
              <a:rPr lang="en-US" dirty="0" err="1"/>
              <a:t>colour</a:t>
            </a:r>
            <a:r>
              <a:rPr lang="en-US" dirty="0"/>
              <a:t> of 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8"/>
            <a:ext cx="3826806" cy="68335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The most unusually large group displayed here is shown when each area is compared with the UK average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Analysis of the 2001 Census Key Statistics by local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authority</a:t>
            </a:r>
            <a:endParaRPr lang="en-US" sz="1600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4.3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Identity…</a:t>
            </a:r>
            <a:r>
              <a:rPr lang="en-US" sz="1200" dirty="0" err="1">
                <a:solidFill>
                  <a:schemeClr val="bg2"/>
                </a:solidFill>
              </a:rPr>
              <a:t>labelling</a:t>
            </a:r>
            <a:r>
              <a:rPr lang="en-US" sz="1200" dirty="0">
                <a:solidFill>
                  <a:schemeClr val="bg2"/>
                </a:solidFill>
              </a:rPr>
              <a:t> people and places</a:t>
            </a:r>
          </a:p>
        </p:txBody>
      </p:sp>
    </p:spTree>
    <p:extLst>
      <p:ext uri="{BB962C8B-B14F-4D97-AF65-F5344CB8AC3E}">
        <p14:creationId xmlns:p14="http://schemas.microsoft.com/office/powerpoint/2010/main" val="261688146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 and the spirituality of 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8"/>
            <a:ext cx="3826805" cy="68335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The most unusually large group displayed here is shown when each area is compared with the UK average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Analysis of the 2001 Census Key Statistics by local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authority</a:t>
            </a:r>
            <a:endParaRPr lang="en-US" sz="1600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4.4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Identity…</a:t>
            </a:r>
            <a:r>
              <a:rPr lang="en-US" sz="1200" dirty="0" err="1">
                <a:solidFill>
                  <a:schemeClr val="bg2"/>
                </a:solidFill>
              </a:rPr>
              <a:t>labelling</a:t>
            </a:r>
            <a:r>
              <a:rPr lang="en-US" sz="1200" dirty="0">
                <a:solidFill>
                  <a:schemeClr val="bg2"/>
                </a:solidFill>
              </a:rPr>
              <a:t> people and places</a:t>
            </a:r>
          </a:p>
        </p:txBody>
      </p:sp>
    </p:spTree>
    <p:extLst>
      <p:ext uri="{BB962C8B-B14F-4D97-AF65-F5344CB8AC3E}">
        <p14:creationId xmlns:p14="http://schemas.microsoft.com/office/powerpoint/2010/main" val="15713454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9"/>
            <a:ext cx="3826805" cy="6833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4.5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Identity…</a:t>
            </a:r>
            <a:r>
              <a:rPr lang="en-US" sz="1200" dirty="0" err="1">
                <a:solidFill>
                  <a:schemeClr val="bg2"/>
                </a:solidFill>
              </a:rPr>
              <a:t>labelling</a:t>
            </a:r>
            <a:r>
              <a:rPr lang="en-US" sz="1200" dirty="0">
                <a:solidFill>
                  <a:schemeClr val="bg2"/>
                </a:solidFill>
              </a:rPr>
              <a:t> people and places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Single, married, divorced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remarried </a:t>
            </a:r>
            <a:r>
              <a:rPr lang="en-US" dirty="0"/>
              <a:t>and widowed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The most unusually large group displayed here is shown when each area is compared with the UK average</a:t>
            </a:r>
          </a:p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2001 Census Key Statistics by local authority</a:t>
            </a:r>
          </a:p>
        </p:txBody>
      </p:sp>
    </p:spTree>
    <p:extLst>
      <p:ext uri="{BB962C8B-B14F-4D97-AF65-F5344CB8AC3E}">
        <p14:creationId xmlns:p14="http://schemas.microsoft.com/office/powerpoint/2010/main" val="25368384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9"/>
            <a:ext cx="3826804" cy="6833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4.6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Identity…</a:t>
            </a:r>
            <a:r>
              <a:rPr lang="en-US" sz="1200" dirty="0" err="1">
                <a:solidFill>
                  <a:schemeClr val="bg2"/>
                </a:solidFill>
              </a:rPr>
              <a:t>labelling</a:t>
            </a:r>
            <a:r>
              <a:rPr lang="en-US" sz="1200" dirty="0">
                <a:solidFill>
                  <a:schemeClr val="bg2"/>
                </a:solidFill>
              </a:rPr>
              <a:t> people and places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Through the </a:t>
            </a:r>
            <a:r>
              <a:rPr lang="en-US" dirty="0" smtClean="0"/>
              <a:t>keyhole:</a:t>
            </a:r>
            <a:br>
              <a:rPr lang="en-US" dirty="0" smtClean="0"/>
            </a:br>
            <a:r>
              <a:rPr lang="en-US" dirty="0" smtClean="0"/>
              <a:t>Household </a:t>
            </a:r>
            <a:r>
              <a:rPr lang="en-US" dirty="0"/>
              <a:t>composition in Britain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The most unusually large group displayed here is shown when each area is compared with the UK average</a:t>
            </a:r>
          </a:p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In the case of conflicts, then the following household types which appear first in this order got priority: Married (with kids), Married (kids returned), Married (no kids), Other (with kids), Lone parent, Cohabiting couple (no kids), Lone pensioner, Lone adult, Student, Pensioner,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Mixed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Analysis of the 2001 Census Key Statistics by local authority</a:t>
            </a:r>
          </a:p>
        </p:txBody>
      </p:sp>
    </p:spTree>
    <p:extLst>
      <p:ext uri="{BB962C8B-B14F-4D97-AF65-F5344CB8AC3E}">
        <p14:creationId xmlns:p14="http://schemas.microsoft.com/office/powerpoint/2010/main" val="32224141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in England and Wales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0"/>
            <a:ext cx="3826804" cy="68335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The most unusually large group displayed here is shown when each area is compared with the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England and Wales 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average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Analysis of the 2001 Census Key Statistics by local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authority</a:t>
            </a:r>
            <a:endParaRPr lang="en-US" sz="1600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4.7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Identity…</a:t>
            </a:r>
            <a:r>
              <a:rPr lang="en-US" sz="1200" dirty="0" err="1">
                <a:solidFill>
                  <a:schemeClr val="bg2"/>
                </a:solidFill>
              </a:rPr>
              <a:t>labelling</a:t>
            </a:r>
            <a:r>
              <a:rPr lang="en-US" sz="1200" dirty="0">
                <a:solidFill>
                  <a:schemeClr val="bg2"/>
                </a:solidFill>
              </a:rPr>
              <a:t> people and places</a:t>
            </a:r>
          </a:p>
        </p:txBody>
      </p:sp>
    </p:spTree>
    <p:extLst>
      <p:ext uri="{BB962C8B-B14F-4D97-AF65-F5344CB8AC3E}">
        <p14:creationId xmlns:p14="http://schemas.microsoft.com/office/powerpoint/2010/main" val="21053404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and annual immigration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0"/>
            <a:ext cx="3826803" cy="68335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The most unusually large group displayed here is shown when each area is compared with the UK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average</a:t>
            </a:r>
          </a:p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Data by 2001; all 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immigrants since 2000 are </a:t>
            </a:r>
            <a:r>
              <a:rPr lang="en-US" dirty="0" err="1">
                <a:solidFill>
                  <a:srgbClr val="000000"/>
                </a:solidFill>
                <a:ea typeface="Lucida Grande"/>
                <a:cs typeface="Lucida Grande"/>
              </a:rPr>
              <a:t>labelled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 either White or Other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Immigrant</a:t>
            </a:r>
            <a:endParaRPr lang="en-US" dirty="0">
              <a:solidFill>
                <a:srgbClr val="000000"/>
              </a:solidFill>
              <a:ea typeface="Lucida Grande"/>
              <a:cs typeface="Lucida Grande"/>
            </a:endParaRP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Analysis of the 2001 Census Key Statistics by local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authority</a:t>
            </a:r>
            <a:endParaRPr lang="en-US" sz="1600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4.8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Identity…</a:t>
            </a:r>
            <a:r>
              <a:rPr lang="en-US" sz="1200" dirty="0" err="1">
                <a:solidFill>
                  <a:schemeClr val="bg2"/>
                </a:solidFill>
              </a:rPr>
              <a:t>labelling</a:t>
            </a:r>
            <a:r>
              <a:rPr lang="en-US" sz="1200" dirty="0">
                <a:solidFill>
                  <a:schemeClr val="bg2"/>
                </a:solidFill>
              </a:rPr>
              <a:t> people and </a:t>
            </a:r>
            <a:r>
              <a:rPr lang="en-US" sz="1200" dirty="0" smtClean="0">
                <a:solidFill>
                  <a:schemeClr val="bg2"/>
                </a:solidFill>
              </a:rPr>
              <a:t>places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217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1066</TotalTime>
  <Words>555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Identity …labelling people and places</vt:lpstr>
      <vt:lpstr>Women &amp; men and the sexing of places</vt:lpstr>
      <vt:lpstr>Age and the ageing of place</vt:lpstr>
      <vt:lpstr>Ethnicity and the colour of place</vt:lpstr>
      <vt:lpstr>Religion and the spirituality of place</vt:lpstr>
      <vt:lpstr>Single, married, divorced, remarried and widowed</vt:lpstr>
      <vt:lpstr>Through the keyhole: Household composition in Britain</vt:lpstr>
      <vt:lpstr>Migration in England and Wales</vt:lpstr>
      <vt:lpstr>Lifetime and annual immigration</vt:lpstr>
      <vt:lpstr>Highest level of qualification gained by people</vt:lpstr>
      <vt:lpstr>Social class as defined largely by occupation</vt:lpstr>
      <vt:lpstr>Key Point Summary</vt:lpstr>
    </vt:vector>
  </TitlesOfParts>
  <Manager/>
  <Company>Sasi Research Group, University of Sheffield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Population of the UK</dc:title>
  <dc:subject/>
  <dc:creator>Danny Dorling &amp; Benjamin Hennig</dc:creator>
  <cp:keywords/>
  <dc:description/>
  <cp:lastModifiedBy>Benjamin David Hennig</cp:lastModifiedBy>
  <cp:revision>77</cp:revision>
  <dcterms:created xsi:type="dcterms:W3CDTF">2012-01-29T18:24:18Z</dcterms:created>
  <dcterms:modified xsi:type="dcterms:W3CDTF">2012-02-01T00:52:25Z</dcterms:modified>
  <cp:category/>
</cp:coreProperties>
</file>