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60" r:id="rId2"/>
    <p:sldId id="259" r:id="rId3"/>
    <p:sldId id="287" r:id="rId4"/>
    <p:sldId id="257" r:id="rId5"/>
    <p:sldId id="282" r:id="rId6"/>
    <p:sldId id="283" r:id="rId7"/>
    <p:sldId id="285" r:id="rId8"/>
    <p:sldId id="286" r:id="rId9"/>
    <p:sldId id="284" r:id="rId10"/>
    <p:sldId id="272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AA"/>
    <a:srgbClr val="A3CF91"/>
    <a:srgbClr val="A3CF92"/>
    <a:srgbClr val="23522B"/>
    <a:srgbClr val="1B2A7C"/>
    <a:srgbClr val="1B4778"/>
    <a:srgbClr val="32196F"/>
    <a:srgbClr val="601B65"/>
    <a:srgbClr val="9C1D25"/>
    <a:srgbClr val="831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8" d="100"/>
          <a:sy n="128" d="100"/>
        </p:scale>
        <p:origin x="-1280" y="-10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707" y="644163"/>
            <a:ext cx="8595895" cy="5885472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707" y="644163"/>
            <a:ext cx="4314293" cy="561115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644163"/>
            <a:ext cx="4281602" cy="561115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707" y="625758"/>
            <a:ext cx="431429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707" y="1265520"/>
            <a:ext cx="4314292" cy="49710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625758"/>
            <a:ext cx="428160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265520"/>
            <a:ext cx="4281602" cy="49710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834249"/>
            <a:ext cx="8567686" cy="421299"/>
          </a:xfrm>
        </p:spPr>
        <p:txBody>
          <a:bodyPr anchor="b"/>
          <a:lstStyle>
            <a:lvl1pPr algn="ctr">
              <a:defRPr sz="3200" b="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191090"/>
            <a:ext cx="8567688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799" y="380999"/>
            <a:ext cx="8567687" cy="5453249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-1"/>
            <a:ext cx="8872487" cy="5834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1" y="5834249"/>
            <a:ext cx="8567686" cy="421299"/>
          </a:xfrm>
        </p:spPr>
        <p:txBody>
          <a:bodyPr anchor="b"/>
          <a:lstStyle>
            <a:lvl1pPr algn="ctr">
              <a:defRPr sz="3200" b="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191090"/>
            <a:ext cx="8567688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707" y="16968"/>
            <a:ext cx="8595895" cy="498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707" y="644163"/>
            <a:ext cx="8595895" cy="5885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8998490" y="685800"/>
            <a:ext cx="145510" cy="685800"/>
          </a:xfrm>
          <a:prstGeom prst="rect">
            <a:avLst/>
          </a:prstGeom>
          <a:solidFill>
            <a:srgbClr val="59165E"/>
          </a:solidFill>
          <a:ln>
            <a:solidFill>
              <a:srgbClr val="5916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8998490" y="1371600"/>
            <a:ext cx="145510" cy="685800"/>
          </a:xfrm>
          <a:prstGeom prst="rect">
            <a:avLst/>
          </a:prstGeom>
          <a:solidFill>
            <a:srgbClr val="601B65"/>
          </a:solidFill>
          <a:ln>
            <a:solidFill>
              <a:srgbClr val="601B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8998490" y="2057400"/>
            <a:ext cx="145510" cy="685800"/>
          </a:xfrm>
          <a:prstGeom prst="rect">
            <a:avLst/>
          </a:prstGeom>
          <a:solidFill>
            <a:srgbClr val="32196F"/>
          </a:solidFill>
          <a:ln>
            <a:solidFill>
              <a:srgbClr val="3219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8998490" y="2743200"/>
            <a:ext cx="145510" cy="685800"/>
          </a:xfrm>
          <a:prstGeom prst="rect">
            <a:avLst/>
          </a:prstGeom>
          <a:solidFill>
            <a:srgbClr val="1B4778"/>
          </a:solidFill>
          <a:ln>
            <a:solidFill>
              <a:srgbClr val="1B47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8998490" y="3429000"/>
            <a:ext cx="145510" cy="685800"/>
          </a:xfrm>
          <a:prstGeom prst="rect">
            <a:avLst/>
          </a:prstGeom>
          <a:solidFill>
            <a:srgbClr val="1B2A7C"/>
          </a:solidFill>
          <a:ln>
            <a:solidFill>
              <a:srgbClr val="1B2A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8998490" y="4114800"/>
            <a:ext cx="145510" cy="685800"/>
          </a:xfrm>
          <a:prstGeom prst="rect">
            <a:avLst/>
          </a:prstGeom>
          <a:solidFill>
            <a:srgbClr val="23522B"/>
          </a:solidFill>
          <a:ln>
            <a:solidFill>
              <a:srgbClr val="2352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>
            <a:off x="8998490" y="4800600"/>
            <a:ext cx="145510" cy="685800"/>
          </a:xfrm>
          <a:prstGeom prst="rect">
            <a:avLst/>
          </a:prstGeom>
          <a:solidFill>
            <a:srgbClr val="A3CF91"/>
          </a:solidFill>
          <a:ln>
            <a:solidFill>
              <a:srgbClr val="A3CF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8998490" y="5486400"/>
            <a:ext cx="145510" cy="685800"/>
          </a:xfrm>
          <a:prstGeom prst="rect">
            <a:avLst/>
          </a:prstGeom>
          <a:solidFill>
            <a:srgbClr val="FFFDAA"/>
          </a:solidFill>
          <a:ln>
            <a:solidFill>
              <a:srgbClr val="FFFD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8998490" y="6172200"/>
            <a:ext cx="145510" cy="685800"/>
          </a:xfrm>
          <a:prstGeom prst="rect">
            <a:avLst/>
          </a:prstGeom>
          <a:solidFill>
            <a:srgbClr val="831C1A"/>
          </a:solidFill>
          <a:ln>
            <a:solidFill>
              <a:srgbClr val="831C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 rot="16200000">
            <a:off x="5497046" y="3356555"/>
            <a:ext cx="6858002" cy="144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Population of the UK – © 2012  Sasi Research Group, University of Sheffield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114300" indent="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Maps…</a:t>
            </a:r>
            <a:r>
              <a:rPr lang="en-US" dirty="0"/>
              <a:t>a different </a:t>
            </a:r>
            <a:r>
              <a:rPr lang="en-US" dirty="0" smtClean="0"/>
              <a:t>view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United Kingdom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22313" y="835025"/>
            <a:ext cx="7543800" cy="2593975"/>
            <a:chOff x="685800" y="1905000"/>
            <a:chExt cx="7543800" cy="2593975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685800" y="1905000"/>
              <a:ext cx="7543800" cy="25939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0" kern="1200" cap="all" spc="-10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 smtClean="0"/>
                <a:t>The Population</a:t>
              </a:r>
              <a:br>
                <a:rPr lang="en-US" sz="6600" dirty="0" smtClean="0"/>
              </a:br>
              <a:r>
                <a:rPr lang="en-US" sz="6600" dirty="0" smtClean="0"/>
                <a:t>of the UK</a:t>
              </a: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685800" y="3965575"/>
              <a:ext cx="6461760" cy="533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75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None/>
                <a:defRPr sz="14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  <a:defRPr sz="14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A different view of life in the United Kingdom</a:t>
              </a:r>
            </a:p>
            <a:p>
              <a:r>
                <a:rPr lang="en-US" dirty="0" smtClean="0"/>
                <a:t>by Danny Dorling and Benjamin D. Hennig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189791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1700" indent="-787400">
              <a:lnSpc>
                <a:spcPct val="150000"/>
              </a:lnSpc>
            </a:pPr>
            <a:r>
              <a:rPr lang="en-US" dirty="0" smtClean="0"/>
              <a:t>•</a:t>
            </a:r>
            <a:r>
              <a:rPr lang="en-US" dirty="0"/>
              <a:t>	It is helpful to look at the population of the UK with a map based on </a:t>
            </a:r>
            <a:r>
              <a:rPr lang="en-US" dirty="0" smtClean="0"/>
              <a:t>that </a:t>
            </a:r>
            <a:r>
              <a:rPr lang="en-US" dirty="0"/>
              <a:t>that population</a:t>
            </a:r>
          </a:p>
          <a:p>
            <a:pPr marL="901700" indent="-787400">
              <a:lnSpc>
                <a:spcPct val="150000"/>
              </a:lnSpc>
            </a:pPr>
            <a:r>
              <a:rPr lang="en-US" dirty="0"/>
              <a:t>•	Life chances can be shown on such a map, such as the chance of going to university</a:t>
            </a:r>
          </a:p>
          <a:p>
            <a:pPr marL="901700" indent="-787400">
              <a:lnSpc>
                <a:spcPct val="150000"/>
              </a:lnSpc>
            </a:pPr>
            <a:r>
              <a:rPr lang="en-US" dirty="0"/>
              <a:t>•	Such chances alter over time, across space and are often influenced by social class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38950076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and Land in the United Kingdom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The cartogram gives every person the same amount of space. Each grid cell on the </a:t>
            </a:r>
            <a:r>
              <a:rPr lang="en-US" dirty="0" smtClean="0"/>
              <a:t>cartogram relates </a:t>
            </a:r>
            <a:r>
              <a:rPr lang="en-US" dirty="0"/>
              <a:t>to </a:t>
            </a:r>
            <a:r>
              <a:rPr lang="en-US" dirty="0" smtClean="0"/>
              <a:t>an equal-sized grid cell on the land area map. In the cartogram, each grid </a:t>
            </a:r>
            <a:r>
              <a:rPr lang="en-US" dirty="0"/>
              <a:t>cell </a:t>
            </a:r>
            <a:r>
              <a:rPr lang="en-US" dirty="0" smtClean="0"/>
              <a:t>is resized according to the </a:t>
            </a:r>
            <a:r>
              <a:rPr lang="en-US" dirty="0"/>
              <a:t>number of people living in that </a:t>
            </a:r>
            <a:r>
              <a:rPr lang="en-US" dirty="0" smtClean="0"/>
              <a:t>space.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50245" y="0"/>
            <a:ext cx="7710197" cy="5927189"/>
            <a:chOff x="1350245" y="0"/>
            <a:chExt cx="7710197" cy="5927189"/>
          </a:xfrm>
        </p:grpSpPr>
        <p:pic>
          <p:nvPicPr>
            <p:cNvPr id="7" name="Picture 6" descr="Slides_01-0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245" y="0"/>
              <a:ext cx="6446685" cy="583424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379044" y="5219303"/>
              <a:ext cx="16813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/>
                <a:t>Data source</a:t>
              </a:r>
              <a:r>
                <a:rPr lang="en-US" sz="1000" dirty="0"/>
                <a:t>: Population: SEDAC Columbia University (2010); Topography: U.S. Geological Survey (2011)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5299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Constituencies that never were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Major UK cities and the 1999 UK European Constituencies projected on a gridded population cartogram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1.2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14056" y="24782"/>
            <a:ext cx="7699922" cy="5920331"/>
            <a:chOff x="1314056" y="84308"/>
            <a:chExt cx="7699922" cy="59203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6" b="5076"/>
            <a:stretch/>
          </p:blipFill>
          <p:spPr>
            <a:xfrm>
              <a:off x="1314056" y="84308"/>
              <a:ext cx="6499581" cy="576661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332580" y="5296753"/>
              <a:ext cx="16813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/>
                <a:t>Data source</a:t>
              </a:r>
              <a:r>
                <a:rPr lang="en-US" sz="1000" dirty="0"/>
                <a:t>: </a:t>
              </a:r>
              <a:r>
                <a:rPr lang="en-US" sz="1000" dirty="0" smtClean="0"/>
                <a:t>European </a:t>
              </a:r>
              <a:r>
                <a:rPr lang="en-US" sz="1000" dirty="0"/>
                <a:t>Constituencies obtained from the House of Commons Research Paper 98/102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6312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aged </a:t>
            </a:r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7" name="Picture 6" descr="Slides_01-0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84" y="0"/>
            <a:ext cx="38404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Counts by European Constituency </a:t>
            </a:r>
            <a:r>
              <a:rPr lang="en-US" dirty="0" smtClean="0"/>
              <a:t>area for the year 2000</a:t>
            </a:r>
          </a:p>
          <a:p>
            <a:r>
              <a:rPr lang="en-US" sz="1600" dirty="0" smtClean="0"/>
              <a:t>Data source</a:t>
            </a:r>
            <a:r>
              <a:rPr lang="en-US" sz="1600" dirty="0"/>
              <a:t>: Estimated from school rolls of 15 year olds in </a:t>
            </a:r>
            <a:r>
              <a:rPr lang="en-US" sz="1600" dirty="0" smtClean="0"/>
              <a:t>1997 </a:t>
            </a:r>
            <a:r>
              <a:rPr lang="en-US" sz="1600" dirty="0"/>
              <a:t>and 2000 mid-year estimate for Northern Ireland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96071858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Proportion of people aged 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84" y="0"/>
            <a:ext cx="38404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Counts by European Constituency area for the year 2000</a:t>
            </a:r>
          </a:p>
          <a:p>
            <a:r>
              <a:rPr lang="en-US" sz="1600" dirty="0"/>
              <a:t>Data source: Estimated from school rolls of 15 year olds in 1997 and 2000 mid-year estimate for Northern </a:t>
            </a:r>
            <a:r>
              <a:rPr lang="en-US" sz="1600" dirty="0" smtClean="0"/>
              <a:t>Ireland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1.4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36462272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07" y="16967"/>
            <a:ext cx="8595895" cy="989853"/>
          </a:xfrm>
        </p:spPr>
        <p:txBody>
          <a:bodyPr/>
          <a:lstStyle/>
          <a:p>
            <a:r>
              <a:rPr lang="en-US" dirty="0"/>
              <a:t>Proportion of 18 year </a:t>
            </a:r>
            <a:r>
              <a:rPr lang="en-US" dirty="0" smtClean="0"/>
              <a:t>olds</a:t>
            </a:r>
            <a:br>
              <a:rPr lang="en-US" dirty="0" smtClean="0"/>
            </a:br>
            <a:r>
              <a:rPr lang="en-US" dirty="0" smtClean="0"/>
              <a:t>going </a:t>
            </a:r>
            <a:r>
              <a:rPr lang="en-US" dirty="0"/>
              <a:t>to </a:t>
            </a:r>
            <a:r>
              <a:rPr lang="en-US" dirty="0" smtClean="0"/>
              <a:t>university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84" y="0"/>
            <a:ext cx="38404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707" y="1146227"/>
            <a:ext cx="4314293" cy="5109087"/>
          </a:xfrm>
        </p:spPr>
        <p:txBody>
          <a:bodyPr/>
          <a:lstStyle/>
          <a:p>
            <a:r>
              <a:rPr lang="en-US" dirty="0" smtClean="0"/>
              <a:t>Data for the year 2000</a:t>
            </a:r>
          </a:p>
          <a:p>
            <a:r>
              <a:rPr lang="en-US" sz="1600" dirty="0" smtClean="0"/>
              <a:t>Data source</a:t>
            </a:r>
            <a:r>
              <a:rPr lang="en-US" sz="1600" dirty="0"/>
              <a:t>: Successful UCAS under age 21 applicants from National Statistics website and </a:t>
            </a:r>
            <a:r>
              <a:rPr lang="en-US" sz="1600" dirty="0" smtClean="0"/>
              <a:t>estimated for </a:t>
            </a:r>
            <a:r>
              <a:rPr lang="en-US" sz="1600" dirty="0"/>
              <a:t>Scotland and Northern Ireland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26982543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6" y="46470"/>
            <a:ext cx="7487999" cy="5735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participation rates at age </a:t>
            </a: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600" dirty="0" smtClean="0"/>
              <a:t>Data given for selected Western European countries</a:t>
            </a:r>
          </a:p>
          <a:p>
            <a:pPr>
              <a:lnSpc>
                <a:spcPct val="70000"/>
              </a:lnSpc>
            </a:pPr>
            <a:r>
              <a:rPr lang="en-US" sz="1600" dirty="0" smtClean="0"/>
              <a:t>Data source</a:t>
            </a:r>
            <a:r>
              <a:rPr lang="en-US" sz="1600" dirty="0"/>
              <a:t>: Full-time participation in secondary education at age 18 in 1996, Social Trends 30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1.6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36184583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" y="1219088"/>
            <a:ext cx="8717602" cy="4419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under 21 attending university by social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600" dirty="0"/>
              <a:t>The six social classes shown above are based on the occupations of the parents of those young adults whose chances are being depicted </a:t>
            </a:r>
            <a:r>
              <a:rPr lang="en-US" sz="1600" dirty="0" smtClean="0"/>
              <a:t>– Data source</a:t>
            </a:r>
            <a:r>
              <a:rPr lang="en-US" sz="1600" dirty="0"/>
              <a:t>: Social Trends 30, data from the National Statistics website </a:t>
            </a:r>
            <a:r>
              <a:rPr lang="en-US" sz="1600" dirty="0" smtClean="0"/>
              <a:t>(</a:t>
            </a:r>
            <a:r>
              <a:rPr lang="en-US" sz="1600" dirty="0"/>
              <a:t>for GB)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4126173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07" y="16966"/>
            <a:ext cx="8595895" cy="1007998"/>
          </a:xfrm>
        </p:spPr>
        <p:txBody>
          <a:bodyPr/>
          <a:lstStyle/>
          <a:p>
            <a:r>
              <a:rPr lang="en-US" dirty="0"/>
              <a:t>Differences between </a:t>
            </a:r>
            <a:r>
              <a:rPr lang="en-US" dirty="0" smtClean="0"/>
              <a:t>observed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expected university entry rates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84" y="12203"/>
            <a:ext cx="3840480" cy="6833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8661" y="6581001"/>
            <a:ext cx="80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Figure 1.8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490" y="0"/>
            <a:ext cx="145510" cy="685800"/>
          </a:xfrm>
          <a:prstGeom prst="rect">
            <a:avLst/>
          </a:prstGeom>
          <a:solidFill>
            <a:srgbClr val="6C1532"/>
          </a:solidFill>
          <a:ln>
            <a:solidFill>
              <a:srgbClr val="6C153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81001"/>
            <a:ext cx="307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Maps…a different view of the United Kingdom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57707" y="1146227"/>
            <a:ext cx="4314293" cy="5109087"/>
          </a:xfrm>
        </p:spPr>
        <p:txBody>
          <a:bodyPr/>
          <a:lstStyle/>
          <a:p>
            <a:r>
              <a:rPr lang="en-US" dirty="0" smtClean="0"/>
              <a:t>Allowing </a:t>
            </a:r>
            <a:r>
              <a:rPr lang="en-US" dirty="0"/>
              <a:t>for the geography </a:t>
            </a:r>
            <a:r>
              <a:rPr lang="en-US" dirty="0" smtClean="0"/>
              <a:t>of children’s </a:t>
            </a:r>
            <a:r>
              <a:rPr lang="en-US" dirty="0"/>
              <a:t>social </a:t>
            </a:r>
            <a:r>
              <a:rPr lang="en-US" dirty="0" smtClean="0"/>
              <a:t>class; Northern </a:t>
            </a:r>
            <a:r>
              <a:rPr lang="en-US" dirty="0"/>
              <a:t>Ireland is excluded as no comparable census data was available</a:t>
            </a:r>
          </a:p>
          <a:p>
            <a:r>
              <a:rPr lang="en-US" sz="1600" dirty="0" smtClean="0"/>
              <a:t>Data source</a:t>
            </a:r>
            <a:r>
              <a:rPr lang="en-US" sz="1600" dirty="0"/>
              <a:t>: Successful UCCAs under age 21 applicants from National Statistics website</a:t>
            </a:r>
          </a:p>
        </p:txBody>
      </p:sp>
    </p:spTree>
    <p:extLst>
      <p:ext uri="{BB962C8B-B14F-4D97-AF65-F5344CB8AC3E}">
        <p14:creationId xmlns:p14="http://schemas.microsoft.com/office/powerpoint/2010/main" val="40223696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1067</TotalTime>
  <Words>459</Words>
  <Application>Microsoft Macintosh PowerPoint</Application>
  <PresentationFormat>On-screen Show (4:3)</PresentationFormat>
  <Paragraphs>49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Adjacency</vt:lpstr>
      <vt:lpstr>Maps…a different view of the United Kingdom</vt:lpstr>
      <vt:lpstr>People and Land in the United Kingdom</vt:lpstr>
      <vt:lpstr>The Constituencies that never were</vt:lpstr>
      <vt:lpstr>People aged 18</vt:lpstr>
      <vt:lpstr>Proportion of people aged 18</vt:lpstr>
      <vt:lpstr>Proportion of 18 year olds going to university</vt:lpstr>
      <vt:lpstr>Educational participation rates at age 18</vt:lpstr>
      <vt:lpstr>People under 21 attending university by social class</vt:lpstr>
      <vt:lpstr>Differences between observed and expected university entry rates</vt:lpstr>
      <vt:lpstr>Key Point Summary</vt:lpstr>
    </vt:vector>
  </TitlesOfParts>
  <Manager/>
  <Company>Sasi Research Group, University of Sheffield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Population of the UK</dc:title>
  <dc:subject/>
  <dc:creator>Danny Dorling &amp; Benjamin Hennig</dc:creator>
  <cp:keywords/>
  <dc:description/>
  <cp:lastModifiedBy>Benjamin D Hennig</cp:lastModifiedBy>
  <cp:revision>75</cp:revision>
  <dcterms:created xsi:type="dcterms:W3CDTF">2012-01-29T18:24:18Z</dcterms:created>
  <dcterms:modified xsi:type="dcterms:W3CDTF">2012-07-30T17:01:35Z</dcterms:modified>
  <cp:category/>
</cp:coreProperties>
</file>