
<file path=[Content_Types].xml><?xml version="1.0" encoding="utf-8"?>
<Types xmlns="http://schemas.openxmlformats.org/package/2006/content-types">
  <Default Extension="emf" ContentType="image/x-emf"/>
  <Default Extension="jpeg" ContentType="image/jpeg"/>
  <Default Extension="jpg" ContentType="image/pn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media/image165.jpg" ContentType="image/jpeg"/>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152"/>
  </p:notesMasterIdLst>
  <p:sldIdLst>
    <p:sldId id="353" r:id="rId2"/>
    <p:sldId id="391" r:id="rId3"/>
    <p:sldId id="354" r:id="rId4"/>
    <p:sldId id="273" r:id="rId5"/>
    <p:sldId id="258" r:id="rId6"/>
    <p:sldId id="367" r:id="rId7"/>
    <p:sldId id="368" r:id="rId8"/>
    <p:sldId id="259" r:id="rId9"/>
    <p:sldId id="361" r:id="rId10"/>
    <p:sldId id="294" r:id="rId11"/>
    <p:sldId id="383" r:id="rId12"/>
    <p:sldId id="366" r:id="rId13"/>
    <p:sldId id="310" r:id="rId14"/>
    <p:sldId id="331" r:id="rId15"/>
    <p:sldId id="384" r:id="rId16"/>
    <p:sldId id="388" r:id="rId17"/>
    <p:sldId id="387" r:id="rId18"/>
    <p:sldId id="290" r:id="rId19"/>
    <p:sldId id="268" r:id="rId20"/>
    <p:sldId id="270" r:id="rId21"/>
    <p:sldId id="271" r:id="rId22"/>
    <p:sldId id="410" r:id="rId23"/>
    <p:sldId id="291" r:id="rId24"/>
    <p:sldId id="389" r:id="rId25"/>
    <p:sldId id="390" r:id="rId26"/>
    <p:sldId id="385" r:id="rId27"/>
    <p:sldId id="280" r:id="rId28"/>
    <p:sldId id="344" r:id="rId29"/>
    <p:sldId id="392" r:id="rId30"/>
    <p:sldId id="369" r:id="rId31"/>
    <p:sldId id="374" r:id="rId32"/>
    <p:sldId id="375" r:id="rId33"/>
    <p:sldId id="376" r:id="rId34"/>
    <p:sldId id="377" r:id="rId35"/>
    <p:sldId id="379" r:id="rId36"/>
    <p:sldId id="378" r:id="rId37"/>
    <p:sldId id="382" r:id="rId38"/>
    <p:sldId id="381" r:id="rId39"/>
    <p:sldId id="277" r:id="rId40"/>
    <p:sldId id="394" r:id="rId41"/>
    <p:sldId id="292" r:id="rId42"/>
    <p:sldId id="395" r:id="rId43"/>
    <p:sldId id="278" r:id="rId44"/>
    <p:sldId id="317" r:id="rId45"/>
    <p:sldId id="402" r:id="rId46"/>
    <p:sldId id="281" r:id="rId47"/>
    <p:sldId id="403" r:id="rId48"/>
    <p:sldId id="404" r:id="rId49"/>
    <p:sldId id="405" r:id="rId50"/>
    <p:sldId id="406" r:id="rId51"/>
    <p:sldId id="283" r:id="rId52"/>
    <p:sldId id="287" r:id="rId53"/>
    <p:sldId id="407" r:id="rId54"/>
    <p:sldId id="396" r:id="rId55"/>
    <p:sldId id="449" r:id="rId56"/>
    <p:sldId id="411" r:id="rId57"/>
    <p:sldId id="409" r:id="rId58"/>
    <p:sldId id="413" r:id="rId59"/>
    <p:sldId id="412" r:id="rId60"/>
    <p:sldId id="414" r:id="rId61"/>
    <p:sldId id="293" r:id="rId62"/>
    <p:sldId id="451" r:id="rId63"/>
    <p:sldId id="324" r:id="rId64"/>
    <p:sldId id="415" r:id="rId65"/>
    <p:sldId id="416" r:id="rId66"/>
    <p:sldId id="418" r:id="rId67"/>
    <p:sldId id="335" r:id="rId68"/>
    <p:sldId id="417" r:id="rId69"/>
    <p:sldId id="408" r:id="rId70"/>
    <p:sldId id="398" r:id="rId71"/>
    <p:sldId id="370" r:id="rId72"/>
    <p:sldId id="297" r:id="rId73"/>
    <p:sldId id="419" r:id="rId74"/>
    <p:sldId id="299" r:id="rId75"/>
    <p:sldId id="305" r:id="rId76"/>
    <p:sldId id="421" r:id="rId77"/>
    <p:sldId id="420" r:id="rId78"/>
    <p:sldId id="351" r:id="rId79"/>
    <p:sldId id="346" r:id="rId80"/>
    <p:sldId id="347" r:id="rId81"/>
    <p:sldId id="348" r:id="rId82"/>
    <p:sldId id="311" r:id="rId83"/>
    <p:sldId id="350" r:id="rId84"/>
    <p:sldId id="422" r:id="rId85"/>
    <p:sldId id="424" r:id="rId86"/>
    <p:sldId id="345" r:id="rId87"/>
    <p:sldId id="300" r:id="rId88"/>
    <p:sldId id="301" r:id="rId89"/>
    <p:sldId id="372" r:id="rId90"/>
    <p:sldId id="380" r:id="rId91"/>
    <p:sldId id="425" r:id="rId92"/>
    <p:sldId id="399" r:id="rId93"/>
    <p:sldId id="302" r:id="rId94"/>
    <p:sldId id="303" r:id="rId95"/>
    <p:sldId id="282" r:id="rId96"/>
    <p:sldId id="327" r:id="rId97"/>
    <p:sldId id="358" r:id="rId98"/>
    <p:sldId id="330" r:id="rId99"/>
    <p:sldId id="426" r:id="rId100"/>
    <p:sldId id="427" r:id="rId101"/>
    <p:sldId id="400" r:id="rId102"/>
    <p:sldId id="313" r:id="rId103"/>
    <p:sldId id="312" r:id="rId104"/>
    <p:sldId id="428" r:id="rId105"/>
    <p:sldId id="432" r:id="rId106"/>
    <p:sldId id="431" r:id="rId107"/>
    <p:sldId id="433" r:id="rId108"/>
    <p:sldId id="434" r:id="rId109"/>
    <p:sldId id="435" r:id="rId110"/>
    <p:sldId id="314" r:id="rId111"/>
    <p:sldId id="436" r:id="rId112"/>
    <p:sldId id="307" r:id="rId113"/>
    <p:sldId id="315" r:id="rId114"/>
    <p:sldId id="309" r:id="rId115"/>
    <p:sldId id="318" r:id="rId116"/>
    <p:sldId id="364" r:id="rId117"/>
    <p:sldId id="363" r:id="rId118"/>
    <p:sldId id="362" r:id="rId119"/>
    <p:sldId id="365" r:id="rId120"/>
    <p:sldId id="437" r:id="rId121"/>
    <p:sldId id="321" r:id="rId122"/>
    <p:sldId id="322" r:id="rId123"/>
    <p:sldId id="323" r:id="rId124"/>
    <p:sldId id="438" r:id="rId125"/>
    <p:sldId id="450" r:id="rId126"/>
    <p:sldId id="386" r:id="rId127"/>
    <p:sldId id="325" r:id="rId128"/>
    <p:sldId id="326" r:id="rId129"/>
    <p:sldId id="445" r:id="rId130"/>
    <p:sldId id="444" r:id="rId131"/>
    <p:sldId id="272" r:id="rId132"/>
    <p:sldId id="439" r:id="rId133"/>
    <p:sldId id="332" r:id="rId134"/>
    <p:sldId id="333" r:id="rId135"/>
    <p:sldId id="334" r:id="rId136"/>
    <p:sldId id="337" r:id="rId137"/>
    <p:sldId id="443" r:id="rId138"/>
    <p:sldId id="338" r:id="rId139"/>
    <p:sldId id="340" r:id="rId140"/>
    <p:sldId id="341" r:id="rId141"/>
    <p:sldId id="342" r:id="rId142"/>
    <p:sldId id="343" r:id="rId143"/>
    <p:sldId id="352" r:id="rId144"/>
    <p:sldId id="442" r:id="rId145"/>
    <p:sldId id="355" r:id="rId146"/>
    <p:sldId id="446" r:id="rId147"/>
    <p:sldId id="447" r:id="rId148"/>
    <p:sldId id="440" r:id="rId149"/>
    <p:sldId id="441" r:id="rId150"/>
    <p:sldId id="448" r:id="rId151"/>
  </p:sldIdLst>
  <p:sldSz cx="9944100" cy="99425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M Shook" initials="KS" lastIdx="24"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94762"/>
  </p:normalViewPr>
  <p:slideViewPr>
    <p:cSldViewPr snapToGrid="0" snapToObjects="1">
      <p:cViewPr varScale="1">
        <p:scale>
          <a:sx n="83" d="100"/>
          <a:sy n="83" d="100"/>
        </p:scale>
        <p:origin x="1808" y="2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theme" Target="theme/theme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commentAuthors" Target="commentAuthor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6D2A7F0-A5C9-7140-987A-11F5EABAD678}" type="datetimeFigureOut">
              <a:rPr lang="en-US" smtClean="0"/>
              <a:t>5/25/23</a:t>
            </a:fld>
            <a:endParaRPr lang="en-US" dirty="0"/>
          </a:p>
        </p:txBody>
      </p:sp>
      <p:sp>
        <p:nvSpPr>
          <p:cNvPr id="4" name="Slide Image Placeholder 3"/>
          <p:cNvSpPr>
            <a:spLocks noGrp="1" noRot="1" noChangeAspect="1"/>
          </p:cNvSpPr>
          <p:nvPr>
            <p:ph type="sldImg" idx="2"/>
          </p:nvPr>
        </p:nvSpPr>
        <p:spPr>
          <a:xfrm>
            <a:off x="1885950" y="1143000"/>
            <a:ext cx="30861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B9C573-45B1-DB47-868F-184A49CB32BC}" type="slidenum">
              <a:rPr lang="en-US" smtClean="0"/>
              <a:t>‹#›</a:t>
            </a:fld>
            <a:endParaRPr lang="en-US" dirty="0"/>
          </a:p>
        </p:txBody>
      </p:sp>
    </p:spTree>
    <p:extLst>
      <p:ext uri="{BB962C8B-B14F-4D97-AF65-F5344CB8AC3E}">
        <p14:creationId xmlns:p14="http://schemas.microsoft.com/office/powerpoint/2010/main" val="52291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10</a:t>
            </a:fld>
            <a:endParaRPr lang="en-US" dirty="0"/>
          </a:p>
        </p:txBody>
      </p:sp>
    </p:spTree>
    <p:extLst>
      <p:ext uri="{BB962C8B-B14F-4D97-AF65-F5344CB8AC3E}">
        <p14:creationId xmlns:p14="http://schemas.microsoft.com/office/powerpoint/2010/main" val="1935027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69</a:t>
            </a:fld>
            <a:endParaRPr lang="en-US" dirty="0"/>
          </a:p>
        </p:txBody>
      </p:sp>
    </p:spTree>
    <p:extLst>
      <p:ext uri="{BB962C8B-B14F-4D97-AF65-F5344CB8AC3E}">
        <p14:creationId xmlns:p14="http://schemas.microsoft.com/office/powerpoint/2010/main" val="36092172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78</a:t>
            </a:fld>
            <a:endParaRPr lang="en-US" dirty="0"/>
          </a:p>
        </p:txBody>
      </p:sp>
    </p:spTree>
    <p:extLst>
      <p:ext uri="{BB962C8B-B14F-4D97-AF65-F5344CB8AC3E}">
        <p14:creationId xmlns:p14="http://schemas.microsoft.com/office/powerpoint/2010/main" val="2387842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79</a:t>
            </a:fld>
            <a:endParaRPr lang="en-US" dirty="0"/>
          </a:p>
        </p:txBody>
      </p:sp>
    </p:spTree>
    <p:extLst>
      <p:ext uri="{BB962C8B-B14F-4D97-AF65-F5344CB8AC3E}">
        <p14:creationId xmlns:p14="http://schemas.microsoft.com/office/powerpoint/2010/main" val="3707417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80</a:t>
            </a:fld>
            <a:endParaRPr lang="en-US" dirty="0"/>
          </a:p>
        </p:txBody>
      </p:sp>
    </p:spTree>
    <p:extLst>
      <p:ext uri="{BB962C8B-B14F-4D97-AF65-F5344CB8AC3E}">
        <p14:creationId xmlns:p14="http://schemas.microsoft.com/office/powerpoint/2010/main" val="1203757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95</a:t>
            </a:fld>
            <a:endParaRPr lang="en-US" dirty="0"/>
          </a:p>
        </p:txBody>
      </p:sp>
    </p:spTree>
    <p:extLst>
      <p:ext uri="{BB962C8B-B14F-4D97-AF65-F5344CB8AC3E}">
        <p14:creationId xmlns:p14="http://schemas.microsoft.com/office/powerpoint/2010/main" val="34482345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96</a:t>
            </a:fld>
            <a:endParaRPr lang="en-US" dirty="0"/>
          </a:p>
        </p:txBody>
      </p:sp>
    </p:spTree>
    <p:extLst>
      <p:ext uri="{BB962C8B-B14F-4D97-AF65-F5344CB8AC3E}">
        <p14:creationId xmlns:p14="http://schemas.microsoft.com/office/powerpoint/2010/main" val="40855640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98</a:t>
            </a:fld>
            <a:endParaRPr lang="en-US" dirty="0"/>
          </a:p>
        </p:txBody>
      </p:sp>
    </p:spTree>
    <p:extLst>
      <p:ext uri="{BB962C8B-B14F-4D97-AF65-F5344CB8AC3E}">
        <p14:creationId xmlns:p14="http://schemas.microsoft.com/office/powerpoint/2010/main" val="41583896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102</a:t>
            </a:fld>
            <a:endParaRPr lang="en-US" dirty="0"/>
          </a:p>
        </p:txBody>
      </p:sp>
    </p:spTree>
    <p:extLst>
      <p:ext uri="{BB962C8B-B14F-4D97-AF65-F5344CB8AC3E}">
        <p14:creationId xmlns:p14="http://schemas.microsoft.com/office/powerpoint/2010/main" val="25173472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104</a:t>
            </a:fld>
            <a:endParaRPr lang="en-US" dirty="0"/>
          </a:p>
        </p:txBody>
      </p:sp>
    </p:spTree>
    <p:extLst>
      <p:ext uri="{BB962C8B-B14F-4D97-AF65-F5344CB8AC3E}">
        <p14:creationId xmlns:p14="http://schemas.microsoft.com/office/powerpoint/2010/main" val="35092878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105</a:t>
            </a:fld>
            <a:endParaRPr lang="en-US" dirty="0"/>
          </a:p>
        </p:txBody>
      </p:sp>
    </p:spTree>
    <p:extLst>
      <p:ext uri="{BB962C8B-B14F-4D97-AF65-F5344CB8AC3E}">
        <p14:creationId xmlns:p14="http://schemas.microsoft.com/office/powerpoint/2010/main" val="2257313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17</a:t>
            </a:fld>
            <a:endParaRPr lang="en-US" dirty="0"/>
          </a:p>
        </p:txBody>
      </p:sp>
    </p:spTree>
    <p:extLst>
      <p:ext uri="{BB962C8B-B14F-4D97-AF65-F5344CB8AC3E}">
        <p14:creationId xmlns:p14="http://schemas.microsoft.com/office/powerpoint/2010/main" val="1042717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106</a:t>
            </a:fld>
            <a:endParaRPr lang="en-US" dirty="0"/>
          </a:p>
        </p:txBody>
      </p:sp>
    </p:spTree>
    <p:extLst>
      <p:ext uri="{BB962C8B-B14F-4D97-AF65-F5344CB8AC3E}">
        <p14:creationId xmlns:p14="http://schemas.microsoft.com/office/powerpoint/2010/main" val="30258137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107</a:t>
            </a:fld>
            <a:endParaRPr lang="en-US" dirty="0"/>
          </a:p>
        </p:txBody>
      </p:sp>
    </p:spTree>
    <p:extLst>
      <p:ext uri="{BB962C8B-B14F-4D97-AF65-F5344CB8AC3E}">
        <p14:creationId xmlns:p14="http://schemas.microsoft.com/office/powerpoint/2010/main" val="572775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108</a:t>
            </a:fld>
            <a:endParaRPr lang="en-US" dirty="0"/>
          </a:p>
        </p:txBody>
      </p:sp>
    </p:spTree>
    <p:extLst>
      <p:ext uri="{BB962C8B-B14F-4D97-AF65-F5344CB8AC3E}">
        <p14:creationId xmlns:p14="http://schemas.microsoft.com/office/powerpoint/2010/main" val="1544724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117</a:t>
            </a:fld>
            <a:endParaRPr lang="en-US" dirty="0"/>
          </a:p>
        </p:txBody>
      </p:sp>
    </p:spTree>
    <p:extLst>
      <p:ext uri="{BB962C8B-B14F-4D97-AF65-F5344CB8AC3E}">
        <p14:creationId xmlns:p14="http://schemas.microsoft.com/office/powerpoint/2010/main" val="4181846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118</a:t>
            </a:fld>
            <a:endParaRPr lang="en-US" dirty="0"/>
          </a:p>
        </p:txBody>
      </p:sp>
    </p:spTree>
    <p:extLst>
      <p:ext uri="{BB962C8B-B14F-4D97-AF65-F5344CB8AC3E}">
        <p14:creationId xmlns:p14="http://schemas.microsoft.com/office/powerpoint/2010/main" val="490483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144</a:t>
            </a:fld>
            <a:endParaRPr lang="en-US" dirty="0"/>
          </a:p>
        </p:txBody>
      </p:sp>
    </p:spTree>
    <p:extLst>
      <p:ext uri="{BB962C8B-B14F-4D97-AF65-F5344CB8AC3E}">
        <p14:creationId xmlns:p14="http://schemas.microsoft.com/office/powerpoint/2010/main" val="16232291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19</a:t>
            </a:fld>
            <a:endParaRPr lang="en-US" dirty="0"/>
          </a:p>
        </p:txBody>
      </p:sp>
    </p:spTree>
    <p:extLst>
      <p:ext uri="{BB962C8B-B14F-4D97-AF65-F5344CB8AC3E}">
        <p14:creationId xmlns:p14="http://schemas.microsoft.com/office/powerpoint/2010/main" val="3162109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27</a:t>
            </a:fld>
            <a:endParaRPr lang="en-US" dirty="0"/>
          </a:p>
        </p:txBody>
      </p:sp>
    </p:spTree>
    <p:extLst>
      <p:ext uri="{BB962C8B-B14F-4D97-AF65-F5344CB8AC3E}">
        <p14:creationId xmlns:p14="http://schemas.microsoft.com/office/powerpoint/2010/main" val="2360965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29</a:t>
            </a:fld>
            <a:endParaRPr lang="en-US" dirty="0"/>
          </a:p>
        </p:txBody>
      </p:sp>
    </p:spTree>
    <p:extLst>
      <p:ext uri="{BB962C8B-B14F-4D97-AF65-F5344CB8AC3E}">
        <p14:creationId xmlns:p14="http://schemas.microsoft.com/office/powerpoint/2010/main" val="2266480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61</a:t>
            </a:fld>
            <a:endParaRPr lang="en-US" dirty="0"/>
          </a:p>
        </p:txBody>
      </p:sp>
    </p:spTree>
    <p:extLst>
      <p:ext uri="{BB962C8B-B14F-4D97-AF65-F5344CB8AC3E}">
        <p14:creationId xmlns:p14="http://schemas.microsoft.com/office/powerpoint/2010/main" val="38948627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5B9C573-45B1-DB47-868F-184A49CB32BC}" type="slidenum">
              <a:rPr lang="en-US" smtClean="0"/>
              <a:t>63</a:t>
            </a:fld>
            <a:endParaRPr lang="en-US" dirty="0"/>
          </a:p>
        </p:txBody>
      </p:sp>
    </p:spTree>
    <p:extLst>
      <p:ext uri="{BB962C8B-B14F-4D97-AF65-F5344CB8AC3E}">
        <p14:creationId xmlns:p14="http://schemas.microsoft.com/office/powerpoint/2010/main" val="5974637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66</a:t>
            </a:fld>
            <a:endParaRPr lang="en-US" dirty="0"/>
          </a:p>
        </p:txBody>
      </p:sp>
    </p:spTree>
    <p:extLst>
      <p:ext uri="{BB962C8B-B14F-4D97-AF65-F5344CB8AC3E}">
        <p14:creationId xmlns:p14="http://schemas.microsoft.com/office/powerpoint/2010/main" val="25929631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885950" y="1143000"/>
            <a:ext cx="30861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B9C573-45B1-DB47-868F-184A49CB32BC}" type="slidenum">
              <a:rPr lang="en-US" smtClean="0"/>
              <a:t>67</a:t>
            </a:fld>
            <a:endParaRPr lang="en-US" dirty="0"/>
          </a:p>
        </p:txBody>
      </p:sp>
    </p:spTree>
    <p:extLst>
      <p:ext uri="{BB962C8B-B14F-4D97-AF65-F5344CB8AC3E}">
        <p14:creationId xmlns:p14="http://schemas.microsoft.com/office/powerpoint/2010/main" val="11919592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5808" y="1627167"/>
            <a:ext cx="8452485" cy="3461467"/>
          </a:xfrm>
        </p:spPr>
        <p:txBody>
          <a:bodyPr anchor="b"/>
          <a:lstStyle>
            <a:lvl1pPr algn="ctr">
              <a:defRPr sz="6525"/>
            </a:lvl1pPr>
          </a:lstStyle>
          <a:p>
            <a:r>
              <a:rPr lang="en-GB"/>
              <a:t>Click to edit Master title style</a:t>
            </a:r>
            <a:endParaRPr lang="en-US" dirty="0"/>
          </a:p>
        </p:txBody>
      </p:sp>
      <p:sp>
        <p:nvSpPr>
          <p:cNvPr id="3" name="Subtitle 2"/>
          <p:cNvSpPr>
            <a:spLocks noGrp="1"/>
          </p:cNvSpPr>
          <p:nvPr>
            <p:ph type="subTitle" idx="1"/>
          </p:nvPr>
        </p:nvSpPr>
        <p:spPr>
          <a:xfrm>
            <a:off x="1243013" y="5222121"/>
            <a:ext cx="7458075" cy="2400472"/>
          </a:xfrm>
        </p:spPr>
        <p:txBody>
          <a:bodyPr/>
          <a:lstStyle>
            <a:lvl1pPr marL="0" indent="0" algn="ctr">
              <a:buNone/>
              <a:defRPr sz="2610"/>
            </a:lvl1pPr>
            <a:lvl2pPr marL="497205" indent="0" algn="ctr">
              <a:buNone/>
              <a:defRPr sz="2175"/>
            </a:lvl2pPr>
            <a:lvl3pPr marL="994410" indent="0" algn="ctr">
              <a:buNone/>
              <a:defRPr sz="1958"/>
            </a:lvl3pPr>
            <a:lvl4pPr marL="1491615" indent="0" algn="ctr">
              <a:buNone/>
              <a:defRPr sz="1740"/>
            </a:lvl4pPr>
            <a:lvl5pPr marL="1988820" indent="0" algn="ctr">
              <a:buNone/>
              <a:defRPr sz="1740"/>
            </a:lvl5pPr>
            <a:lvl6pPr marL="2486025" indent="0" algn="ctr">
              <a:buNone/>
              <a:defRPr sz="1740"/>
            </a:lvl6pPr>
            <a:lvl7pPr marL="2983230" indent="0" algn="ctr">
              <a:buNone/>
              <a:defRPr sz="1740"/>
            </a:lvl7pPr>
            <a:lvl8pPr marL="3480435" indent="0" algn="ctr">
              <a:buNone/>
              <a:defRPr sz="1740"/>
            </a:lvl8pPr>
            <a:lvl9pPr marL="3977640" indent="0" algn="ctr">
              <a:buNone/>
              <a:defRPr sz="174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3B46E39E-9B11-B84E-A1F1-4E801C078728}" type="datetime1">
              <a:rPr lang="en-GB" smtClean="0"/>
              <a:t>25/05/2023</a:t>
            </a:fld>
            <a:endParaRPr lang="en-US" dirty="0"/>
          </a:p>
        </p:txBody>
      </p:sp>
      <p:sp>
        <p:nvSpPr>
          <p:cNvPr id="5" name="Footer Placeholder 4"/>
          <p:cNvSpPr>
            <a:spLocks noGrp="1"/>
          </p:cNvSpPr>
          <p:nvPr>
            <p:ph type="ftr" sz="quarter" idx="11"/>
          </p:nvPr>
        </p:nvSpPr>
        <p:spPr/>
        <p:txBody>
          <a:bodyPr/>
          <a:lstStyle/>
          <a:p>
            <a:r>
              <a:rPr lang="en-US" dirty="0"/>
              <a:t>Danny Dorling, 2023, Shattered Nation, Verso</a:t>
            </a:r>
          </a:p>
        </p:txBody>
      </p:sp>
      <p:sp>
        <p:nvSpPr>
          <p:cNvPr id="6" name="Slide Number Placeholder 5"/>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387707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D9B4802F-9B49-EF48-B952-3746F688F1D4}" type="datetime1">
              <a:rPr lang="en-GB" smtClean="0"/>
              <a:t>25/05/2023</a:t>
            </a:fld>
            <a:endParaRPr lang="en-US" dirty="0"/>
          </a:p>
        </p:txBody>
      </p:sp>
      <p:sp>
        <p:nvSpPr>
          <p:cNvPr id="5" name="Footer Placeholder 4"/>
          <p:cNvSpPr>
            <a:spLocks noGrp="1"/>
          </p:cNvSpPr>
          <p:nvPr>
            <p:ph type="ftr" sz="quarter" idx="11"/>
          </p:nvPr>
        </p:nvSpPr>
        <p:spPr/>
        <p:txBody>
          <a:bodyPr/>
          <a:lstStyle/>
          <a:p>
            <a:r>
              <a:rPr lang="en-US" dirty="0"/>
              <a:t>Danny Dorling, 2023, Shattered Nation, Verso</a:t>
            </a:r>
          </a:p>
        </p:txBody>
      </p:sp>
      <p:sp>
        <p:nvSpPr>
          <p:cNvPr id="6" name="Slide Number Placeholder 5"/>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14725997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16247" y="529347"/>
            <a:ext cx="2144197" cy="8425820"/>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3658" y="529347"/>
            <a:ext cx="6308288" cy="842582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0FA97D7-18DB-524C-A3E8-4AC741FAD5A0}" type="datetime1">
              <a:rPr lang="en-GB" smtClean="0"/>
              <a:t>25/05/2023</a:t>
            </a:fld>
            <a:endParaRPr lang="en-US" dirty="0"/>
          </a:p>
        </p:txBody>
      </p:sp>
      <p:sp>
        <p:nvSpPr>
          <p:cNvPr id="5" name="Footer Placeholder 4"/>
          <p:cNvSpPr>
            <a:spLocks noGrp="1"/>
          </p:cNvSpPr>
          <p:nvPr>
            <p:ph type="ftr" sz="quarter" idx="11"/>
          </p:nvPr>
        </p:nvSpPr>
        <p:spPr/>
        <p:txBody>
          <a:bodyPr/>
          <a:lstStyle/>
          <a:p>
            <a:r>
              <a:rPr lang="en-US" dirty="0"/>
              <a:t>Danny Dorling, 2023, Shattered Nation, Verso</a:t>
            </a:r>
          </a:p>
        </p:txBody>
      </p:sp>
      <p:sp>
        <p:nvSpPr>
          <p:cNvPr id="6" name="Slide Number Placeholder 5"/>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1989976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sz="2400"/>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p:cNvSpPr>
            <a:spLocks noGrp="1"/>
          </p:cNvSpPr>
          <p:nvPr>
            <p:ph type="dt" sz="half" idx="10"/>
          </p:nvPr>
        </p:nvSpPr>
        <p:spPr/>
        <p:txBody>
          <a:bodyPr/>
          <a:lstStyle/>
          <a:p>
            <a:fld id="{905B8205-05EF-EB49-AB37-588C14CD95ED}" type="datetime1">
              <a:rPr lang="en-GB" smtClean="0"/>
              <a:t>25/05/2023</a:t>
            </a:fld>
            <a:endParaRPr lang="en-US" dirty="0"/>
          </a:p>
        </p:txBody>
      </p:sp>
      <p:sp>
        <p:nvSpPr>
          <p:cNvPr id="5" name="Footer Placeholder 4"/>
          <p:cNvSpPr>
            <a:spLocks noGrp="1"/>
          </p:cNvSpPr>
          <p:nvPr>
            <p:ph type="ftr" sz="quarter" idx="11"/>
          </p:nvPr>
        </p:nvSpPr>
        <p:spPr/>
        <p:txBody>
          <a:bodyPr/>
          <a:lstStyle/>
          <a:p>
            <a:r>
              <a:rPr lang="en-US" dirty="0"/>
              <a:t>Danny Dorling, 2023, Shattered Nation, Verso</a:t>
            </a:r>
          </a:p>
        </p:txBody>
      </p:sp>
      <p:sp>
        <p:nvSpPr>
          <p:cNvPr id="6" name="Slide Number Placeholder 5"/>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1543462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8478" y="2478726"/>
            <a:ext cx="8576786" cy="4135809"/>
          </a:xfrm>
        </p:spPr>
        <p:txBody>
          <a:bodyPr anchor="b"/>
          <a:lstStyle>
            <a:lvl1pPr>
              <a:defRPr sz="6525"/>
            </a:lvl1pPr>
          </a:lstStyle>
          <a:p>
            <a:r>
              <a:rPr lang="en-GB"/>
              <a:t>Click to edit Master title style</a:t>
            </a:r>
            <a:endParaRPr lang="en-US" dirty="0"/>
          </a:p>
        </p:txBody>
      </p:sp>
      <p:sp>
        <p:nvSpPr>
          <p:cNvPr id="3" name="Text Placeholder 2"/>
          <p:cNvSpPr>
            <a:spLocks noGrp="1"/>
          </p:cNvSpPr>
          <p:nvPr>
            <p:ph type="body" idx="1"/>
          </p:nvPr>
        </p:nvSpPr>
        <p:spPr>
          <a:xfrm>
            <a:off x="678478" y="6653661"/>
            <a:ext cx="8576786" cy="2174924"/>
          </a:xfrm>
        </p:spPr>
        <p:txBody>
          <a:bodyPr/>
          <a:lstStyle>
            <a:lvl1pPr marL="0" indent="0">
              <a:buNone/>
              <a:defRPr sz="2610">
                <a:solidFill>
                  <a:schemeClr val="tx1"/>
                </a:solidFill>
              </a:defRPr>
            </a:lvl1pPr>
            <a:lvl2pPr marL="497205" indent="0">
              <a:buNone/>
              <a:defRPr sz="2175">
                <a:solidFill>
                  <a:schemeClr val="tx1">
                    <a:tint val="75000"/>
                  </a:schemeClr>
                </a:solidFill>
              </a:defRPr>
            </a:lvl2pPr>
            <a:lvl3pPr marL="994410" indent="0">
              <a:buNone/>
              <a:defRPr sz="1958">
                <a:solidFill>
                  <a:schemeClr val="tx1">
                    <a:tint val="75000"/>
                  </a:schemeClr>
                </a:solidFill>
              </a:defRPr>
            </a:lvl3pPr>
            <a:lvl4pPr marL="1491615" indent="0">
              <a:buNone/>
              <a:defRPr sz="1740">
                <a:solidFill>
                  <a:schemeClr val="tx1">
                    <a:tint val="75000"/>
                  </a:schemeClr>
                </a:solidFill>
              </a:defRPr>
            </a:lvl4pPr>
            <a:lvl5pPr marL="1988820" indent="0">
              <a:buNone/>
              <a:defRPr sz="1740">
                <a:solidFill>
                  <a:schemeClr val="tx1">
                    <a:tint val="75000"/>
                  </a:schemeClr>
                </a:solidFill>
              </a:defRPr>
            </a:lvl5pPr>
            <a:lvl6pPr marL="2486025" indent="0">
              <a:buNone/>
              <a:defRPr sz="1740">
                <a:solidFill>
                  <a:schemeClr val="tx1">
                    <a:tint val="75000"/>
                  </a:schemeClr>
                </a:solidFill>
              </a:defRPr>
            </a:lvl6pPr>
            <a:lvl7pPr marL="2983230" indent="0">
              <a:buNone/>
              <a:defRPr sz="1740">
                <a:solidFill>
                  <a:schemeClr val="tx1">
                    <a:tint val="75000"/>
                  </a:schemeClr>
                </a:solidFill>
              </a:defRPr>
            </a:lvl7pPr>
            <a:lvl8pPr marL="3480435" indent="0">
              <a:buNone/>
              <a:defRPr sz="1740">
                <a:solidFill>
                  <a:schemeClr val="tx1">
                    <a:tint val="75000"/>
                  </a:schemeClr>
                </a:solidFill>
              </a:defRPr>
            </a:lvl8pPr>
            <a:lvl9pPr marL="3977640" indent="0">
              <a:buNone/>
              <a:defRPr sz="174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1C7D7081-9A40-8A47-BBFB-8FFF40525648}" type="datetime1">
              <a:rPr lang="en-GB" smtClean="0"/>
              <a:t>25/05/2023</a:t>
            </a:fld>
            <a:endParaRPr lang="en-US" dirty="0"/>
          </a:p>
        </p:txBody>
      </p:sp>
      <p:sp>
        <p:nvSpPr>
          <p:cNvPr id="5" name="Footer Placeholder 4"/>
          <p:cNvSpPr>
            <a:spLocks noGrp="1"/>
          </p:cNvSpPr>
          <p:nvPr>
            <p:ph type="ftr" sz="quarter" idx="11"/>
          </p:nvPr>
        </p:nvSpPr>
        <p:spPr/>
        <p:txBody>
          <a:bodyPr/>
          <a:lstStyle/>
          <a:p>
            <a:r>
              <a:rPr lang="en-US" dirty="0"/>
              <a:t>Danny Dorling, 2023, Shattered Nation, Verso</a:t>
            </a:r>
          </a:p>
        </p:txBody>
      </p:sp>
      <p:sp>
        <p:nvSpPr>
          <p:cNvPr id="6" name="Slide Number Placeholder 5"/>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5710521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3657" y="2646734"/>
            <a:ext cx="4226243" cy="63084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34200" y="2646734"/>
            <a:ext cx="4226243" cy="630843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7F09F036-65DC-E844-8364-0836E50BCFD6}" type="datetime1">
              <a:rPr lang="en-GB" smtClean="0"/>
              <a:t>25/05/2023</a:t>
            </a:fld>
            <a:endParaRPr lang="en-US" dirty="0"/>
          </a:p>
        </p:txBody>
      </p:sp>
      <p:sp>
        <p:nvSpPr>
          <p:cNvPr id="6" name="Footer Placeholder 5"/>
          <p:cNvSpPr>
            <a:spLocks noGrp="1"/>
          </p:cNvSpPr>
          <p:nvPr>
            <p:ph type="ftr" sz="quarter" idx="11"/>
          </p:nvPr>
        </p:nvSpPr>
        <p:spPr/>
        <p:txBody>
          <a:bodyPr/>
          <a:lstStyle/>
          <a:p>
            <a:r>
              <a:rPr lang="en-US" dirty="0"/>
              <a:t>Danny Dorling, 2023, Shattered Nation, Verso</a:t>
            </a:r>
          </a:p>
        </p:txBody>
      </p:sp>
      <p:sp>
        <p:nvSpPr>
          <p:cNvPr id="7" name="Slide Number Placeholder 6"/>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22748136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4952" y="529349"/>
            <a:ext cx="8576786" cy="1921760"/>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4953" y="2437297"/>
            <a:ext cx="4206820" cy="1194482"/>
          </a:xfrm>
        </p:spPr>
        <p:txBody>
          <a:bodyPr anchor="b"/>
          <a:lstStyle>
            <a:lvl1pPr marL="0" indent="0">
              <a:buNone/>
              <a:defRPr sz="2610" b="1"/>
            </a:lvl1pPr>
            <a:lvl2pPr marL="497205" indent="0">
              <a:buNone/>
              <a:defRPr sz="2175" b="1"/>
            </a:lvl2pPr>
            <a:lvl3pPr marL="994410" indent="0">
              <a:buNone/>
              <a:defRPr sz="1958" b="1"/>
            </a:lvl3pPr>
            <a:lvl4pPr marL="1491615" indent="0">
              <a:buNone/>
              <a:defRPr sz="1740" b="1"/>
            </a:lvl4pPr>
            <a:lvl5pPr marL="1988820" indent="0">
              <a:buNone/>
              <a:defRPr sz="1740" b="1"/>
            </a:lvl5pPr>
            <a:lvl6pPr marL="2486025" indent="0">
              <a:buNone/>
              <a:defRPr sz="1740" b="1"/>
            </a:lvl6pPr>
            <a:lvl7pPr marL="2983230" indent="0">
              <a:buNone/>
              <a:defRPr sz="1740" b="1"/>
            </a:lvl7pPr>
            <a:lvl8pPr marL="3480435" indent="0">
              <a:buNone/>
              <a:defRPr sz="1740" b="1"/>
            </a:lvl8pPr>
            <a:lvl9pPr marL="3977640" indent="0">
              <a:buNone/>
              <a:defRPr sz="1740" b="1"/>
            </a:lvl9pPr>
          </a:lstStyle>
          <a:p>
            <a:pPr lvl="0"/>
            <a:r>
              <a:rPr lang="en-GB"/>
              <a:t>Click to edit Master text styles</a:t>
            </a:r>
          </a:p>
        </p:txBody>
      </p:sp>
      <p:sp>
        <p:nvSpPr>
          <p:cNvPr id="4" name="Content Placeholder 3"/>
          <p:cNvSpPr>
            <a:spLocks noGrp="1"/>
          </p:cNvSpPr>
          <p:nvPr>
            <p:ph sz="half" idx="2"/>
          </p:nvPr>
        </p:nvSpPr>
        <p:spPr>
          <a:xfrm>
            <a:off x="684953" y="3631779"/>
            <a:ext cx="4206820" cy="5341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34201" y="2437297"/>
            <a:ext cx="4227538" cy="1194482"/>
          </a:xfrm>
        </p:spPr>
        <p:txBody>
          <a:bodyPr anchor="b"/>
          <a:lstStyle>
            <a:lvl1pPr marL="0" indent="0">
              <a:buNone/>
              <a:defRPr sz="2610" b="1"/>
            </a:lvl1pPr>
            <a:lvl2pPr marL="497205" indent="0">
              <a:buNone/>
              <a:defRPr sz="2175" b="1"/>
            </a:lvl2pPr>
            <a:lvl3pPr marL="994410" indent="0">
              <a:buNone/>
              <a:defRPr sz="1958" b="1"/>
            </a:lvl3pPr>
            <a:lvl4pPr marL="1491615" indent="0">
              <a:buNone/>
              <a:defRPr sz="1740" b="1"/>
            </a:lvl4pPr>
            <a:lvl5pPr marL="1988820" indent="0">
              <a:buNone/>
              <a:defRPr sz="1740" b="1"/>
            </a:lvl5pPr>
            <a:lvl6pPr marL="2486025" indent="0">
              <a:buNone/>
              <a:defRPr sz="1740" b="1"/>
            </a:lvl6pPr>
            <a:lvl7pPr marL="2983230" indent="0">
              <a:buNone/>
              <a:defRPr sz="1740" b="1"/>
            </a:lvl7pPr>
            <a:lvl8pPr marL="3480435" indent="0">
              <a:buNone/>
              <a:defRPr sz="1740" b="1"/>
            </a:lvl8pPr>
            <a:lvl9pPr marL="3977640" indent="0">
              <a:buNone/>
              <a:defRPr sz="1740" b="1"/>
            </a:lvl9pPr>
          </a:lstStyle>
          <a:p>
            <a:pPr lvl="0"/>
            <a:r>
              <a:rPr lang="en-GB"/>
              <a:t>Click to edit Master text styles</a:t>
            </a:r>
          </a:p>
        </p:txBody>
      </p:sp>
      <p:sp>
        <p:nvSpPr>
          <p:cNvPr id="6" name="Content Placeholder 5"/>
          <p:cNvSpPr>
            <a:spLocks noGrp="1"/>
          </p:cNvSpPr>
          <p:nvPr>
            <p:ph sz="quarter" idx="4"/>
          </p:nvPr>
        </p:nvSpPr>
        <p:spPr>
          <a:xfrm>
            <a:off x="5034201" y="3631779"/>
            <a:ext cx="4227538" cy="534180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6318A8A5-7E18-9749-A33E-0B48A2F36B3A}" type="datetime1">
              <a:rPr lang="en-GB" smtClean="0"/>
              <a:t>25/05/2023</a:t>
            </a:fld>
            <a:endParaRPr lang="en-US" dirty="0"/>
          </a:p>
        </p:txBody>
      </p:sp>
      <p:sp>
        <p:nvSpPr>
          <p:cNvPr id="8" name="Footer Placeholder 7"/>
          <p:cNvSpPr>
            <a:spLocks noGrp="1"/>
          </p:cNvSpPr>
          <p:nvPr>
            <p:ph type="ftr" sz="quarter" idx="11"/>
          </p:nvPr>
        </p:nvSpPr>
        <p:spPr/>
        <p:txBody>
          <a:bodyPr/>
          <a:lstStyle/>
          <a:p>
            <a:r>
              <a:rPr lang="en-US" dirty="0"/>
              <a:t>Danny Dorling, 2023, Shattered Nation, Verso</a:t>
            </a:r>
          </a:p>
        </p:txBody>
      </p:sp>
      <p:sp>
        <p:nvSpPr>
          <p:cNvPr id="9" name="Slide Number Placeholder 8"/>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311795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D91ECCA0-9E71-0A4F-AB75-F32D06CDBC42}" type="datetime1">
              <a:rPr lang="en-GB" smtClean="0"/>
              <a:t>25/05/2023</a:t>
            </a:fld>
            <a:endParaRPr lang="en-US" dirty="0"/>
          </a:p>
        </p:txBody>
      </p:sp>
      <p:sp>
        <p:nvSpPr>
          <p:cNvPr id="4" name="Footer Placeholder 3"/>
          <p:cNvSpPr>
            <a:spLocks noGrp="1"/>
          </p:cNvSpPr>
          <p:nvPr>
            <p:ph type="ftr" sz="quarter" idx="11"/>
          </p:nvPr>
        </p:nvSpPr>
        <p:spPr/>
        <p:txBody>
          <a:bodyPr/>
          <a:lstStyle/>
          <a:p>
            <a:r>
              <a:rPr lang="en-US" dirty="0"/>
              <a:t>Danny Dorling, 2023, Shattered Nation, Verso</a:t>
            </a:r>
          </a:p>
        </p:txBody>
      </p:sp>
      <p:sp>
        <p:nvSpPr>
          <p:cNvPr id="5" name="Slide Number Placeholder 4"/>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2060261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BCAC05-F4FA-954A-B63B-7BCF2C58C9FA}" type="datetime1">
              <a:rPr lang="en-GB" smtClean="0"/>
              <a:t>25/05/2023</a:t>
            </a:fld>
            <a:endParaRPr lang="en-US" dirty="0"/>
          </a:p>
        </p:txBody>
      </p:sp>
      <p:sp>
        <p:nvSpPr>
          <p:cNvPr id="3" name="Footer Placeholder 2"/>
          <p:cNvSpPr>
            <a:spLocks noGrp="1"/>
          </p:cNvSpPr>
          <p:nvPr>
            <p:ph type="ftr" sz="quarter" idx="11"/>
          </p:nvPr>
        </p:nvSpPr>
        <p:spPr/>
        <p:txBody>
          <a:bodyPr/>
          <a:lstStyle/>
          <a:p>
            <a:r>
              <a:rPr lang="en-US" dirty="0"/>
              <a:t>Danny Dorling, 2023, Shattered Nation, Verso</a:t>
            </a:r>
          </a:p>
        </p:txBody>
      </p:sp>
      <p:sp>
        <p:nvSpPr>
          <p:cNvPr id="4" name="Slide Number Placeholder 3"/>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27370009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952" y="662834"/>
            <a:ext cx="3207231" cy="2319920"/>
          </a:xfrm>
        </p:spPr>
        <p:txBody>
          <a:bodyPr anchor="b"/>
          <a:lstStyle>
            <a:lvl1pPr>
              <a:defRPr sz="3480"/>
            </a:lvl1pPr>
          </a:lstStyle>
          <a:p>
            <a:r>
              <a:rPr lang="en-GB"/>
              <a:t>Click to edit Master title style</a:t>
            </a:r>
            <a:endParaRPr lang="en-US" dirty="0"/>
          </a:p>
        </p:txBody>
      </p:sp>
      <p:sp>
        <p:nvSpPr>
          <p:cNvPr id="3" name="Content Placeholder 2"/>
          <p:cNvSpPr>
            <a:spLocks noGrp="1"/>
          </p:cNvSpPr>
          <p:nvPr>
            <p:ph idx="1"/>
          </p:nvPr>
        </p:nvSpPr>
        <p:spPr>
          <a:xfrm>
            <a:off x="4227538" y="1431540"/>
            <a:ext cx="5034201" cy="7065628"/>
          </a:xfrm>
        </p:spPr>
        <p:txBody>
          <a:bodyPr/>
          <a:lstStyle>
            <a:lvl1pPr>
              <a:defRPr sz="3480"/>
            </a:lvl1pPr>
            <a:lvl2pPr>
              <a:defRPr sz="3045"/>
            </a:lvl2pPr>
            <a:lvl3pPr>
              <a:defRPr sz="2610"/>
            </a:lvl3pPr>
            <a:lvl4pPr>
              <a:defRPr sz="2175"/>
            </a:lvl4pPr>
            <a:lvl5pPr>
              <a:defRPr sz="2175"/>
            </a:lvl5pPr>
            <a:lvl6pPr>
              <a:defRPr sz="2175"/>
            </a:lvl6pPr>
            <a:lvl7pPr>
              <a:defRPr sz="2175"/>
            </a:lvl7pPr>
            <a:lvl8pPr>
              <a:defRPr sz="2175"/>
            </a:lvl8pPr>
            <a:lvl9pPr>
              <a:defRPr sz="2175"/>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4952" y="2982754"/>
            <a:ext cx="3207231" cy="5525921"/>
          </a:xfrm>
        </p:spPr>
        <p:txBody>
          <a:bodyPr/>
          <a:lstStyle>
            <a:lvl1pPr marL="0" indent="0">
              <a:buNone/>
              <a:defRPr sz="1740"/>
            </a:lvl1pPr>
            <a:lvl2pPr marL="497205" indent="0">
              <a:buNone/>
              <a:defRPr sz="1523"/>
            </a:lvl2pPr>
            <a:lvl3pPr marL="994410" indent="0">
              <a:buNone/>
              <a:defRPr sz="1305"/>
            </a:lvl3pPr>
            <a:lvl4pPr marL="1491615" indent="0">
              <a:buNone/>
              <a:defRPr sz="1088"/>
            </a:lvl4pPr>
            <a:lvl5pPr marL="1988820" indent="0">
              <a:buNone/>
              <a:defRPr sz="1088"/>
            </a:lvl5pPr>
            <a:lvl6pPr marL="2486025" indent="0">
              <a:buNone/>
              <a:defRPr sz="1088"/>
            </a:lvl6pPr>
            <a:lvl7pPr marL="2983230" indent="0">
              <a:buNone/>
              <a:defRPr sz="1088"/>
            </a:lvl7pPr>
            <a:lvl8pPr marL="3480435" indent="0">
              <a:buNone/>
              <a:defRPr sz="1088"/>
            </a:lvl8pPr>
            <a:lvl9pPr marL="3977640" indent="0">
              <a:buNone/>
              <a:defRPr sz="1088"/>
            </a:lvl9pPr>
          </a:lstStyle>
          <a:p>
            <a:pPr lvl="0"/>
            <a:r>
              <a:rPr lang="en-GB"/>
              <a:t>Click to edit Master text styles</a:t>
            </a:r>
          </a:p>
        </p:txBody>
      </p:sp>
      <p:sp>
        <p:nvSpPr>
          <p:cNvPr id="5" name="Date Placeholder 4"/>
          <p:cNvSpPr>
            <a:spLocks noGrp="1"/>
          </p:cNvSpPr>
          <p:nvPr>
            <p:ph type="dt" sz="half" idx="10"/>
          </p:nvPr>
        </p:nvSpPr>
        <p:spPr/>
        <p:txBody>
          <a:bodyPr/>
          <a:lstStyle/>
          <a:p>
            <a:fld id="{219ABD7B-927B-624A-BAC7-47C4E8BFB229}" type="datetime1">
              <a:rPr lang="en-GB" smtClean="0"/>
              <a:t>25/05/2023</a:t>
            </a:fld>
            <a:endParaRPr lang="en-US" dirty="0"/>
          </a:p>
        </p:txBody>
      </p:sp>
      <p:sp>
        <p:nvSpPr>
          <p:cNvPr id="6" name="Footer Placeholder 5"/>
          <p:cNvSpPr>
            <a:spLocks noGrp="1"/>
          </p:cNvSpPr>
          <p:nvPr>
            <p:ph type="ftr" sz="quarter" idx="11"/>
          </p:nvPr>
        </p:nvSpPr>
        <p:spPr/>
        <p:txBody>
          <a:bodyPr/>
          <a:lstStyle/>
          <a:p>
            <a:r>
              <a:rPr lang="en-US" dirty="0"/>
              <a:t>Danny Dorling, 2023, Shattered Nation, Verso</a:t>
            </a:r>
          </a:p>
        </p:txBody>
      </p:sp>
      <p:sp>
        <p:nvSpPr>
          <p:cNvPr id="7" name="Slide Number Placeholder 6"/>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4066168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4952" y="662834"/>
            <a:ext cx="3207231" cy="2319920"/>
          </a:xfrm>
        </p:spPr>
        <p:txBody>
          <a:bodyPr anchor="b"/>
          <a:lstStyle>
            <a:lvl1pPr>
              <a:defRPr sz="348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27538" y="1431540"/>
            <a:ext cx="5034201" cy="7065628"/>
          </a:xfrm>
        </p:spPr>
        <p:txBody>
          <a:bodyPr anchor="t"/>
          <a:lstStyle>
            <a:lvl1pPr marL="0" indent="0">
              <a:buNone/>
              <a:defRPr sz="3480"/>
            </a:lvl1pPr>
            <a:lvl2pPr marL="497205" indent="0">
              <a:buNone/>
              <a:defRPr sz="3045"/>
            </a:lvl2pPr>
            <a:lvl3pPr marL="994410" indent="0">
              <a:buNone/>
              <a:defRPr sz="2610"/>
            </a:lvl3pPr>
            <a:lvl4pPr marL="1491615" indent="0">
              <a:buNone/>
              <a:defRPr sz="2175"/>
            </a:lvl4pPr>
            <a:lvl5pPr marL="1988820" indent="0">
              <a:buNone/>
              <a:defRPr sz="2175"/>
            </a:lvl5pPr>
            <a:lvl6pPr marL="2486025" indent="0">
              <a:buNone/>
              <a:defRPr sz="2175"/>
            </a:lvl6pPr>
            <a:lvl7pPr marL="2983230" indent="0">
              <a:buNone/>
              <a:defRPr sz="2175"/>
            </a:lvl7pPr>
            <a:lvl8pPr marL="3480435" indent="0">
              <a:buNone/>
              <a:defRPr sz="2175"/>
            </a:lvl8pPr>
            <a:lvl9pPr marL="3977640" indent="0">
              <a:buNone/>
              <a:defRPr sz="2175"/>
            </a:lvl9pPr>
          </a:lstStyle>
          <a:p>
            <a:r>
              <a:rPr lang="en-GB" dirty="0"/>
              <a:t>Click icon to add picture</a:t>
            </a:r>
            <a:endParaRPr lang="en-US" dirty="0"/>
          </a:p>
        </p:txBody>
      </p:sp>
      <p:sp>
        <p:nvSpPr>
          <p:cNvPr id="4" name="Text Placeholder 3"/>
          <p:cNvSpPr>
            <a:spLocks noGrp="1"/>
          </p:cNvSpPr>
          <p:nvPr>
            <p:ph type="body" sz="half" idx="2"/>
          </p:nvPr>
        </p:nvSpPr>
        <p:spPr>
          <a:xfrm>
            <a:off x="684952" y="2982754"/>
            <a:ext cx="3207231" cy="5525921"/>
          </a:xfrm>
        </p:spPr>
        <p:txBody>
          <a:bodyPr/>
          <a:lstStyle>
            <a:lvl1pPr marL="0" indent="0">
              <a:buNone/>
              <a:defRPr sz="1740"/>
            </a:lvl1pPr>
            <a:lvl2pPr marL="497205" indent="0">
              <a:buNone/>
              <a:defRPr sz="1523"/>
            </a:lvl2pPr>
            <a:lvl3pPr marL="994410" indent="0">
              <a:buNone/>
              <a:defRPr sz="1305"/>
            </a:lvl3pPr>
            <a:lvl4pPr marL="1491615" indent="0">
              <a:buNone/>
              <a:defRPr sz="1088"/>
            </a:lvl4pPr>
            <a:lvl5pPr marL="1988820" indent="0">
              <a:buNone/>
              <a:defRPr sz="1088"/>
            </a:lvl5pPr>
            <a:lvl6pPr marL="2486025" indent="0">
              <a:buNone/>
              <a:defRPr sz="1088"/>
            </a:lvl6pPr>
            <a:lvl7pPr marL="2983230" indent="0">
              <a:buNone/>
              <a:defRPr sz="1088"/>
            </a:lvl7pPr>
            <a:lvl8pPr marL="3480435" indent="0">
              <a:buNone/>
              <a:defRPr sz="1088"/>
            </a:lvl8pPr>
            <a:lvl9pPr marL="3977640" indent="0">
              <a:buNone/>
              <a:defRPr sz="1088"/>
            </a:lvl9pPr>
          </a:lstStyle>
          <a:p>
            <a:pPr lvl="0"/>
            <a:r>
              <a:rPr lang="en-GB"/>
              <a:t>Click to edit Master text styles</a:t>
            </a:r>
          </a:p>
        </p:txBody>
      </p:sp>
      <p:sp>
        <p:nvSpPr>
          <p:cNvPr id="5" name="Date Placeholder 4"/>
          <p:cNvSpPr>
            <a:spLocks noGrp="1"/>
          </p:cNvSpPr>
          <p:nvPr>
            <p:ph type="dt" sz="half" idx="10"/>
          </p:nvPr>
        </p:nvSpPr>
        <p:spPr/>
        <p:txBody>
          <a:bodyPr/>
          <a:lstStyle/>
          <a:p>
            <a:fld id="{321547A7-955D-5547-9BFC-039DD886CB70}" type="datetime1">
              <a:rPr lang="en-GB" smtClean="0"/>
              <a:t>25/05/2023</a:t>
            </a:fld>
            <a:endParaRPr lang="en-US" dirty="0"/>
          </a:p>
        </p:txBody>
      </p:sp>
      <p:sp>
        <p:nvSpPr>
          <p:cNvPr id="6" name="Footer Placeholder 5"/>
          <p:cNvSpPr>
            <a:spLocks noGrp="1"/>
          </p:cNvSpPr>
          <p:nvPr>
            <p:ph type="ftr" sz="quarter" idx="11"/>
          </p:nvPr>
        </p:nvSpPr>
        <p:spPr/>
        <p:txBody>
          <a:bodyPr/>
          <a:lstStyle/>
          <a:p>
            <a:r>
              <a:rPr lang="en-US" dirty="0"/>
              <a:t>Danny Dorling, 2023, Shattered Nation, Verso</a:t>
            </a:r>
          </a:p>
        </p:txBody>
      </p:sp>
      <p:sp>
        <p:nvSpPr>
          <p:cNvPr id="7" name="Slide Number Placeholder 6"/>
          <p:cNvSpPr>
            <a:spLocks noGrp="1"/>
          </p:cNvSpPr>
          <p:nvPr>
            <p:ph type="sldNum" sz="quarter" idx="12"/>
          </p:nvPr>
        </p:nvSpPr>
        <p:spPr/>
        <p:txBody>
          <a:bodyPr/>
          <a:lstStyle/>
          <a:p>
            <a:fld id="{C6C13921-03FE-0647-96BA-462C0AF9A523}" type="slidenum">
              <a:rPr lang="en-US" smtClean="0"/>
              <a:t>‹#›</a:t>
            </a:fld>
            <a:endParaRPr lang="en-US" dirty="0"/>
          </a:p>
        </p:txBody>
      </p:sp>
    </p:spTree>
    <p:extLst>
      <p:ext uri="{BB962C8B-B14F-4D97-AF65-F5344CB8AC3E}">
        <p14:creationId xmlns:p14="http://schemas.microsoft.com/office/powerpoint/2010/main" val="16786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3657" y="529349"/>
            <a:ext cx="8576786" cy="1921760"/>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3657" y="2646734"/>
            <a:ext cx="8576786" cy="6308433"/>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3657" y="9215239"/>
            <a:ext cx="2237423" cy="529347"/>
          </a:xfrm>
          <a:prstGeom prst="rect">
            <a:avLst/>
          </a:prstGeom>
        </p:spPr>
        <p:txBody>
          <a:bodyPr vert="horz" lIns="91440" tIns="45720" rIns="91440" bIns="45720" rtlCol="0" anchor="ctr"/>
          <a:lstStyle>
            <a:lvl1pPr algn="l">
              <a:defRPr sz="1305">
                <a:solidFill>
                  <a:schemeClr val="tx1">
                    <a:tint val="75000"/>
                  </a:schemeClr>
                </a:solidFill>
              </a:defRPr>
            </a:lvl1pPr>
          </a:lstStyle>
          <a:p>
            <a:fld id="{D52421DC-3AB3-7148-84F4-782281F09B49}" type="datetime1">
              <a:rPr lang="en-GB" smtClean="0"/>
              <a:t>25/05/2023</a:t>
            </a:fld>
            <a:endParaRPr lang="en-US" dirty="0"/>
          </a:p>
        </p:txBody>
      </p:sp>
      <p:sp>
        <p:nvSpPr>
          <p:cNvPr id="5" name="Footer Placeholder 4"/>
          <p:cNvSpPr>
            <a:spLocks noGrp="1"/>
          </p:cNvSpPr>
          <p:nvPr>
            <p:ph type="ftr" sz="quarter" idx="3"/>
          </p:nvPr>
        </p:nvSpPr>
        <p:spPr>
          <a:xfrm>
            <a:off x="3293983" y="9215239"/>
            <a:ext cx="3356134" cy="529347"/>
          </a:xfrm>
          <a:prstGeom prst="rect">
            <a:avLst/>
          </a:prstGeom>
        </p:spPr>
        <p:txBody>
          <a:bodyPr vert="horz" lIns="91440" tIns="45720" rIns="91440" bIns="45720" rtlCol="0" anchor="ctr"/>
          <a:lstStyle>
            <a:lvl1pPr algn="ctr">
              <a:defRPr sz="1305">
                <a:solidFill>
                  <a:schemeClr val="tx1">
                    <a:tint val="75000"/>
                  </a:schemeClr>
                </a:solidFill>
              </a:defRPr>
            </a:lvl1pPr>
          </a:lstStyle>
          <a:p>
            <a:r>
              <a:rPr lang="en-US" dirty="0"/>
              <a:t>Danny Dorling, 2023, Shattered Nation, Verso</a:t>
            </a:r>
          </a:p>
        </p:txBody>
      </p:sp>
      <p:sp>
        <p:nvSpPr>
          <p:cNvPr id="6" name="Slide Number Placeholder 5"/>
          <p:cNvSpPr>
            <a:spLocks noGrp="1"/>
          </p:cNvSpPr>
          <p:nvPr>
            <p:ph type="sldNum" sz="quarter" idx="4"/>
          </p:nvPr>
        </p:nvSpPr>
        <p:spPr>
          <a:xfrm>
            <a:off x="7023020" y="9215239"/>
            <a:ext cx="2237423" cy="529347"/>
          </a:xfrm>
          <a:prstGeom prst="rect">
            <a:avLst/>
          </a:prstGeom>
        </p:spPr>
        <p:txBody>
          <a:bodyPr vert="horz" lIns="91440" tIns="45720" rIns="91440" bIns="45720" rtlCol="0" anchor="ctr"/>
          <a:lstStyle>
            <a:lvl1pPr algn="r">
              <a:defRPr sz="1305">
                <a:solidFill>
                  <a:schemeClr val="tx1">
                    <a:tint val="75000"/>
                  </a:schemeClr>
                </a:solidFill>
              </a:defRPr>
            </a:lvl1pPr>
          </a:lstStyle>
          <a:p>
            <a:fld id="{C6C13921-03FE-0647-96BA-462C0AF9A523}" type="slidenum">
              <a:rPr lang="en-US" smtClean="0"/>
              <a:t>‹#›</a:t>
            </a:fld>
            <a:endParaRPr lang="en-US" dirty="0"/>
          </a:p>
        </p:txBody>
      </p:sp>
    </p:spTree>
    <p:extLst>
      <p:ext uri="{BB962C8B-B14F-4D97-AF65-F5344CB8AC3E}">
        <p14:creationId xmlns:p14="http://schemas.microsoft.com/office/powerpoint/2010/main" val="3040023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94410" rtl="0" eaLnBrk="1" latinLnBrk="0" hangingPunct="1">
        <a:lnSpc>
          <a:spcPct val="90000"/>
        </a:lnSpc>
        <a:spcBef>
          <a:spcPct val="0"/>
        </a:spcBef>
        <a:buNone/>
        <a:defRPr sz="4785" kern="1200">
          <a:solidFill>
            <a:schemeClr val="tx1"/>
          </a:solidFill>
          <a:latin typeface="+mj-lt"/>
          <a:ea typeface="+mj-ea"/>
          <a:cs typeface="+mj-cs"/>
        </a:defRPr>
      </a:lvl1pPr>
    </p:titleStyle>
    <p:bodyStyle>
      <a:lvl1pPr marL="248603" indent="-248603" algn="l" defTabSz="994410" rtl="0" eaLnBrk="1" latinLnBrk="0" hangingPunct="1">
        <a:lnSpc>
          <a:spcPct val="90000"/>
        </a:lnSpc>
        <a:spcBef>
          <a:spcPts val="1088"/>
        </a:spcBef>
        <a:buFont typeface="Arial" panose="020B0604020202020204" pitchFamily="34" charset="0"/>
        <a:buChar char="•"/>
        <a:defRPr sz="3045" kern="1200">
          <a:solidFill>
            <a:schemeClr val="tx1"/>
          </a:solidFill>
          <a:latin typeface="+mn-lt"/>
          <a:ea typeface="+mn-ea"/>
          <a:cs typeface="+mn-cs"/>
        </a:defRPr>
      </a:lvl1pPr>
      <a:lvl2pPr marL="745808" indent="-248603" algn="l" defTabSz="994410" rtl="0" eaLnBrk="1" latinLnBrk="0" hangingPunct="1">
        <a:lnSpc>
          <a:spcPct val="90000"/>
        </a:lnSpc>
        <a:spcBef>
          <a:spcPts val="544"/>
        </a:spcBef>
        <a:buFont typeface="Arial" panose="020B0604020202020204" pitchFamily="34" charset="0"/>
        <a:buChar char="•"/>
        <a:defRPr sz="2610" kern="1200">
          <a:solidFill>
            <a:schemeClr val="tx1"/>
          </a:solidFill>
          <a:latin typeface="+mn-lt"/>
          <a:ea typeface="+mn-ea"/>
          <a:cs typeface="+mn-cs"/>
        </a:defRPr>
      </a:lvl2pPr>
      <a:lvl3pPr marL="1243013" indent="-248603" algn="l" defTabSz="994410" rtl="0" eaLnBrk="1" latinLnBrk="0" hangingPunct="1">
        <a:lnSpc>
          <a:spcPct val="90000"/>
        </a:lnSpc>
        <a:spcBef>
          <a:spcPts val="544"/>
        </a:spcBef>
        <a:buFont typeface="Arial" panose="020B0604020202020204" pitchFamily="34" charset="0"/>
        <a:buChar char="•"/>
        <a:defRPr sz="2175" kern="1200">
          <a:solidFill>
            <a:schemeClr val="tx1"/>
          </a:solidFill>
          <a:latin typeface="+mn-lt"/>
          <a:ea typeface="+mn-ea"/>
          <a:cs typeface="+mn-cs"/>
        </a:defRPr>
      </a:lvl3pPr>
      <a:lvl4pPr marL="1740218"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4pPr>
      <a:lvl5pPr marL="2237423"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5pPr>
      <a:lvl6pPr marL="2734628"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6pPr>
      <a:lvl7pPr marL="3231833"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7pPr>
      <a:lvl8pPr marL="3729038"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8pPr>
      <a:lvl9pPr marL="4226243"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9pPr>
    </p:bodyStyle>
    <p:otherStyle>
      <a:defPPr>
        <a:defRPr lang="en-US"/>
      </a:defPPr>
      <a:lvl1pPr marL="0" algn="l" defTabSz="994410" rtl="0" eaLnBrk="1" latinLnBrk="0" hangingPunct="1">
        <a:defRPr sz="1958" kern="1200">
          <a:solidFill>
            <a:schemeClr val="tx1"/>
          </a:solidFill>
          <a:latin typeface="+mn-lt"/>
          <a:ea typeface="+mn-ea"/>
          <a:cs typeface="+mn-cs"/>
        </a:defRPr>
      </a:lvl1pPr>
      <a:lvl2pPr marL="497205" algn="l" defTabSz="994410" rtl="0" eaLnBrk="1" latinLnBrk="0" hangingPunct="1">
        <a:defRPr sz="1958" kern="1200">
          <a:solidFill>
            <a:schemeClr val="tx1"/>
          </a:solidFill>
          <a:latin typeface="+mn-lt"/>
          <a:ea typeface="+mn-ea"/>
          <a:cs typeface="+mn-cs"/>
        </a:defRPr>
      </a:lvl2pPr>
      <a:lvl3pPr marL="994410" algn="l" defTabSz="994410" rtl="0" eaLnBrk="1" latinLnBrk="0" hangingPunct="1">
        <a:defRPr sz="1958" kern="1200">
          <a:solidFill>
            <a:schemeClr val="tx1"/>
          </a:solidFill>
          <a:latin typeface="+mn-lt"/>
          <a:ea typeface="+mn-ea"/>
          <a:cs typeface="+mn-cs"/>
        </a:defRPr>
      </a:lvl3pPr>
      <a:lvl4pPr marL="1491615" algn="l" defTabSz="994410" rtl="0" eaLnBrk="1" latinLnBrk="0" hangingPunct="1">
        <a:defRPr sz="1958" kern="1200">
          <a:solidFill>
            <a:schemeClr val="tx1"/>
          </a:solidFill>
          <a:latin typeface="+mn-lt"/>
          <a:ea typeface="+mn-ea"/>
          <a:cs typeface="+mn-cs"/>
        </a:defRPr>
      </a:lvl4pPr>
      <a:lvl5pPr marL="1988820" algn="l" defTabSz="994410" rtl="0" eaLnBrk="1" latinLnBrk="0" hangingPunct="1">
        <a:defRPr sz="1958" kern="1200">
          <a:solidFill>
            <a:schemeClr val="tx1"/>
          </a:solidFill>
          <a:latin typeface="+mn-lt"/>
          <a:ea typeface="+mn-ea"/>
          <a:cs typeface="+mn-cs"/>
        </a:defRPr>
      </a:lvl5pPr>
      <a:lvl6pPr marL="2486025" algn="l" defTabSz="994410" rtl="0" eaLnBrk="1" latinLnBrk="0" hangingPunct="1">
        <a:defRPr sz="1958" kern="1200">
          <a:solidFill>
            <a:schemeClr val="tx1"/>
          </a:solidFill>
          <a:latin typeface="+mn-lt"/>
          <a:ea typeface="+mn-ea"/>
          <a:cs typeface="+mn-cs"/>
        </a:defRPr>
      </a:lvl6pPr>
      <a:lvl7pPr marL="2983230" algn="l" defTabSz="994410" rtl="0" eaLnBrk="1" latinLnBrk="0" hangingPunct="1">
        <a:defRPr sz="1958" kern="1200">
          <a:solidFill>
            <a:schemeClr val="tx1"/>
          </a:solidFill>
          <a:latin typeface="+mn-lt"/>
          <a:ea typeface="+mn-ea"/>
          <a:cs typeface="+mn-cs"/>
        </a:defRPr>
      </a:lvl7pPr>
      <a:lvl8pPr marL="3480435" algn="l" defTabSz="994410" rtl="0" eaLnBrk="1" latinLnBrk="0" hangingPunct="1">
        <a:defRPr sz="1958" kern="1200">
          <a:solidFill>
            <a:schemeClr val="tx1"/>
          </a:solidFill>
          <a:latin typeface="+mn-lt"/>
          <a:ea typeface="+mn-ea"/>
          <a:cs typeface="+mn-cs"/>
        </a:defRPr>
      </a:lvl8pPr>
      <a:lvl9pPr marL="3977640" algn="l" defTabSz="994410" rtl="0" eaLnBrk="1" latinLnBrk="0" hangingPunct="1">
        <a:defRPr sz="195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file:////var/folders/2m/rj46kqv55xs5zmns57qj7yd40000gr/T/com.microsoft.Word/WebArchiveCopyPasteTempFiles/Comparing-state-school-spending-per-pupil-and-average-private-school-fees-over-time.png" TargetMode="External"/><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eg"/></Relationships>
</file>

<file path=ppt/slides/_rels/slide110.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143.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45.emf"/><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4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emf"/><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20.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153.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15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159.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www.statista.com/chart/11058/bachelor-tuition-fees-international-comparison/" TargetMode="External"/><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63.emf"/><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65.jp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https://pbs.twimg.com/media/FdVTAkeX0AEj768?format=jpg&amp;name=large" TargetMode="External"/><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8.jpeg"/><Relationship Id="rId7" Type="http://schemas.openxmlformats.org/officeDocument/2006/relationships/image" Target="../media/image172.jpeg"/><Relationship Id="rId2" Type="http://schemas.openxmlformats.org/officeDocument/2006/relationships/image" Target="../media/image167.jpeg"/><Relationship Id="rId1" Type="http://schemas.openxmlformats.org/officeDocument/2006/relationships/slideLayout" Target="../slideLayouts/slideLayout2.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image" Target="../media/image169.png"/></Relationships>
</file>

<file path=ppt/slides/_rels/slide135.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136.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76.tiff"/><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image" Target="../media/image179.emf"/><Relationship Id="rId1" Type="http://schemas.openxmlformats.org/officeDocument/2006/relationships/slideLayout" Target="../slideLayouts/slideLayout2.xml"/><Relationship Id="rId4" Type="http://schemas.openxmlformats.org/officeDocument/2006/relationships/image" Target="../media/image181.tiff"/></Relationships>
</file>

<file path=ppt/slides/_rels/slide141.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83.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186.tiff"/><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 Id="rId4" Type="http://schemas.openxmlformats.org/officeDocument/2006/relationships/image" Target="../media/image189.jpeg"/></Relationships>
</file>

<file path=ppt/slides/_rels/slide14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eg"/><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8.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https://pbs.twimg.com/media/FYHxz0gWQAIS3L2?format=jpg&amp;name=small"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sciencedirect.com/science/article/pii/S0277953617307281#bib2"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https://ichef.bbci.co.uk/news/2048/cpsprodpb/E5A9/production/_110139785_optimised-regional_change_charts_by_party-nc.png" TargetMode="External"/><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7.emf"/><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emf"/><Relationship Id="rId1" Type="http://schemas.openxmlformats.org/officeDocument/2006/relationships/slideLayout" Target="../slideLayouts/slideLayout2.xml"/><Relationship Id="rId4" Type="http://schemas.openxmlformats.org/officeDocument/2006/relationships/image" Target="https://ichef.bbci.co.uk/news/2048/cpsprodpb/1024B/production/_110132166_turnout_history-nc.png" TargetMode="External"/></Relationships>
</file>

<file path=ppt/slides/_rels/slide5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6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tiff"/><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100.tiff"/><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10.jpeg"/><Relationship Id="rId4" Type="http://schemas.openxmlformats.org/officeDocument/2006/relationships/image" Target="../media/image109.png"/></Relationships>
</file>

<file path=ppt/slides/_rels/slide8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16.tif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17.tif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22.tif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23.tiff"/><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59FD512-FE44-E440-A940-CF988227FA04}"/>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6" name="Slide Number Placeholder 5">
            <a:extLst>
              <a:ext uri="{FF2B5EF4-FFF2-40B4-BE49-F238E27FC236}">
                <a16:creationId xmlns:a16="http://schemas.microsoft.com/office/drawing/2014/main" id="{D74791D4-C608-404D-9BDD-606182EC051C}"/>
              </a:ext>
            </a:extLst>
          </p:cNvPr>
          <p:cNvSpPr>
            <a:spLocks noGrp="1"/>
          </p:cNvSpPr>
          <p:nvPr>
            <p:ph type="sldNum" sz="quarter" idx="12"/>
          </p:nvPr>
        </p:nvSpPr>
        <p:spPr/>
        <p:txBody>
          <a:bodyPr/>
          <a:lstStyle/>
          <a:p>
            <a:fld id="{C6C13921-03FE-0647-96BA-462C0AF9A523}" type="slidenum">
              <a:rPr lang="en-US" smtClean="0"/>
              <a:t>1</a:t>
            </a:fld>
            <a:endParaRPr lang="en-US" dirty="0"/>
          </a:p>
        </p:txBody>
      </p:sp>
      <p:pic>
        <p:nvPicPr>
          <p:cNvPr id="5" name="Content Placeholder 4">
            <a:extLst>
              <a:ext uri="{FF2B5EF4-FFF2-40B4-BE49-F238E27FC236}">
                <a16:creationId xmlns:a16="http://schemas.microsoft.com/office/drawing/2014/main" id="{14728DCE-4D57-D24E-8B78-A34641620EE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609418" y="586060"/>
            <a:ext cx="6725264" cy="8263640"/>
          </a:xfrm>
          <a:prstGeom prst="rect">
            <a:avLst/>
          </a:prstGeom>
        </p:spPr>
      </p:pic>
    </p:spTree>
    <p:extLst>
      <p:ext uri="{BB962C8B-B14F-4D97-AF65-F5344CB8AC3E}">
        <p14:creationId xmlns:p14="http://schemas.microsoft.com/office/powerpoint/2010/main" val="15689844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 bar chart&#10;&#10;Description automatically generated">
            <a:extLst>
              <a:ext uri="{FF2B5EF4-FFF2-40B4-BE49-F238E27FC236}">
                <a16:creationId xmlns:a16="http://schemas.microsoft.com/office/drawing/2014/main" id="{2389E9BE-0080-294E-A853-F2ED0850D8E4}"/>
              </a:ext>
            </a:extLst>
          </p:cNvPr>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358042" y="1530820"/>
            <a:ext cx="9217280" cy="7277224"/>
          </a:xfrm>
          <a:prstGeom prst="rect">
            <a:avLst/>
          </a:prstGeom>
        </p:spPr>
      </p:pic>
      <p:sp>
        <p:nvSpPr>
          <p:cNvPr id="2" name="Footer Placeholder 1">
            <a:extLst>
              <a:ext uri="{FF2B5EF4-FFF2-40B4-BE49-F238E27FC236}">
                <a16:creationId xmlns:a16="http://schemas.microsoft.com/office/drawing/2014/main" id="{138D850B-2404-154D-82B1-064102F135AA}"/>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0C0421AC-B4F8-2B44-9A01-A2767F2A2B60}"/>
              </a:ext>
            </a:extLst>
          </p:cNvPr>
          <p:cNvSpPr>
            <a:spLocks noGrp="1"/>
          </p:cNvSpPr>
          <p:nvPr>
            <p:ph type="sldNum" sz="quarter" idx="12"/>
          </p:nvPr>
        </p:nvSpPr>
        <p:spPr/>
        <p:txBody>
          <a:bodyPr/>
          <a:lstStyle/>
          <a:p>
            <a:fld id="{C6C13921-03FE-0647-96BA-462C0AF9A523}" type="slidenum">
              <a:rPr lang="en-US" smtClean="0"/>
              <a:t>10</a:t>
            </a:fld>
            <a:endParaRPr lang="en-US" dirty="0"/>
          </a:p>
        </p:txBody>
      </p:sp>
      <p:sp>
        <p:nvSpPr>
          <p:cNvPr id="6" name="TextBox 5">
            <a:extLst>
              <a:ext uri="{FF2B5EF4-FFF2-40B4-BE49-F238E27FC236}">
                <a16:creationId xmlns:a16="http://schemas.microsoft.com/office/drawing/2014/main" id="{25204056-4948-D146-A653-391EFA66872E}"/>
              </a:ext>
            </a:extLst>
          </p:cNvPr>
          <p:cNvSpPr txBox="1"/>
          <p:nvPr/>
        </p:nvSpPr>
        <p:spPr>
          <a:xfrm>
            <a:off x="358042" y="8853049"/>
            <a:ext cx="5871882" cy="461665"/>
          </a:xfrm>
          <a:prstGeom prst="rect">
            <a:avLst/>
          </a:prstGeom>
          <a:noFill/>
        </p:spPr>
        <p:txBody>
          <a:bodyPr wrap="square">
            <a:spAutoFit/>
          </a:bodyPr>
          <a:lstStyle/>
          <a:p>
            <a:r>
              <a:rPr lang="en-US" sz="1200" dirty="0"/>
              <a:t>Source: Danny Dorling (2022) </a:t>
            </a:r>
            <a:br>
              <a:rPr lang="en-US" sz="1200" dirty="0"/>
            </a:br>
            <a:r>
              <a:rPr lang="en-US" sz="1200" dirty="0"/>
              <a:t>A letter from Helsinki, Public Sector Focus, August</a:t>
            </a:r>
          </a:p>
        </p:txBody>
      </p:sp>
      <p:sp>
        <p:nvSpPr>
          <p:cNvPr id="9" name="TextBox 8">
            <a:extLst>
              <a:ext uri="{FF2B5EF4-FFF2-40B4-BE49-F238E27FC236}">
                <a16:creationId xmlns:a16="http://schemas.microsoft.com/office/drawing/2014/main" id="{8EC3A8DD-C803-AC4C-BD55-94FC40C5BF34}"/>
              </a:ext>
            </a:extLst>
          </p:cNvPr>
          <p:cNvSpPr txBox="1"/>
          <p:nvPr/>
        </p:nvSpPr>
        <p:spPr>
          <a:xfrm>
            <a:off x="1381088" y="149396"/>
            <a:ext cx="7171188" cy="1200329"/>
          </a:xfrm>
          <a:prstGeom prst="rect">
            <a:avLst/>
          </a:prstGeom>
          <a:noFill/>
        </p:spPr>
        <p:txBody>
          <a:bodyPr wrap="square">
            <a:spAutoFit/>
          </a:bodyPr>
          <a:lstStyle/>
          <a:p>
            <a:r>
              <a:rPr lang="en-GB" sz="3600" dirty="0">
                <a:latin typeface="+mj-lt"/>
              </a:rPr>
              <a:t>France and Germany became ‘income inequality neighbours’ in July 2022.</a:t>
            </a:r>
          </a:p>
        </p:txBody>
      </p:sp>
    </p:spTree>
    <p:extLst>
      <p:ext uri="{BB962C8B-B14F-4D97-AF65-F5344CB8AC3E}">
        <p14:creationId xmlns:p14="http://schemas.microsoft.com/office/powerpoint/2010/main" val="231886667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B8D5F9-9DB3-834E-98B5-CF42738EE3A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10D69B-697D-D34C-A29D-C568700E1A7B}"/>
              </a:ext>
            </a:extLst>
          </p:cNvPr>
          <p:cNvSpPr>
            <a:spLocks noGrp="1"/>
          </p:cNvSpPr>
          <p:nvPr>
            <p:ph type="sldNum" sz="quarter" idx="12"/>
          </p:nvPr>
        </p:nvSpPr>
        <p:spPr/>
        <p:txBody>
          <a:bodyPr/>
          <a:lstStyle/>
          <a:p>
            <a:fld id="{C6C13921-03FE-0647-96BA-462C0AF9A523}" type="slidenum">
              <a:rPr lang="en-US" smtClean="0"/>
              <a:t>100</a:t>
            </a:fld>
            <a:endParaRPr lang="en-US" dirty="0"/>
          </a:p>
        </p:txBody>
      </p:sp>
      <p:sp>
        <p:nvSpPr>
          <p:cNvPr id="11" name="TextBox 10">
            <a:extLst>
              <a:ext uri="{FF2B5EF4-FFF2-40B4-BE49-F238E27FC236}">
                <a16:creationId xmlns:a16="http://schemas.microsoft.com/office/drawing/2014/main" id="{392A74D4-D4D3-9646-96F8-03B5FC39CF65}"/>
              </a:ext>
            </a:extLst>
          </p:cNvPr>
          <p:cNvSpPr txBox="1"/>
          <p:nvPr/>
        </p:nvSpPr>
        <p:spPr>
          <a:xfrm>
            <a:off x="2486354" y="338986"/>
            <a:ext cx="4971392" cy="1200329"/>
          </a:xfrm>
          <a:prstGeom prst="rect">
            <a:avLst/>
          </a:prstGeom>
          <a:noFill/>
        </p:spPr>
        <p:txBody>
          <a:bodyPr wrap="square">
            <a:spAutoFit/>
          </a:bodyPr>
          <a:lstStyle/>
          <a:p>
            <a:pPr algn="ctr"/>
            <a:r>
              <a:rPr lang="en-GB" sz="3600" dirty="0"/>
              <a:t>6.</a:t>
            </a:r>
          </a:p>
          <a:p>
            <a:pPr algn="ctr"/>
            <a:r>
              <a:rPr lang="en-GB" sz="3600" dirty="0"/>
              <a:t>Exploitation</a:t>
            </a:r>
          </a:p>
        </p:txBody>
      </p:sp>
      <p:sp>
        <p:nvSpPr>
          <p:cNvPr id="10" name="TextBox 9">
            <a:extLst>
              <a:ext uri="{FF2B5EF4-FFF2-40B4-BE49-F238E27FC236}">
                <a16:creationId xmlns:a16="http://schemas.microsoft.com/office/drawing/2014/main" id="{5539C60E-C8E0-4843-9597-2B837AA9A39A}"/>
              </a:ext>
            </a:extLst>
          </p:cNvPr>
          <p:cNvSpPr txBox="1"/>
          <p:nvPr/>
        </p:nvSpPr>
        <p:spPr>
          <a:xfrm>
            <a:off x="583233" y="8083209"/>
            <a:ext cx="8777632" cy="461665"/>
          </a:xfrm>
          <a:prstGeom prst="rect">
            <a:avLst/>
          </a:prstGeom>
          <a:noFill/>
        </p:spPr>
        <p:txBody>
          <a:bodyPr wrap="square">
            <a:spAutoFit/>
          </a:bodyPr>
          <a:lstStyle/>
          <a:p>
            <a:pPr algn="ctr"/>
            <a:r>
              <a:rPr lang="en-GB" sz="2400" dirty="0"/>
              <a:t>Education was seen as the remedy for the old social evil of ignorance.</a:t>
            </a:r>
          </a:p>
        </p:txBody>
      </p:sp>
      <p:pic>
        <p:nvPicPr>
          <p:cNvPr id="8" name="Picture 2">
            <a:extLst>
              <a:ext uri="{FF2B5EF4-FFF2-40B4-BE49-F238E27FC236}">
                <a16:creationId xmlns:a16="http://schemas.microsoft.com/office/drawing/2014/main" id="{4DC46CD8-8491-8B44-B4FF-8EECE37682B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02897" y="2114493"/>
            <a:ext cx="7538306" cy="563255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123719F-A774-3142-9F35-3D0495EFCC0F}"/>
              </a:ext>
            </a:extLst>
          </p:cNvPr>
          <p:cNvSpPr txBox="1"/>
          <p:nvPr/>
        </p:nvSpPr>
        <p:spPr>
          <a:xfrm>
            <a:off x="583232" y="8544874"/>
            <a:ext cx="2710751" cy="830997"/>
          </a:xfrm>
          <a:prstGeom prst="rect">
            <a:avLst/>
          </a:prstGeom>
          <a:noFill/>
        </p:spPr>
        <p:txBody>
          <a:bodyPr wrap="square">
            <a:spAutoFit/>
          </a:bodyPr>
          <a:lstStyle/>
          <a:p>
            <a:r>
              <a:rPr lang="en-GB" sz="1200" dirty="0"/>
              <a:t>Source: The Encaenia Procession, Oxford, 2002, Alfred Daniels</a:t>
            </a:r>
          </a:p>
          <a:p>
            <a:r>
              <a:rPr lang="en-GB" sz="1200" dirty="0"/>
              <a:t>https://orwellpressartpublishing.com/</a:t>
            </a:r>
            <a:br>
              <a:rPr lang="en-GB" sz="1200" dirty="0"/>
            </a:br>
            <a:r>
              <a:rPr lang="en-GB" sz="1200" dirty="0"/>
              <a:t>collection?name=Oxford</a:t>
            </a:r>
          </a:p>
        </p:txBody>
      </p:sp>
    </p:spTree>
    <p:extLst>
      <p:ext uri="{BB962C8B-B14F-4D97-AF65-F5344CB8AC3E}">
        <p14:creationId xmlns:p14="http://schemas.microsoft.com/office/powerpoint/2010/main" val="343041290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35544-5769-2144-9CB1-803EF264D1F9}"/>
              </a:ext>
            </a:extLst>
          </p:cNvPr>
          <p:cNvSpPr>
            <a:spLocks noGrp="1"/>
          </p:cNvSpPr>
          <p:nvPr>
            <p:ph type="title"/>
          </p:nvPr>
        </p:nvSpPr>
        <p:spPr>
          <a:xfrm>
            <a:off x="683657" y="258724"/>
            <a:ext cx="8576786" cy="837812"/>
          </a:xfrm>
        </p:spPr>
        <p:txBody>
          <a:bodyPr/>
          <a:lstStyle/>
          <a:p>
            <a:r>
              <a:rPr lang="en-GB" dirty="0"/>
              <a:t>Cuts</a:t>
            </a:r>
          </a:p>
        </p:txBody>
      </p:sp>
      <p:sp>
        <p:nvSpPr>
          <p:cNvPr id="3" name="Content Placeholder 2">
            <a:extLst>
              <a:ext uri="{FF2B5EF4-FFF2-40B4-BE49-F238E27FC236}">
                <a16:creationId xmlns:a16="http://schemas.microsoft.com/office/drawing/2014/main" id="{4FF6AA22-BFA9-6346-A17B-4E7CB50E7819}"/>
              </a:ext>
            </a:extLst>
          </p:cNvPr>
          <p:cNvSpPr>
            <a:spLocks noGrp="1"/>
          </p:cNvSpPr>
          <p:nvPr>
            <p:ph idx="1"/>
          </p:nvPr>
        </p:nvSpPr>
        <p:spPr>
          <a:xfrm>
            <a:off x="683657" y="970139"/>
            <a:ext cx="8745156" cy="2662113"/>
          </a:xfrm>
        </p:spPr>
        <p:txBody>
          <a:bodyPr>
            <a:normAutofit/>
          </a:bodyPr>
          <a:lstStyle/>
          <a:p>
            <a:pPr marL="0" indent="0">
              <a:buNone/>
            </a:pPr>
            <a:r>
              <a:rPr lang="en-GB" dirty="0"/>
              <a:t>Education spending per child was cut severely for children attending state schools after 2010. Other public services such as public libraries have been similarly cut, by a fifth since 2019, despite visits increasing by 68% (partly to get warm) and book borrowing rising by 58% between 2019 and 2022. People in Britain are reading more books, but are now less able to buy books than they were a few years ago, as they are now almost all so much poorer. </a:t>
            </a:r>
          </a:p>
        </p:txBody>
      </p:sp>
      <p:sp>
        <p:nvSpPr>
          <p:cNvPr id="4" name="Footer Placeholder 3">
            <a:extLst>
              <a:ext uri="{FF2B5EF4-FFF2-40B4-BE49-F238E27FC236}">
                <a16:creationId xmlns:a16="http://schemas.microsoft.com/office/drawing/2014/main" id="{E1E3D81C-50D6-5440-BA96-E11D9166F04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11B17857-FC31-364C-B5E6-3820134965CF}"/>
              </a:ext>
            </a:extLst>
          </p:cNvPr>
          <p:cNvSpPr>
            <a:spLocks noGrp="1"/>
          </p:cNvSpPr>
          <p:nvPr>
            <p:ph type="sldNum" sz="quarter" idx="12"/>
          </p:nvPr>
        </p:nvSpPr>
        <p:spPr/>
        <p:txBody>
          <a:bodyPr/>
          <a:lstStyle/>
          <a:p>
            <a:fld id="{C6C13921-03FE-0647-96BA-462C0AF9A523}" type="slidenum">
              <a:rPr lang="en-US" smtClean="0"/>
              <a:t>101</a:t>
            </a:fld>
            <a:endParaRPr lang="en-US" dirty="0"/>
          </a:p>
        </p:txBody>
      </p:sp>
      <p:pic>
        <p:nvPicPr>
          <p:cNvPr id="12" name="Picture 8" descr="Chart, line chart&#10;&#10;Description automatically generated">
            <a:extLst>
              <a:ext uri="{FF2B5EF4-FFF2-40B4-BE49-F238E27FC236}">
                <a16:creationId xmlns:a16="http://schemas.microsoft.com/office/drawing/2014/main" id="{CE229FBC-4B50-1349-AE5D-6E588A8FF0BB}"/>
              </a:ext>
            </a:extLst>
          </p:cNvPr>
          <p:cNvPicPr>
            <a:picLocks noChangeAspect="1" noChangeArrowheads="1"/>
          </p:cNvPicPr>
          <p:nvPr/>
        </p:nvPicPr>
        <p:blipFill>
          <a:blip r:embed="rId2" r:link="rId3">
            <a:extLst>
              <a:ext uri="{28A0092B-C50C-407E-A947-70E740481C1C}">
                <a14:useLocalDpi xmlns:a14="http://schemas.microsoft.com/office/drawing/2010/main"/>
              </a:ext>
            </a:extLst>
          </a:blip>
          <a:srcRect/>
          <a:stretch>
            <a:fillRect/>
          </a:stretch>
        </p:blipFill>
        <p:spPr bwMode="auto">
          <a:xfrm>
            <a:off x="958940" y="3440523"/>
            <a:ext cx="6774418" cy="45212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34619F4A-0026-BA4F-9471-7DD84DDA03B7}"/>
              </a:ext>
            </a:extLst>
          </p:cNvPr>
          <p:cNvSpPr txBox="1"/>
          <p:nvPr/>
        </p:nvSpPr>
        <p:spPr>
          <a:xfrm>
            <a:off x="337678" y="8094917"/>
            <a:ext cx="3379496" cy="1384995"/>
          </a:xfrm>
          <a:prstGeom prst="rect">
            <a:avLst/>
          </a:prstGeom>
          <a:noFill/>
        </p:spPr>
        <p:txBody>
          <a:bodyPr wrap="square">
            <a:spAutoFit/>
          </a:bodyPr>
          <a:lstStyle/>
          <a:p>
            <a:r>
              <a:rPr lang="en-US" sz="1200" dirty="0"/>
              <a:t>Source : Luke Sibieta (2021) The growing gap between state school and private school spending, Observation, Institute for Fiscal Studies, October 8th, https://ifs.org.uk/publications/15672</a:t>
            </a:r>
          </a:p>
          <a:p>
            <a:r>
              <a:rPr lang="en-GB" sz="1200" dirty="0"/>
              <a:t>https://www.theguardian.com/books/2023/mar/02/spending-on-british-libraries-falls-17-as-in-person-visits-soar</a:t>
            </a:r>
            <a:endParaRPr lang="en-US" sz="1200" dirty="0"/>
          </a:p>
        </p:txBody>
      </p:sp>
      <p:sp>
        <p:nvSpPr>
          <p:cNvPr id="7" name="TextBox 6">
            <a:extLst>
              <a:ext uri="{FF2B5EF4-FFF2-40B4-BE49-F238E27FC236}">
                <a16:creationId xmlns:a16="http://schemas.microsoft.com/office/drawing/2014/main" id="{C6792130-35D6-F04D-943B-C06CAADBBA3C}"/>
              </a:ext>
            </a:extLst>
          </p:cNvPr>
          <p:cNvSpPr txBox="1"/>
          <p:nvPr/>
        </p:nvSpPr>
        <p:spPr>
          <a:xfrm>
            <a:off x="7822993" y="5701166"/>
            <a:ext cx="1783429" cy="3416320"/>
          </a:xfrm>
          <a:prstGeom prst="rect">
            <a:avLst/>
          </a:prstGeom>
          <a:noFill/>
        </p:spPr>
        <p:txBody>
          <a:bodyPr wrap="square" rtlCol="0">
            <a:spAutoFit/>
          </a:bodyPr>
          <a:lstStyle/>
          <a:p>
            <a:r>
              <a:rPr lang="en-GB" sz="2400" dirty="0"/>
              <a:t>In 2022, 2023 and beyond the monies allocated to most state schools will fall again in real terms.</a:t>
            </a:r>
          </a:p>
        </p:txBody>
      </p:sp>
    </p:spTree>
    <p:extLst>
      <p:ext uri="{BB962C8B-B14F-4D97-AF65-F5344CB8AC3E}">
        <p14:creationId xmlns:p14="http://schemas.microsoft.com/office/powerpoint/2010/main" val="373005562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hart, line chart&#10;&#10;Description automatically generated">
            <a:extLst>
              <a:ext uri="{FF2B5EF4-FFF2-40B4-BE49-F238E27FC236}">
                <a16:creationId xmlns:a16="http://schemas.microsoft.com/office/drawing/2014/main" id="{40DBA564-80AA-F048-949C-3F2594963BF5}"/>
              </a:ext>
            </a:extLst>
          </p:cNvPr>
          <p:cNvPicPr>
            <a:picLocks noGrp="1" noChangeAspect="1"/>
          </p:cNvPicPr>
          <p:nvPr>
            <p:ph idx="1"/>
          </p:nvPr>
        </p:nvPicPr>
        <p:blipFill>
          <a:blip r:embed="rId3"/>
          <a:stretch>
            <a:fillRect/>
          </a:stretch>
        </p:blipFill>
        <p:spPr>
          <a:xfrm>
            <a:off x="2139518" y="2285132"/>
            <a:ext cx="5850385" cy="5509115"/>
          </a:xfrm>
          <a:prstGeom prst="rect">
            <a:avLst/>
          </a:prstGeom>
        </p:spPr>
      </p:pic>
      <p:sp>
        <p:nvSpPr>
          <p:cNvPr id="2" name="Footer Placeholder 1">
            <a:extLst>
              <a:ext uri="{FF2B5EF4-FFF2-40B4-BE49-F238E27FC236}">
                <a16:creationId xmlns:a16="http://schemas.microsoft.com/office/drawing/2014/main" id="{010599B4-5021-E843-9B6A-3AC806270251}"/>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DD89937F-BF2A-8246-89DA-CC120DB482F5}"/>
              </a:ext>
            </a:extLst>
          </p:cNvPr>
          <p:cNvSpPr>
            <a:spLocks noGrp="1"/>
          </p:cNvSpPr>
          <p:nvPr>
            <p:ph type="sldNum" sz="quarter" idx="12"/>
          </p:nvPr>
        </p:nvSpPr>
        <p:spPr/>
        <p:txBody>
          <a:bodyPr/>
          <a:lstStyle/>
          <a:p>
            <a:fld id="{C6C13921-03FE-0647-96BA-462C0AF9A523}" type="slidenum">
              <a:rPr lang="en-US" smtClean="0"/>
              <a:t>102</a:t>
            </a:fld>
            <a:endParaRPr lang="en-US" dirty="0"/>
          </a:p>
        </p:txBody>
      </p:sp>
      <p:sp>
        <p:nvSpPr>
          <p:cNvPr id="6" name="TextBox 5">
            <a:extLst>
              <a:ext uri="{FF2B5EF4-FFF2-40B4-BE49-F238E27FC236}">
                <a16:creationId xmlns:a16="http://schemas.microsoft.com/office/drawing/2014/main" id="{CDF95D2E-7C5D-F644-AF2F-EC084C0B227E}"/>
              </a:ext>
            </a:extLst>
          </p:cNvPr>
          <p:cNvSpPr txBox="1"/>
          <p:nvPr/>
        </p:nvSpPr>
        <p:spPr>
          <a:xfrm>
            <a:off x="266482" y="8568908"/>
            <a:ext cx="2841049" cy="646331"/>
          </a:xfrm>
          <a:prstGeom prst="rect">
            <a:avLst/>
          </a:prstGeom>
          <a:noFill/>
        </p:spPr>
        <p:txBody>
          <a:bodyPr wrap="square">
            <a:spAutoFit/>
          </a:bodyPr>
          <a:lstStyle/>
          <a:p>
            <a:r>
              <a:rPr lang="en-GB" sz="1200" dirty="0">
                <a:latin typeface="Calibri" panose="020F0502020204030204" pitchFamily="34" charset="0"/>
                <a:ea typeface="Times New Roman" panose="02020603050405020304" pitchFamily="18" charset="0"/>
              </a:rPr>
              <a:t>Source: The Times, 18 October 2021 </a:t>
            </a:r>
            <a:r>
              <a:rPr lang="en-GB" sz="1200" dirty="0">
                <a:latin typeface="Calibri" panose="020F0502020204030204" pitchFamily="34" charset="0"/>
                <a:ea typeface="Calibri" panose="020F0502020204030204" pitchFamily="34" charset="0"/>
                <a:cs typeface="Times New Roman" panose="02020603050405020304" pitchFamily="18" charset="0"/>
              </a:rPr>
              <a:t>https://www.trendsmap.com/twitter/tweet/1446485623985123340</a:t>
            </a:r>
          </a:p>
        </p:txBody>
      </p:sp>
      <p:sp>
        <p:nvSpPr>
          <p:cNvPr id="5" name="Content Placeholder 2">
            <a:extLst>
              <a:ext uri="{FF2B5EF4-FFF2-40B4-BE49-F238E27FC236}">
                <a16:creationId xmlns:a16="http://schemas.microsoft.com/office/drawing/2014/main" id="{C1282AAA-F11F-C54A-A449-0761B23DF520}"/>
              </a:ext>
            </a:extLst>
          </p:cNvPr>
          <p:cNvSpPr txBox="1">
            <a:spLocks/>
          </p:cNvSpPr>
          <p:nvPr/>
        </p:nvSpPr>
        <p:spPr>
          <a:xfrm>
            <a:off x="424674" y="362971"/>
            <a:ext cx="9429540" cy="1906471"/>
          </a:xfrm>
          <a:prstGeom prst="rect">
            <a:avLst/>
          </a:prstGeom>
        </p:spPr>
        <p:txBody>
          <a:bodyPr vert="horz" lIns="74581" tIns="37290" rIns="74581" bIns="37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j-lt"/>
              </a:rPr>
              <a:t>New Labour maintained, and did not ever narrow,  the very wide educational funding divides when it was in power.</a:t>
            </a:r>
          </a:p>
        </p:txBody>
      </p:sp>
    </p:spTree>
    <p:extLst>
      <p:ext uri="{BB962C8B-B14F-4D97-AF65-F5344CB8AC3E}">
        <p14:creationId xmlns:p14="http://schemas.microsoft.com/office/powerpoint/2010/main" val="116986022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line chart&#10;&#10;Description automatically generated">
            <a:extLst>
              <a:ext uri="{FF2B5EF4-FFF2-40B4-BE49-F238E27FC236}">
                <a16:creationId xmlns:a16="http://schemas.microsoft.com/office/drawing/2014/main" id="{E9CC6A89-FEC3-0A4B-BAB8-847FAF71383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29371" y="3675530"/>
            <a:ext cx="9485357" cy="4823577"/>
          </a:xfrm>
        </p:spPr>
      </p:pic>
      <p:sp>
        <p:nvSpPr>
          <p:cNvPr id="2" name="Footer Placeholder 1">
            <a:extLst>
              <a:ext uri="{FF2B5EF4-FFF2-40B4-BE49-F238E27FC236}">
                <a16:creationId xmlns:a16="http://schemas.microsoft.com/office/drawing/2014/main" id="{13BE80CD-33F9-9142-ACD1-F69A710BECDA}"/>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C19E21BA-3D8F-DC4B-ADFC-FBFD94138D4E}"/>
              </a:ext>
            </a:extLst>
          </p:cNvPr>
          <p:cNvSpPr>
            <a:spLocks noGrp="1"/>
          </p:cNvSpPr>
          <p:nvPr>
            <p:ph type="sldNum" sz="quarter" idx="12"/>
          </p:nvPr>
        </p:nvSpPr>
        <p:spPr/>
        <p:txBody>
          <a:bodyPr/>
          <a:lstStyle/>
          <a:p>
            <a:fld id="{C6C13921-03FE-0647-96BA-462C0AF9A523}" type="slidenum">
              <a:rPr lang="en-US" smtClean="0"/>
              <a:t>103</a:t>
            </a:fld>
            <a:endParaRPr lang="en-US" dirty="0"/>
          </a:p>
        </p:txBody>
      </p:sp>
      <p:sp>
        <p:nvSpPr>
          <p:cNvPr id="3" name="Content Placeholder 2">
            <a:extLst>
              <a:ext uri="{FF2B5EF4-FFF2-40B4-BE49-F238E27FC236}">
                <a16:creationId xmlns:a16="http://schemas.microsoft.com/office/drawing/2014/main" id="{11945CFB-08D8-524E-ABAC-AEB71D76E246}"/>
              </a:ext>
            </a:extLst>
          </p:cNvPr>
          <p:cNvSpPr txBox="1">
            <a:spLocks/>
          </p:cNvSpPr>
          <p:nvPr/>
        </p:nvSpPr>
        <p:spPr>
          <a:xfrm>
            <a:off x="2579751" y="1273550"/>
            <a:ext cx="5374815" cy="1906471"/>
          </a:xfrm>
          <a:prstGeom prst="rect">
            <a:avLst/>
          </a:prstGeom>
          <a:solidFill>
            <a:schemeClr val="accent1"/>
          </a:solidFill>
        </p:spPr>
        <p:txBody>
          <a:bodyPr vert="horz" lIns="74581" tIns="37290" rIns="74581" bIns="37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62" dirty="0">
                <a:solidFill>
                  <a:schemeClr val="bg1"/>
                </a:solidFill>
              </a:rPr>
              <a:t>We worried, or at least wrote, most about snobbery when we were becoming more equal. We mention it less now.</a:t>
            </a:r>
          </a:p>
        </p:txBody>
      </p:sp>
      <p:sp>
        <p:nvSpPr>
          <p:cNvPr id="7" name="TextBox 6">
            <a:extLst>
              <a:ext uri="{FF2B5EF4-FFF2-40B4-BE49-F238E27FC236}">
                <a16:creationId xmlns:a16="http://schemas.microsoft.com/office/drawing/2014/main" id="{201AC629-3C37-9C48-87A9-7E1A28B0B9E0}"/>
              </a:ext>
            </a:extLst>
          </p:cNvPr>
          <p:cNvSpPr txBox="1"/>
          <p:nvPr/>
        </p:nvSpPr>
        <p:spPr>
          <a:xfrm>
            <a:off x="488271" y="400385"/>
            <a:ext cx="5575177" cy="646331"/>
          </a:xfrm>
          <a:prstGeom prst="rect">
            <a:avLst/>
          </a:prstGeom>
          <a:noFill/>
        </p:spPr>
        <p:txBody>
          <a:bodyPr wrap="square">
            <a:spAutoFit/>
          </a:bodyPr>
          <a:lstStyle/>
          <a:p>
            <a:r>
              <a:rPr lang="en-GB" sz="3600" dirty="0">
                <a:latin typeface="+mj-lt"/>
              </a:rPr>
              <a:t>Snobbery is so very British.</a:t>
            </a:r>
          </a:p>
        </p:txBody>
      </p:sp>
    </p:spTree>
    <p:extLst>
      <p:ext uri="{BB962C8B-B14F-4D97-AF65-F5344CB8AC3E}">
        <p14:creationId xmlns:p14="http://schemas.microsoft.com/office/powerpoint/2010/main" val="32482853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DFF1295-24C7-9549-85C4-D1859CC80F26}"/>
              </a:ext>
            </a:extLst>
          </p:cNvPr>
          <p:cNvSpPr>
            <a:spLocks noChangeArrowheads="1"/>
          </p:cNvSpPr>
          <p:nvPr/>
        </p:nvSpPr>
        <p:spPr bwMode="auto">
          <a:xfrm>
            <a:off x="2373025" y="2464582"/>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sp>
        <p:nvSpPr>
          <p:cNvPr id="2" name="Footer Placeholder 1">
            <a:extLst>
              <a:ext uri="{FF2B5EF4-FFF2-40B4-BE49-F238E27FC236}">
                <a16:creationId xmlns:a16="http://schemas.microsoft.com/office/drawing/2014/main" id="{694CA113-13F4-7040-A3BE-45E8D270074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A6831535-6789-DE46-A92F-483191083D2F}"/>
              </a:ext>
            </a:extLst>
          </p:cNvPr>
          <p:cNvSpPr>
            <a:spLocks noGrp="1"/>
          </p:cNvSpPr>
          <p:nvPr>
            <p:ph type="sldNum" sz="quarter" idx="12"/>
          </p:nvPr>
        </p:nvSpPr>
        <p:spPr/>
        <p:txBody>
          <a:bodyPr/>
          <a:lstStyle/>
          <a:p>
            <a:fld id="{C6C13921-03FE-0647-96BA-462C0AF9A523}" type="slidenum">
              <a:rPr lang="en-US" smtClean="0"/>
              <a:t>104</a:t>
            </a:fld>
            <a:endParaRPr lang="en-US" dirty="0"/>
          </a:p>
        </p:txBody>
      </p:sp>
      <p:sp>
        <p:nvSpPr>
          <p:cNvPr id="6" name="TextBox 5">
            <a:extLst>
              <a:ext uri="{FF2B5EF4-FFF2-40B4-BE49-F238E27FC236}">
                <a16:creationId xmlns:a16="http://schemas.microsoft.com/office/drawing/2014/main" id="{A8D59FEC-1ADB-1D4F-9544-2360FD3D8C22}"/>
              </a:ext>
            </a:extLst>
          </p:cNvPr>
          <p:cNvSpPr txBox="1"/>
          <p:nvPr/>
        </p:nvSpPr>
        <p:spPr>
          <a:xfrm>
            <a:off x="409282" y="8636590"/>
            <a:ext cx="3356134" cy="1107996"/>
          </a:xfrm>
          <a:prstGeom prst="rect">
            <a:avLst/>
          </a:prstGeom>
          <a:noFill/>
        </p:spPr>
        <p:txBody>
          <a:bodyPr wrap="square">
            <a:spAutoFit/>
          </a:bodyPr>
          <a:lstStyle/>
          <a:p>
            <a:r>
              <a:rPr lang="en-GB" sz="1200" dirty="0"/>
              <a:t>Tom Calver, Who are private schools really for in modern Britain? The Sunday Times, 16 April 2023 https://www.thetimes.co.uk/article/ca75455c-db12-11ed-b1e2-4c4ae98cfe2f</a:t>
            </a:r>
          </a:p>
          <a:p>
            <a:endParaRPr lang="en-GB" dirty="0"/>
          </a:p>
        </p:txBody>
      </p:sp>
      <p:sp>
        <p:nvSpPr>
          <p:cNvPr id="7" name="TextBox 6">
            <a:extLst>
              <a:ext uri="{FF2B5EF4-FFF2-40B4-BE49-F238E27FC236}">
                <a16:creationId xmlns:a16="http://schemas.microsoft.com/office/drawing/2014/main" id="{E656C514-A151-A74B-9E94-EC0288CD1F59}"/>
              </a:ext>
            </a:extLst>
          </p:cNvPr>
          <p:cNvSpPr txBox="1"/>
          <p:nvPr/>
        </p:nvSpPr>
        <p:spPr>
          <a:xfrm>
            <a:off x="248575" y="390591"/>
            <a:ext cx="9507983" cy="1754326"/>
          </a:xfrm>
          <a:prstGeom prst="rect">
            <a:avLst/>
          </a:prstGeom>
          <a:noFill/>
        </p:spPr>
        <p:txBody>
          <a:bodyPr wrap="square">
            <a:spAutoFit/>
          </a:bodyPr>
          <a:lstStyle/>
          <a:p>
            <a:r>
              <a:rPr lang="en-GB" sz="3600" dirty="0">
                <a:latin typeface="+mj-lt"/>
              </a:rPr>
              <a:t>A third of all private school pupils now get some kind of bursary. But only 3% have more than half their fees paid, while only 1% go for free.</a:t>
            </a:r>
          </a:p>
        </p:txBody>
      </p:sp>
      <p:pic>
        <p:nvPicPr>
          <p:cNvPr id="8" name="Picture 2" descr="Image">
            <a:extLst>
              <a:ext uri="{FF2B5EF4-FFF2-40B4-BE49-F238E27FC236}">
                <a16:creationId xmlns:a16="http://schemas.microsoft.com/office/drawing/2014/main" id="{6CE5A9B0-FEA4-B548-9839-D4410E36AFD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42537" y="2144917"/>
            <a:ext cx="9614021" cy="64185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79572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DFF1295-24C7-9549-85C4-D1859CC80F26}"/>
              </a:ext>
            </a:extLst>
          </p:cNvPr>
          <p:cNvSpPr>
            <a:spLocks noChangeArrowheads="1"/>
          </p:cNvSpPr>
          <p:nvPr/>
        </p:nvSpPr>
        <p:spPr bwMode="auto">
          <a:xfrm>
            <a:off x="2373025" y="2464582"/>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sp>
        <p:nvSpPr>
          <p:cNvPr id="2" name="Footer Placeholder 1">
            <a:extLst>
              <a:ext uri="{FF2B5EF4-FFF2-40B4-BE49-F238E27FC236}">
                <a16:creationId xmlns:a16="http://schemas.microsoft.com/office/drawing/2014/main" id="{694CA113-13F4-7040-A3BE-45E8D270074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A6831535-6789-DE46-A92F-483191083D2F}"/>
              </a:ext>
            </a:extLst>
          </p:cNvPr>
          <p:cNvSpPr>
            <a:spLocks noGrp="1"/>
          </p:cNvSpPr>
          <p:nvPr>
            <p:ph type="sldNum" sz="quarter" idx="12"/>
          </p:nvPr>
        </p:nvSpPr>
        <p:spPr/>
        <p:txBody>
          <a:bodyPr/>
          <a:lstStyle/>
          <a:p>
            <a:fld id="{C6C13921-03FE-0647-96BA-462C0AF9A523}" type="slidenum">
              <a:rPr lang="en-US" smtClean="0"/>
              <a:t>105</a:t>
            </a:fld>
            <a:endParaRPr lang="en-US" dirty="0"/>
          </a:p>
        </p:txBody>
      </p:sp>
      <p:sp>
        <p:nvSpPr>
          <p:cNvPr id="6" name="TextBox 5">
            <a:extLst>
              <a:ext uri="{FF2B5EF4-FFF2-40B4-BE49-F238E27FC236}">
                <a16:creationId xmlns:a16="http://schemas.microsoft.com/office/drawing/2014/main" id="{A8D59FEC-1ADB-1D4F-9544-2360FD3D8C22}"/>
              </a:ext>
            </a:extLst>
          </p:cNvPr>
          <p:cNvSpPr txBox="1"/>
          <p:nvPr/>
        </p:nvSpPr>
        <p:spPr>
          <a:xfrm>
            <a:off x="350166" y="8497957"/>
            <a:ext cx="3356134" cy="1107996"/>
          </a:xfrm>
          <a:prstGeom prst="rect">
            <a:avLst/>
          </a:prstGeom>
          <a:noFill/>
        </p:spPr>
        <p:txBody>
          <a:bodyPr wrap="square">
            <a:spAutoFit/>
          </a:bodyPr>
          <a:lstStyle/>
          <a:p>
            <a:r>
              <a:rPr lang="en-GB" sz="1200" dirty="0"/>
              <a:t>Tom Calver, Who are private schools really for in modern Britain? The Sunday Times, 16 April 2023 https://www.thetimes.co.uk/article/ca75455c-db12-11ed-b1e2-4c4ae98cfe2f</a:t>
            </a:r>
          </a:p>
          <a:p>
            <a:endParaRPr lang="en-GB" dirty="0"/>
          </a:p>
        </p:txBody>
      </p:sp>
      <p:pic>
        <p:nvPicPr>
          <p:cNvPr id="7" name="Picture 2" descr="Image">
            <a:extLst>
              <a:ext uri="{FF2B5EF4-FFF2-40B4-BE49-F238E27FC236}">
                <a16:creationId xmlns:a16="http://schemas.microsoft.com/office/drawing/2014/main" id="{F501ECD0-E8EA-6A4C-A6E8-C3927161068B}"/>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83974" y="2287439"/>
            <a:ext cx="8073725" cy="621051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52BE67D-D976-0446-975A-4C5408E18687}"/>
              </a:ext>
            </a:extLst>
          </p:cNvPr>
          <p:cNvSpPr txBox="1"/>
          <p:nvPr/>
        </p:nvSpPr>
        <p:spPr>
          <a:xfrm>
            <a:off x="2862470" y="440780"/>
            <a:ext cx="6829037" cy="1846659"/>
          </a:xfrm>
          <a:prstGeom prst="rect">
            <a:avLst/>
          </a:prstGeom>
          <a:noFill/>
        </p:spPr>
        <p:txBody>
          <a:bodyPr wrap="square">
            <a:spAutoFit/>
          </a:bodyPr>
          <a:lstStyle/>
          <a:p>
            <a:r>
              <a:rPr lang="en-GB" sz="2400" dirty="0"/>
              <a:t>‘There is a reason the number of independent school places has remained fairly static even as fees have soared: for many families of privately educated children, the fees are inconsequential.’</a:t>
            </a:r>
          </a:p>
          <a:p>
            <a:endParaRPr lang="en-GB" dirty="0"/>
          </a:p>
        </p:txBody>
      </p:sp>
      <p:sp>
        <p:nvSpPr>
          <p:cNvPr id="9" name="TextBox 8">
            <a:extLst>
              <a:ext uri="{FF2B5EF4-FFF2-40B4-BE49-F238E27FC236}">
                <a16:creationId xmlns:a16="http://schemas.microsoft.com/office/drawing/2014/main" id="{FCC4C695-BE16-3344-A0A2-E072931F7679}"/>
              </a:ext>
            </a:extLst>
          </p:cNvPr>
          <p:cNvSpPr txBox="1"/>
          <p:nvPr/>
        </p:nvSpPr>
        <p:spPr>
          <a:xfrm>
            <a:off x="248576" y="390591"/>
            <a:ext cx="2124450" cy="646331"/>
          </a:xfrm>
          <a:prstGeom prst="rect">
            <a:avLst/>
          </a:prstGeom>
          <a:noFill/>
        </p:spPr>
        <p:txBody>
          <a:bodyPr wrap="square">
            <a:spAutoFit/>
          </a:bodyPr>
          <a:lstStyle/>
          <a:p>
            <a:r>
              <a:rPr lang="en-GB" sz="3600" dirty="0">
                <a:latin typeface="+mj-lt"/>
              </a:rPr>
              <a:t>Equality</a:t>
            </a:r>
          </a:p>
        </p:txBody>
      </p:sp>
    </p:spTree>
    <p:extLst>
      <p:ext uri="{BB962C8B-B14F-4D97-AF65-F5344CB8AC3E}">
        <p14:creationId xmlns:p14="http://schemas.microsoft.com/office/powerpoint/2010/main" val="324986377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a:extLst>
              <a:ext uri="{FF2B5EF4-FFF2-40B4-BE49-F238E27FC236}">
                <a16:creationId xmlns:a16="http://schemas.microsoft.com/office/drawing/2014/main" id="{C0F36CB1-215D-C446-99AF-87E0446E36D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70067" y="1933612"/>
            <a:ext cx="9603966" cy="718006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DFF1295-24C7-9549-85C4-D1859CC80F26}"/>
              </a:ext>
            </a:extLst>
          </p:cNvPr>
          <p:cNvSpPr>
            <a:spLocks noChangeArrowheads="1"/>
          </p:cNvSpPr>
          <p:nvPr/>
        </p:nvSpPr>
        <p:spPr bwMode="auto">
          <a:xfrm>
            <a:off x="2373025" y="2464582"/>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sp>
        <p:nvSpPr>
          <p:cNvPr id="2" name="Footer Placeholder 1">
            <a:extLst>
              <a:ext uri="{FF2B5EF4-FFF2-40B4-BE49-F238E27FC236}">
                <a16:creationId xmlns:a16="http://schemas.microsoft.com/office/drawing/2014/main" id="{694CA113-13F4-7040-A3BE-45E8D270074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A6831535-6789-DE46-A92F-483191083D2F}"/>
              </a:ext>
            </a:extLst>
          </p:cNvPr>
          <p:cNvSpPr>
            <a:spLocks noGrp="1"/>
          </p:cNvSpPr>
          <p:nvPr>
            <p:ph type="sldNum" sz="quarter" idx="12"/>
          </p:nvPr>
        </p:nvSpPr>
        <p:spPr/>
        <p:txBody>
          <a:bodyPr/>
          <a:lstStyle/>
          <a:p>
            <a:fld id="{C6C13921-03FE-0647-96BA-462C0AF9A523}" type="slidenum">
              <a:rPr lang="en-US" smtClean="0"/>
              <a:t>106</a:t>
            </a:fld>
            <a:endParaRPr lang="en-US" dirty="0"/>
          </a:p>
        </p:txBody>
      </p:sp>
      <p:sp>
        <p:nvSpPr>
          <p:cNvPr id="6" name="TextBox 5">
            <a:extLst>
              <a:ext uri="{FF2B5EF4-FFF2-40B4-BE49-F238E27FC236}">
                <a16:creationId xmlns:a16="http://schemas.microsoft.com/office/drawing/2014/main" id="{A8D59FEC-1ADB-1D4F-9544-2360FD3D8C22}"/>
              </a:ext>
            </a:extLst>
          </p:cNvPr>
          <p:cNvSpPr txBox="1"/>
          <p:nvPr/>
        </p:nvSpPr>
        <p:spPr>
          <a:xfrm>
            <a:off x="364312" y="8834517"/>
            <a:ext cx="3356134" cy="1107996"/>
          </a:xfrm>
          <a:prstGeom prst="rect">
            <a:avLst/>
          </a:prstGeom>
          <a:noFill/>
        </p:spPr>
        <p:txBody>
          <a:bodyPr wrap="square">
            <a:spAutoFit/>
          </a:bodyPr>
          <a:lstStyle/>
          <a:p>
            <a:r>
              <a:rPr lang="en-GB" sz="1200" dirty="0"/>
              <a:t>Tom Calver, Who are private schools really for in modern Britain? The Sunday Times, 16 April 2023 https://www.thetimes.co.uk/article/ca75455c-db12-11ed-b1e2-4c4ae98cfe2f</a:t>
            </a:r>
          </a:p>
          <a:p>
            <a:endParaRPr lang="en-GB" dirty="0"/>
          </a:p>
        </p:txBody>
      </p:sp>
      <p:sp>
        <p:nvSpPr>
          <p:cNvPr id="8" name="TextBox 7">
            <a:extLst>
              <a:ext uri="{FF2B5EF4-FFF2-40B4-BE49-F238E27FC236}">
                <a16:creationId xmlns:a16="http://schemas.microsoft.com/office/drawing/2014/main" id="{43A934E0-70CF-D748-8BF3-70426E6C33AD}"/>
              </a:ext>
            </a:extLst>
          </p:cNvPr>
          <p:cNvSpPr txBox="1"/>
          <p:nvPr/>
        </p:nvSpPr>
        <p:spPr>
          <a:xfrm>
            <a:off x="2523707" y="382975"/>
            <a:ext cx="7250325" cy="1569660"/>
          </a:xfrm>
          <a:prstGeom prst="rect">
            <a:avLst/>
          </a:prstGeom>
          <a:noFill/>
        </p:spPr>
        <p:txBody>
          <a:bodyPr wrap="square">
            <a:spAutoFit/>
          </a:bodyPr>
          <a:lstStyle/>
          <a:p>
            <a:r>
              <a:rPr lang="en-GB" sz="2400" dirty="0"/>
              <a:t>‘The number of kids from the poorest third of families who went to private school may have doubled between 2000 and 2015, according to research by University College London — but it doubled from 1% to 2%.’</a:t>
            </a:r>
          </a:p>
        </p:txBody>
      </p:sp>
      <p:sp>
        <p:nvSpPr>
          <p:cNvPr id="9" name="TextBox 8">
            <a:extLst>
              <a:ext uri="{FF2B5EF4-FFF2-40B4-BE49-F238E27FC236}">
                <a16:creationId xmlns:a16="http://schemas.microsoft.com/office/drawing/2014/main" id="{825C4DFB-9B80-064E-B2A1-6936AA4F70B0}"/>
              </a:ext>
            </a:extLst>
          </p:cNvPr>
          <p:cNvSpPr txBox="1"/>
          <p:nvPr/>
        </p:nvSpPr>
        <p:spPr>
          <a:xfrm>
            <a:off x="248576" y="390591"/>
            <a:ext cx="2124450" cy="646331"/>
          </a:xfrm>
          <a:prstGeom prst="rect">
            <a:avLst/>
          </a:prstGeom>
          <a:noFill/>
        </p:spPr>
        <p:txBody>
          <a:bodyPr wrap="square">
            <a:spAutoFit/>
          </a:bodyPr>
          <a:lstStyle/>
          <a:p>
            <a:r>
              <a:rPr lang="en-GB" sz="3600" dirty="0">
                <a:latin typeface="+mj-lt"/>
              </a:rPr>
              <a:t>Diversity</a:t>
            </a:r>
          </a:p>
        </p:txBody>
      </p:sp>
    </p:spTree>
    <p:extLst>
      <p:ext uri="{BB962C8B-B14F-4D97-AF65-F5344CB8AC3E}">
        <p14:creationId xmlns:p14="http://schemas.microsoft.com/office/powerpoint/2010/main" val="1613975556"/>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Image">
            <a:extLst>
              <a:ext uri="{FF2B5EF4-FFF2-40B4-BE49-F238E27FC236}">
                <a16:creationId xmlns:a16="http://schemas.microsoft.com/office/drawing/2014/main" id="{66F68505-5D8D-934F-BB6A-DBD6B6D31725}"/>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832443" y="3146508"/>
            <a:ext cx="8131593" cy="625909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694CA113-13F4-7040-A3BE-45E8D270074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A6831535-6789-DE46-A92F-483191083D2F}"/>
              </a:ext>
            </a:extLst>
          </p:cNvPr>
          <p:cNvSpPr>
            <a:spLocks noGrp="1"/>
          </p:cNvSpPr>
          <p:nvPr>
            <p:ph type="sldNum" sz="quarter" idx="12"/>
          </p:nvPr>
        </p:nvSpPr>
        <p:spPr/>
        <p:txBody>
          <a:bodyPr/>
          <a:lstStyle/>
          <a:p>
            <a:fld id="{C6C13921-03FE-0647-96BA-462C0AF9A523}" type="slidenum">
              <a:rPr lang="en-US" smtClean="0"/>
              <a:t>107</a:t>
            </a:fld>
            <a:endParaRPr lang="en-US" dirty="0"/>
          </a:p>
        </p:txBody>
      </p:sp>
      <p:sp>
        <p:nvSpPr>
          <p:cNvPr id="6" name="TextBox 5">
            <a:extLst>
              <a:ext uri="{FF2B5EF4-FFF2-40B4-BE49-F238E27FC236}">
                <a16:creationId xmlns:a16="http://schemas.microsoft.com/office/drawing/2014/main" id="{A8D59FEC-1ADB-1D4F-9544-2360FD3D8C22}"/>
              </a:ext>
            </a:extLst>
          </p:cNvPr>
          <p:cNvSpPr txBox="1"/>
          <p:nvPr/>
        </p:nvSpPr>
        <p:spPr>
          <a:xfrm>
            <a:off x="248576" y="8636590"/>
            <a:ext cx="3356134" cy="1107996"/>
          </a:xfrm>
          <a:prstGeom prst="rect">
            <a:avLst/>
          </a:prstGeom>
          <a:noFill/>
        </p:spPr>
        <p:txBody>
          <a:bodyPr wrap="square">
            <a:spAutoFit/>
          </a:bodyPr>
          <a:lstStyle/>
          <a:p>
            <a:r>
              <a:rPr lang="en-GB" sz="1200" dirty="0"/>
              <a:t>Tom Calver, Who are private schools really for in modern Britain? The Sunday Times, 16 April 2023 https://www.thetimes.co.uk/article/ca75455c-db12-11ed-b1e2-4c4ae98cfe2f</a:t>
            </a:r>
          </a:p>
          <a:p>
            <a:endParaRPr lang="en-GB" dirty="0"/>
          </a:p>
        </p:txBody>
      </p:sp>
      <p:sp>
        <p:nvSpPr>
          <p:cNvPr id="8" name="TextBox 7">
            <a:extLst>
              <a:ext uri="{FF2B5EF4-FFF2-40B4-BE49-F238E27FC236}">
                <a16:creationId xmlns:a16="http://schemas.microsoft.com/office/drawing/2014/main" id="{A87B79E4-5CC6-434B-98D9-8EBF01B5F0EF}"/>
              </a:ext>
            </a:extLst>
          </p:cNvPr>
          <p:cNvSpPr txBox="1"/>
          <p:nvPr/>
        </p:nvSpPr>
        <p:spPr>
          <a:xfrm>
            <a:off x="3071191" y="230709"/>
            <a:ext cx="6711950" cy="2677656"/>
          </a:xfrm>
          <a:prstGeom prst="rect">
            <a:avLst/>
          </a:prstGeom>
          <a:noFill/>
        </p:spPr>
        <p:txBody>
          <a:bodyPr wrap="square">
            <a:spAutoFit/>
          </a:bodyPr>
          <a:lstStyle/>
          <a:p>
            <a:r>
              <a:rPr lang="en-GB" sz="2400" dirty="0"/>
              <a:t>‘Going to private school can have a huge bearing on a child’s future — and often in unexpected ways. Their income is likely to be higher, but they’re also more likely to vote a certain way (Tory). Research has even found that privately educated women are four times more likely to marry privately educated men than state-educated women are.’</a:t>
            </a:r>
          </a:p>
        </p:txBody>
      </p:sp>
      <p:sp>
        <p:nvSpPr>
          <p:cNvPr id="9" name="TextBox 8">
            <a:extLst>
              <a:ext uri="{FF2B5EF4-FFF2-40B4-BE49-F238E27FC236}">
                <a16:creationId xmlns:a16="http://schemas.microsoft.com/office/drawing/2014/main" id="{7A61DEA8-45B0-344F-8C54-8B518BDA7CF8}"/>
              </a:ext>
            </a:extLst>
          </p:cNvPr>
          <p:cNvSpPr txBox="1"/>
          <p:nvPr/>
        </p:nvSpPr>
        <p:spPr>
          <a:xfrm>
            <a:off x="248576" y="390591"/>
            <a:ext cx="2124450" cy="646331"/>
          </a:xfrm>
          <a:prstGeom prst="rect">
            <a:avLst/>
          </a:prstGeom>
          <a:noFill/>
        </p:spPr>
        <p:txBody>
          <a:bodyPr wrap="square">
            <a:spAutoFit/>
          </a:bodyPr>
          <a:lstStyle/>
          <a:p>
            <a:r>
              <a:rPr lang="en-GB" sz="3600" dirty="0">
                <a:latin typeface="+mj-lt"/>
              </a:rPr>
              <a:t>Inclusion</a:t>
            </a:r>
          </a:p>
        </p:txBody>
      </p:sp>
    </p:spTree>
    <p:extLst>
      <p:ext uri="{BB962C8B-B14F-4D97-AF65-F5344CB8AC3E}">
        <p14:creationId xmlns:p14="http://schemas.microsoft.com/office/powerpoint/2010/main" val="383367843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DFF1295-24C7-9549-85C4-D1859CC80F26}"/>
              </a:ext>
            </a:extLst>
          </p:cNvPr>
          <p:cNvSpPr>
            <a:spLocks noChangeArrowheads="1"/>
          </p:cNvSpPr>
          <p:nvPr/>
        </p:nvSpPr>
        <p:spPr bwMode="auto">
          <a:xfrm>
            <a:off x="2373025" y="2464582"/>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sp>
        <p:nvSpPr>
          <p:cNvPr id="2" name="Footer Placeholder 1">
            <a:extLst>
              <a:ext uri="{FF2B5EF4-FFF2-40B4-BE49-F238E27FC236}">
                <a16:creationId xmlns:a16="http://schemas.microsoft.com/office/drawing/2014/main" id="{694CA113-13F4-7040-A3BE-45E8D270074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A6831535-6789-DE46-A92F-483191083D2F}"/>
              </a:ext>
            </a:extLst>
          </p:cNvPr>
          <p:cNvSpPr>
            <a:spLocks noGrp="1"/>
          </p:cNvSpPr>
          <p:nvPr>
            <p:ph type="sldNum" sz="quarter" idx="12"/>
          </p:nvPr>
        </p:nvSpPr>
        <p:spPr/>
        <p:txBody>
          <a:bodyPr/>
          <a:lstStyle/>
          <a:p>
            <a:fld id="{C6C13921-03FE-0647-96BA-462C0AF9A523}" type="slidenum">
              <a:rPr lang="en-US" smtClean="0"/>
              <a:t>108</a:t>
            </a:fld>
            <a:endParaRPr lang="en-US" dirty="0"/>
          </a:p>
        </p:txBody>
      </p:sp>
      <p:sp>
        <p:nvSpPr>
          <p:cNvPr id="6" name="TextBox 5">
            <a:extLst>
              <a:ext uri="{FF2B5EF4-FFF2-40B4-BE49-F238E27FC236}">
                <a16:creationId xmlns:a16="http://schemas.microsoft.com/office/drawing/2014/main" id="{A8D59FEC-1ADB-1D4F-9544-2360FD3D8C22}"/>
              </a:ext>
            </a:extLst>
          </p:cNvPr>
          <p:cNvSpPr txBox="1"/>
          <p:nvPr/>
        </p:nvSpPr>
        <p:spPr>
          <a:xfrm>
            <a:off x="364312" y="8619546"/>
            <a:ext cx="3356134" cy="1107996"/>
          </a:xfrm>
          <a:prstGeom prst="rect">
            <a:avLst/>
          </a:prstGeom>
          <a:noFill/>
        </p:spPr>
        <p:txBody>
          <a:bodyPr wrap="square">
            <a:spAutoFit/>
          </a:bodyPr>
          <a:lstStyle/>
          <a:p>
            <a:r>
              <a:rPr lang="en-GB" sz="1200" dirty="0"/>
              <a:t>Tom Calver, Who are private schools really for in modern Britain? The Sunday Times, 16 April 2023 https://www.thetimes.co.uk/article/ca75455c-db12-11ed-b1e2-4c4ae98cfe2f</a:t>
            </a:r>
          </a:p>
          <a:p>
            <a:endParaRPr lang="en-GB" dirty="0"/>
          </a:p>
        </p:txBody>
      </p:sp>
      <p:pic>
        <p:nvPicPr>
          <p:cNvPr id="7" name="Picture 2" descr="Image">
            <a:extLst>
              <a:ext uri="{FF2B5EF4-FFF2-40B4-BE49-F238E27FC236}">
                <a16:creationId xmlns:a16="http://schemas.microsoft.com/office/drawing/2014/main" id="{C1189EC4-4C69-5049-857F-90C8F001837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22521" y="2765786"/>
            <a:ext cx="8513308" cy="594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58A3BD3-88A1-0C4F-9F09-3BDAE4A4304F}"/>
              </a:ext>
            </a:extLst>
          </p:cNvPr>
          <p:cNvSpPr txBox="1"/>
          <p:nvPr/>
        </p:nvSpPr>
        <p:spPr>
          <a:xfrm>
            <a:off x="1576597" y="525590"/>
            <a:ext cx="8164163" cy="1938992"/>
          </a:xfrm>
          <a:prstGeom prst="rect">
            <a:avLst/>
          </a:prstGeom>
          <a:noFill/>
        </p:spPr>
        <p:txBody>
          <a:bodyPr wrap="square">
            <a:spAutoFit/>
          </a:bodyPr>
          <a:lstStyle/>
          <a:p>
            <a:r>
              <a:rPr lang="en-GB" sz="2400" dirty="0"/>
              <a:t>‘Recently, something of a panic has set in among private schools about the declining level of Oxbridge acceptance: in 2011, 37 per cent of admissions were from the independent sector, but this fell to 26 per cent in 2020. Yet if it was representative of the English school system, it would be closer to 6 per cent.’</a:t>
            </a:r>
          </a:p>
        </p:txBody>
      </p:sp>
      <p:sp>
        <p:nvSpPr>
          <p:cNvPr id="9" name="TextBox 8">
            <a:extLst>
              <a:ext uri="{FF2B5EF4-FFF2-40B4-BE49-F238E27FC236}">
                <a16:creationId xmlns:a16="http://schemas.microsoft.com/office/drawing/2014/main" id="{FF204BEC-7F56-1641-897B-686374C0CF04}"/>
              </a:ext>
            </a:extLst>
          </p:cNvPr>
          <p:cNvSpPr txBox="1"/>
          <p:nvPr/>
        </p:nvSpPr>
        <p:spPr>
          <a:xfrm>
            <a:off x="248576" y="390591"/>
            <a:ext cx="2124450" cy="646331"/>
          </a:xfrm>
          <a:prstGeom prst="rect">
            <a:avLst/>
          </a:prstGeom>
          <a:noFill/>
        </p:spPr>
        <p:txBody>
          <a:bodyPr wrap="square">
            <a:spAutoFit/>
          </a:bodyPr>
          <a:lstStyle/>
          <a:p>
            <a:r>
              <a:rPr lang="en-GB" sz="3600" dirty="0">
                <a:latin typeface="+mj-lt"/>
              </a:rPr>
              <a:t>Fear</a:t>
            </a:r>
          </a:p>
        </p:txBody>
      </p:sp>
    </p:spTree>
    <p:extLst>
      <p:ext uri="{BB962C8B-B14F-4D97-AF65-F5344CB8AC3E}">
        <p14:creationId xmlns:p14="http://schemas.microsoft.com/office/powerpoint/2010/main" val="33823451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B8D5F9-9DB3-834E-98B5-CF42738EE3A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10D69B-697D-D34C-A29D-C568700E1A7B}"/>
              </a:ext>
            </a:extLst>
          </p:cNvPr>
          <p:cNvSpPr>
            <a:spLocks noGrp="1"/>
          </p:cNvSpPr>
          <p:nvPr>
            <p:ph type="sldNum" sz="quarter" idx="12"/>
          </p:nvPr>
        </p:nvSpPr>
        <p:spPr/>
        <p:txBody>
          <a:bodyPr/>
          <a:lstStyle/>
          <a:p>
            <a:fld id="{C6C13921-03FE-0647-96BA-462C0AF9A523}" type="slidenum">
              <a:rPr lang="en-US" smtClean="0"/>
              <a:t>109</a:t>
            </a:fld>
            <a:endParaRPr lang="en-US" dirty="0"/>
          </a:p>
        </p:txBody>
      </p:sp>
      <p:sp>
        <p:nvSpPr>
          <p:cNvPr id="11" name="TextBox 10">
            <a:extLst>
              <a:ext uri="{FF2B5EF4-FFF2-40B4-BE49-F238E27FC236}">
                <a16:creationId xmlns:a16="http://schemas.microsoft.com/office/drawing/2014/main" id="{392A74D4-D4D3-9646-96F8-03B5FC39CF65}"/>
              </a:ext>
            </a:extLst>
          </p:cNvPr>
          <p:cNvSpPr txBox="1"/>
          <p:nvPr/>
        </p:nvSpPr>
        <p:spPr>
          <a:xfrm>
            <a:off x="2486354" y="338986"/>
            <a:ext cx="4971392" cy="1200329"/>
          </a:xfrm>
          <a:prstGeom prst="rect">
            <a:avLst/>
          </a:prstGeom>
          <a:noFill/>
        </p:spPr>
        <p:txBody>
          <a:bodyPr wrap="square">
            <a:spAutoFit/>
          </a:bodyPr>
          <a:lstStyle/>
          <a:p>
            <a:pPr algn="ctr"/>
            <a:r>
              <a:rPr lang="en-GB" sz="3600" dirty="0"/>
              <a:t>7.</a:t>
            </a:r>
          </a:p>
          <a:p>
            <a:pPr algn="ctr"/>
            <a:r>
              <a:rPr lang="en-GB" sz="3600" dirty="0"/>
              <a:t>Fear</a:t>
            </a:r>
          </a:p>
        </p:txBody>
      </p:sp>
      <p:sp>
        <p:nvSpPr>
          <p:cNvPr id="10" name="TextBox 9">
            <a:extLst>
              <a:ext uri="{FF2B5EF4-FFF2-40B4-BE49-F238E27FC236}">
                <a16:creationId xmlns:a16="http://schemas.microsoft.com/office/drawing/2014/main" id="{5539C60E-C8E0-4843-9597-2B837AA9A39A}"/>
              </a:ext>
            </a:extLst>
          </p:cNvPr>
          <p:cNvSpPr txBox="1"/>
          <p:nvPr/>
        </p:nvSpPr>
        <p:spPr>
          <a:xfrm>
            <a:off x="583233" y="8083209"/>
            <a:ext cx="8777632" cy="1200329"/>
          </a:xfrm>
          <a:prstGeom prst="rect">
            <a:avLst/>
          </a:prstGeom>
          <a:noFill/>
        </p:spPr>
        <p:txBody>
          <a:bodyPr wrap="square">
            <a:spAutoFit/>
          </a:bodyPr>
          <a:lstStyle/>
          <a:p>
            <a:pPr algn="ctr"/>
            <a:r>
              <a:rPr lang="en-GB" sz="2400" dirty="0"/>
              <a:t>When the five social evils were first named by William Beveridge</a:t>
            </a:r>
          </a:p>
          <a:p>
            <a:pPr algn="ctr"/>
            <a:r>
              <a:rPr lang="en-GB" sz="2400" dirty="0"/>
              <a:t>in 1942, disease was the one that was most feared, especially</a:t>
            </a:r>
          </a:p>
          <a:p>
            <a:pPr algn="ctr"/>
            <a:r>
              <a:rPr lang="en-GB" sz="2400" dirty="0"/>
              <a:t>disease among children.</a:t>
            </a:r>
          </a:p>
        </p:txBody>
      </p:sp>
      <p:sp>
        <p:nvSpPr>
          <p:cNvPr id="13" name="TextBox 12">
            <a:extLst>
              <a:ext uri="{FF2B5EF4-FFF2-40B4-BE49-F238E27FC236}">
                <a16:creationId xmlns:a16="http://schemas.microsoft.com/office/drawing/2014/main" id="{E123719F-A774-3142-9F35-3D0495EFCC0F}"/>
              </a:ext>
            </a:extLst>
          </p:cNvPr>
          <p:cNvSpPr txBox="1"/>
          <p:nvPr/>
        </p:nvSpPr>
        <p:spPr>
          <a:xfrm>
            <a:off x="288234" y="9050886"/>
            <a:ext cx="2543393" cy="646331"/>
          </a:xfrm>
          <a:prstGeom prst="rect">
            <a:avLst/>
          </a:prstGeom>
          <a:noFill/>
        </p:spPr>
        <p:txBody>
          <a:bodyPr wrap="square">
            <a:spAutoFit/>
          </a:bodyPr>
          <a:lstStyle/>
          <a:p>
            <a:r>
              <a:rPr lang="en-GB" sz="1200" dirty="0"/>
              <a:t>Source: https://www.worcesterflorist.co.uk/flowers/Seahorses_Blank__card_.aspx</a:t>
            </a:r>
          </a:p>
        </p:txBody>
      </p:sp>
      <p:pic>
        <p:nvPicPr>
          <p:cNvPr id="9" name="Content Placeholder 6" descr="A picture containing map&#10;&#10;Description automatically generated">
            <a:extLst>
              <a:ext uri="{FF2B5EF4-FFF2-40B4-BE49-F238E27FC236}">
                <a16:creationId xmlns:a16="http://schemas.microsoft.com/office/drawing/2014/main" id="{967E9622-703B-E54F-AAC5-229570AEF778}"/>
              </a:ext>
            </a:extLst>
          </p:cNvPr>
          <p:cNvPicPr>
            <a:picLocks noGrp="1" noChangeAspect="1"/>
          </p:cNvPicPr>
          <p:nvPr>
            <p:ph idx="1"/>
          </p:nvPr>
        </p:nvPicPr>
        <p:blipFill>
          <a:blip r:embed="rId2"/>
          <a:stretch>
            <a:fillRect/>
          </a:stretch>
        </p:blipFill>
        <p:spPr>
          <a:xfrm>
            <a:off x="1934642" y="1556257"/>
            <a:ext cx="6308725" cy="6308725"/>
          </a:xfrm>
        </p:spPr>
      </p:pic>
    </p:spTree>
    <p:extLst>
      <p:ext uri="{BB962C8B-B14F-4D97-AF65-F5344CB8AC3E}">
        <p14:creationId xmlns:p14="http://schemas.microsoft.com/office/powerpoint/2010/main" val="1493946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C7D6B-6258-7042-AC5B-2D001F4376B3}"/>
              </a:ext>
            </a:extLst>
          </p:cNvPr>
          <p:cNvSpPr>
            <a:spLocks noGrp="1"/>
          </p:cNvSpPr>
          <p:nvPr>
            <p:ph type="title"/>
          </p:nvPr>
        </p:nvSpPr>
        <p:spPr>
          <a:xfrm>
            <a:off x="1062891" y="335717"/>
            <a:ext cx="7818317" cy="1066669"/>
          </a:xfrm>
        </p:spPr>
        <p:txBody>
          <a:bodyPr>
            <a:noAutofit/>
          </a:bodyPr>
          <a:lstStyle/>
          <a:p>
            <a:r>
              <a:rPr lang="en-GB" sz="3600" dirty="0"/>
              <a:t>Dozens of recent books examine London and the UK’s financial services industry.</a:t>
            </a:r>
          </a:p>
        </p:txBody>
      </p:sp>
      <p:sp>
        <p:nvSpPr>
          <p:cNvPr id="4" name="Footer Placeholder 3">
            <a:extLst>
              <a:ext uri="{FF2B5EF4-FFF2-40B4-BE49-F238E27FC236}">
                <a16:creationId xmlns:a16="http://schemas.microsoft.com/office/drawing/2014/main" id="{99AFAFBE-CEDC-044A-8205-631A0E94E954}"/>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242F63C4-AD42-1949-A875-2AAC3DD155F1}"/>
              </a:ext>
            </a:extLst>
          </p:cNvPr>
          <p:cNvSpPr>
            <a:spLocks noGrp="1"/>
          </p:cNvSpPr>
          <p:nvPr>
            <p:ph type="sldNum" sz="quarter" idx="12"/>
          </p:nvPr>
        </p:nvSpPr>
        <p:spPr/>
        <p:txBody>
          <a:bodyPr/>
          <a:lstStyle/>
          <a:p>
            <a:fld id="{C6C13921-03FE-0647-96BA-462C0AF9A523}" type="slidenum">
              <a:rPr lang="en-US" smtClean="0"/>
              <a:t>11</a:t>
            </a:fld>
            <a:endParaRPr lang="en-US" dirty="0"/>
          </a:p>
        </p:txBody>
      </p:sp>
      <p:pic>
        <p:nvPicPr>
          <p:cNvPr id="11" name="Picture 10" descr="A picture containing text, newspaper&#10;&#10;Description automatically generated">
            <a:extLst>
              <a:ext uri="{FF2B5EF4-FFF2-40B4-BE49-F238E27FC236}">
                <a16:creationId xmlns:a16="http://schemas.microsoft.com/office/drawing/2014/main" id="{DECCB146-A039-4247-B50F-5F09D4A8503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34922" y="1540176"/>
            <a:ext cx="2239606" cy="3699741"/>
          </a:xfrm>
          <a:prstGeom prst="rect">
            <a:avLst/>
          </a:prstGeom>
        </p:spPr>
      </p:pic>
      <p:pic>
        <p:nvPicPr>
          <p:cNvPr id="17" name="Picture 16" descr="Text&#10;&#10;Description automatically generated">
            <a:extLst>
              <a:ext uri="{FF2B5EF4-FFF2-40B4-BE49-F238E27FC236}">
                <a16:creationId xmlns:a16="http://schemas.microsoft.com/office/drawing/2014/main" id="{47D0CFFE-A01E-DE41-B5DE-7FFC39D5957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18351" y="1540176"/>
            <a:ext cx="2420049" cy="3699741"/>
          </a:xfrm>
          <a:prstGeom prst="rect">
            <a:avLst/>
          </a:prstGeom>
        </p:spPr>
      </p:pic>
      <p:pic>
        <p:nvPicPr>
          <p:cNvPr id="2050" name="Picture 2" descr="Serious Money: Walking Plutocratic London">
            <a:extLst>
              <a:ext uri="{FF2B5EF4-FFF2-40B4-BE49-F238E27FC236}">
                <a16:creationId xmlns:a16="http://schemas.microsoft.com/office/drawing/2014/main" id="{BA3706BB-A997-8549-8F9B-604B73B5A02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82223" y="1540176"/>
            <a:ext cx="2420049" cy="370617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descr="Logo, company name&#10;&#10;Description automatically generated">
            <a:extLst>
              <a:ext uri="{FF2B5EF4-FFF2-40B4-BE49-F238E27FC236}">
                <a16:creationId xmlns:a16="http://schemas.microsoft.com/office/drawing/2014/main" id="{14B8BA39-4457-FD44-BF1E-F400C215BE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618351" y="5515497"/>
            <a:ext cx="2442054" cy="3679362"/>
          </a:xfrm>
          <a:prstGeom prst="rect">
            <a:avLst/>
          </a:prstGeom>
        </p:spPr>
      </p:pic>
      <p:pic>
        <p:nvPicPr>
          <p:cNvPr id="23" name="Picture 22" descr="Logo, company name&#10;&#10;Description automatically generated">
            <a:extLst>
              <a:ext uri="{FF2B5EF4-FFF2-40B4-BE49-F238E27FC236}">
                <a16:creationId xmlns:a16="http://schemas.microsoft.com/office/drawing/2014/main" id="{609DDB93-CA1F-9341-AE2B-8320998B2E6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366994" y="5552271"/>
            <a:ext cx="2450505" cy="3679362"/>
          </a:xfrm>
          <a:prstGeom prst="rect">
            <a:avLst/>
          </a:prstGeom>
        </p:spPr>
      </p:pic>
      <p:pic>
        <p:nvPicPr>
          <p:cNvPr id="27" name="Picture 26" descr="A picture containing text, book&#10;&#10;Description automatically generated">
            <a:extLst>
              <a:ext uri="{FF2B5EF4-FFF2-40B4-BE49-F238E27FC236}">
                <a16:creationId xmlns:a16="http://schemas.microsoft.com/office/drawing/2014/main" id="{B36B02CB-D3C9-EC4B-AD1C-BA3B3F779A8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20214" y="5515497"/>
            <a:ext cx="2236312" cy="3679362"/>
          </a:xfrm>
          <a:prstGeom prst="rect">
            <a:avLst/>
          </a:prstGeom>
        </p:spPr>
      </p:pic>
    </p:spTree>
    <p:extLst>
      <p:ext uri="{BB962C8B-B14F-4D97-AF65-F5344CB8AC3E}">
        <p14:creationId xmlns:p14="http://schemas.microsoft.com/office/powerpoint/2010/main" val="350580942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2DFF1295-24C7-9549-85C4-D1859CC80F26}"/>
              </a:ext>
            </a:extLst>
          </p:cNvPr>
          <p:cNvSpPr>
            <a:spLocks noChangeArrowheads="1"/>
          </p:cNvSpPr>
          <p:nvPr/>
        </p:nvSpPr>
        <p:spPr bwMode="auto">
          <a:xfrm>
            <a:off x="2373025" y="2464582"/>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sp>
        <p:nvSpPr>
          <p:cNvPr id="2" name="Footer Placeholder 1">
            <a:extLst>
              <a:ext uri="{FF2B5EF4-FFF2-40B4-BE49-F238E27FC236}">
                <a16:creationId xmlns:a16="http://schemas.microsoft.com/office/drawing/2014/main" id="{694CA113-13F4-7040-A3BE-45E8D270074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A6831535-6789-DE46-A92F-483191083D2F}"/>
              </a:ext>
            </a:extLst>
          </p:cNvPr>
          <p:cNvSpPr>
            <a:spLocks noGrp="1"/>
          </p:cNvSpPr>
          <p:nvPr>
            <p:ph type="sldNum" sz="quarter" idx="12"/>
          </p:nvPr>
        </p:nvSpPr>
        <p:spPr/>
        <p:txBody>
          <a:bodyPr/>
          <a:lstStyle/>
          <a:p>
            <a:fld id="{C6C13921-03FE-0647-96BA-462C0AF9A523}" type="slidenum">
              <a:rPr lang="en-US" smtClean="0"/>
              <a:t>110</a:t>
            </a:fld>
            <a:endParaRPr lang="en-US" dirty="0"/>
          </a:p>
        </p:txBody>
      </p:sp>
      <p:sp>
        <p:nvSpPr>
          <p:cNvPr id="7" name="Content Placeholder 2">
            <a:extLst>
              <a:ext uri="{FF2B5EF4-FFF2-40B4-BE49-F238E27FC236}">
                <a16:creationId xmlns:a16="http://schemas.microsoft.com/office/drawing/2014/main" id="{E0121D75-DB4A-6549-ABDB-B4EB138040F3}"/>
              </a:ext>
            </a:extLst>
          </p:cNvPr>
          <p:cNvSpPr>
            <a:spLocks noGrp="1"/>
          </p:cNvSpPr>
          <p:nvPr>
            <p:ph idx="1"/>
          </p:nvPr>
        </p:nvSpPr>
        <p:spPr>
          <a:xfrm>
            <a:off x="348250" y="1320271"/>
            <a:ext cx="9437017" cy="2104170"/>
          </a:xfrm>
        </p:spPr>
        <p:txBody>
          <a:bodyPr>
            <a:normAutofit/>
          </a:bodyPr>
          <a:lstStyle/>
          <a:p>
            <a:pPr marL="0" indent="0">
              <a:buNone/>
            </a:pPr>
            <a:r>
              <a:rPr lang="en-GB" b="0" i="0" u="none" strike="noStrike" dirty="0">
                <a:solidFill>
                  <a:srgbClr val="000000"/>
                </a:solidFill>
                <a:effectLst/>
              </a:rPr>
              <a:t>The use of antidepressants in the UK in 2022 was 22% higher than it was in 2016. The most likely person to be prescribed these medicines is a woman in her fifties. Our life expectancy in 2022 was lower than it was in 2014, for both men and women. Nowhere else in Western Europe saw such a fall. Only Slovakia, Bulgaria, Croatia, Romania and Malta now have worse neonatal (dying in the first month of life) mortality rates than the UK.</a:t>
            </a:r>
            <a:endParaRPr lang="en-GB" dirty="0"/>
          </a:p>
        </p:txBody>
      </p:sp>
      <p:pic>
        <p:nvPicPr>
          <p:cNvPr id="8" name="Content Placeholder 11">
            <a:extLst>
              <a:ext uri="{FF2B5EF4-FFF2-40B4-BE49-F238E27FC236}">
                <a16:creationId xmlns:a16="http://schemas.microsoft.com/office/drawing/2014/main" id="{358E66B3-F524-204D-B83C-97A7E302FD8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21295" y="3603337"/>
            <a:ext cx="6881928" cy="5161446"/>
          </a:xfrm>
          <a:prstGeom prst="rect">
            <a:avLst/>
          </a:prstGeom>
        </p:spPr>
      </p:pic>
      <p:sp>
        <p:nvSpPr>
          <p:cNvPr id="10" name="TextBox 9">
            <a:extLst>
              <a:ext uri="{FF2B5EF4-FFF2-40B4-BE49-F238E27FC236}">
                <a16:creationId xmlns:a16="http://schemas.microsoft.com/office/drawing/2014/main" id="{5F8045F6-90E1-744F-858A-02A41AAA8E74}"/>
              </a:ext>
            </a:extLst>
          </p:cNvPr>
          <p:cNvSpPr txBox="1"/>
          <p:nvPr/>
        </p:nvSpPr>
        <p:spPr>
          <a:xfrm>
            <a:off x="473443" y="8857446"/>
            <a:ext cx="8777632" cy="461665"/>
          </a:xfrm>
          <a:prstGeom prst="rect">
            <a:avLst/>
          </a:prstGeom>
          <a:noFill/>
        </p:spPr>
        <p:txBody>
          <a:bodyPr wrap="square">
            <a:spAutoFit/>
          </a:bodyPr>
          <a:lstStyle/>
          <a:p>
            <a:pPr algn="ctr"/>
            <a:r>
              <a:rPr lang="en-GB" sz="2400" dirty="0"/>
              <a:t>River Danube: through Slovakia, Hungary, Serbia, Romania/Bulgaria</a:t>
            </a:r>
          </a:p>
        </p:txBody>
      </p:sp>
      <p:sp>
        <p:nvSpPr>
          <p:cNvPr id="11" name="TextBox 10">
            <a:extLst>
              <a:ext uri="{FF2B5EF4-FFF2-40B4-BE49-F238E27FC236}">
                <a16:creationId xmlns:a16="http://schemas.microsoft.com/office/drawing/2014/main" id="{12E467B4-63B1-5744-9E24-C8F1F45DB13E}"/>
              </a:ext>
            </a:extLst>
          </p:cNvPr>
          <p:cNvSpPr txBox="1"/>
          <p:nvPr/>
        </p:nvSpPr>
        <p:spPr>
          <a:xfrm>
            <a:off x="248575" y="390591"/>
            <a:ext cx="3518355" cy="646331"/>
          </a:xfrm>
          <a:prstGeom prst="rect">
            <a:avLst/>
          </a:prstGeom>
          <a:noFill/>
        </p:spPr>
        <p:txBody>
          <a:bodyPr wrap="square">
            <a:spAutoFit/>
          </a:bodyPr>
          <a:lstStyle/>
          <a:p>
            <a:r>
              <a:rPr lang="en-GB" sz="3600" dirty="0">
                <a:latin typeface="+mj-lt"/>
              </a:rPr>
              <a:t>Down the river…</a:t>
            </a:r>
          </a:p>
        </p:txBody>
      </p:sp>
    </p:spTree>
    <p:extLst>
      <p:ext uri="{BB962C8B-B14F-4D97-AF65-F5344CB8AC3E}">
        <p14:creationId xmlns:p14="http://schemas.microsoft.com/office/powerpoint/2010/main" val="293372448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line chart&#10;&#10;Description automatically generated">
            <a:extLst>
              <a:ext uri="{FF2B5EF4-FFF2-40B4-BE49-F238E27FC236}">
                <a16:creationId xmlns:a16="http://schemas.microsoft.com/office/drawing/2014/main" id="{F8147085-1FD4-2145-8B18-8950CF7E6A72}"/>
              </a:ext>
            </a:extLst>
          </p:cNvPr>
          <p:cNvPicPr>
            <a:picLocks noGrp="1" noChangeAspect="1"/>
          </p:cNvPicPr>
          <p:nvPr>
            <p:ph idx="1"/>
          </p:nvPr>
        </p:nvPicPr>
        <p:blipFill>
          <a:blip r:embed="rId2"/>
          <a:stretch>
            <a:fillRect/>
          </a:stretch>
        </p:blipFill>
        <p:spPr>
          <a:xfrm>
            <a:off x="1002611" y="887135"/>
            <a:ext cx="8018325" cy="8018325"/>
          </a:xfrm>
        </p:spPr>
      </p:pic>
      <p:sp>
        <p:nvSpPr>
          <p:cNvPr id="4" name="Footer Placeholder 3">
            <a:extLst>
              <a:ext uri="{FF2B5EF4-FFF2-40B4-BE49-F238E27FC236}">
                <a16:creationId xmlns:a16="http://schemas.microsoft.com/office/drawing/2014/main" id="{35101554-D21E-6241-A8F5-FAF2A5E8E0A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29C82BF0-550D-DD49-BB8D-C21EC6FEEA91}"/>
              </a:ext>
            </a:extLst>
          </p:cNvPr>
          <p:cNvSpPr>
            <a:spLocks noGrp="1"/>
          </p:cNvSpPr>
          <p:nvPr>
            <p:ph type="sldNum" sz="quarter" idx="12"/>
          </p:nvPr>
        </p:nvSpPr>
        <p:spPr/>
        <p:txBody>
          <a:bodyPr/>
          <a:lstStyle/>
          <a:p>
            <a:fld id="{C6C13921-03FE-0647-96BA-462C0AF9A523}" type="slidenum">
              <a:rPr lang="en-US" smtClean="0"/>
              <a:t>111</a:t>
            </a:fld>
            <a:endParaRPr lang="en-US" dirty="0"/>
          </a:p>
        </p:txBody>
      </p:sp>
      <p:sp>
        <p:nvSpPr>
          <p:cNvPr id="8" name="TextBox 7">
            <a:extLst>
              <a:ext uri="{FF2B5EF4-FFF2-40B4-BE49-F238E27FC236}">
                <a16:creationId xmlns:a16="http://schemas.microsoft.com/office/drawing/2014/main" id="{44C42594-3735-DE43-8B8A-4527980A52BD}"/>
              </a:ext>
            </a:extLst>
          </p:cNvPr>
          <p:cNvSpPr txBox="1"/>
          <p:nvPr/>
        </p:nvSpPr>
        <p:spPr>
          <a:xfrm>
            <a:off x="248575" y="390591"/>
            <a:ext cx="4515930" cy="646331"/>
          </a:xfrm>
          <a:prstGeom prst="rect">
            <a:avLst/>
          </a:prstGeom>
          <a:noFill/>
        </p:spPr>
        <p:txBody>
          <a:bodyPr wrap="square">
            <a:spAutoFit/>
          </a:bodyPr>
          <a:lstStyle/>
          <a:p>
            <a:r>
              <a:rPr lang="en-GB" sz="3600" dirty="0">
                <a:latin typeface="+mj-lt"/>
              </a:rPr>
              <a:t>…and down the ranks.</a:t>
            </a:r>
          </a:p>
        </p:txBody>
      </p:sp>
      <p:sp>
        <p:nvSpPr>
          <p:cNvPr id="10" name="TextBox 9">
            <a:extLst>
              <a:ext uri="{FF2B5EF4-FFF2-40B4-BE49-F238E27FC236}">
                <a16:creationId xmlns:a16="http://schemas.microsoft.com/office/drawing/2014/main" id="{29B6FC4F-5A33-A640-87EE-4E6735378742}"/>
              </a:ext>
            </a:extLst>
          </p:cNvPr>
          <p:cNvSpPr txBox="1"/>
          <p:nvPr/>
        </p:nvSpPr>
        <p:spPr>
          <a:xfrm>
            <a:off x="357405" y="8582294"/>
            <a:ext cx="3045362" cy="461665"/>
          </a:xfrm>
          <a:prstGeom prst="rect">
            <a:avLst/>
          </a:prstGeom>
          <a:noFill/>
        </p:spPr>
        <p:txBody>
          <a:bodyPr wrap="square">
            <a:spAutoFit/>
          </a:bodyPr>
          <a:lstStyle/>
          <a:p>
            <a:r>
              <a:rPr lang="en-GB" sz="1200" dirty="0"/>
              <a:t>Source: https://journals.sagepub.com/doi/</a:t>
            </a:r>
            <a:br>
              <a:rPr lang="en-GB" sz="1200" dirty="0"/>
            </a:br>
            <a:r>
              <a:rPr lang="en-GB" sz="1200" dirty="0"/>
              <a:t>full/10.1177/01410768231155637</a:t>
            </a:r>
          </a:p>
        </p:txBody>
      </p:sp>
    </p:spTree>
    <p:extLst>
      <p:ext uri="{BB962C8B-B14F-4D97-AF65-F5344CB8AC3E}">
        <p14:creationId xmlns:p14="http://schemas.microsoft.com/office/powerpoint/2010/main" val="397696835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FFE4935-483F-9C4D-B68E-8542B5900BF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82BAD97E-3AC1-134E-B3FD-95FD3F034E50}"/>
              </a:ext>
            </a:extLst>
          </p:cNvPr>
          <p:cNvSpPr>
            <a:spLocks noGrp="1"/>
          </p:cNvSpPr>
          <p:nvPr>
            <p:ph type="sldNum" sz="quarter" idx="12"/>
          </p:nvPr>
        </p:nvSpPr>
        <p:spPr/>
        <p:txBody>
          <a:bodyPr/>
          <a:lstStyle/>
          <a:p>
            <a:fld id="{C6C13921-03FE-0647-96BA-462C0AF9A523}" type="slidenum">
              <a:rPr lang="en-US" smtClean="0"/>
              <a:t>112</a:t>
            </a:fld>
            <a:endParaRPr lang="en-US" dirty="0"/>
          </a:p>
        </p:txBody>
      </p:sp>
      <p:pic>
        <p:nvPicPr>
          <p:cNvPr id="4" name="Picture 3" descr="Map&#10;&#10;Description automatically generated">
            <a:extLst>
              <a:ext uri="{FF2B5EF4-FFF2-40B4-BE49-F238E27FC236}">
                <a16:creationId xmlns:a16="http://schemas.microsoft.com/office/drawing/2014/main" id="{E0D0BD57-6075-8946-B503-16B661CAA32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5337" y="5164858"/>
            <a:ext cx="9228598" cy="3076541"/>
          </a:xfrm>
          <a:prstGeom prst="rect">
            <a:avLst/>
          </a:prstGeom>
        </p:spPr>
      </p:pic>
      <p:sp>
        <p:nvSpPr>
          <p:cNvPr id="6" name="TextBox 5">
            <a:extLst>
              <a:ext uri="{FF2B5EF4-FFF2-40B4-BE49-F238E27FC236}">
                <a16:creationId xmlns:a16="http://schemas.microsoft.com/office/drawing/2014/main" id="{7BFFF37B-6081-EE4F-A225-4D0B167E1AAD}"/>
              </a:ext>
            </a:extLst>
          </p:cNvPr>
          <p:cNvSpPr txBox="1"/>
          <p:nvPr/>
        </p:nvSpPr>
        <p:spPr>
          <a:xfrm>
            <a:off x="544509" y="8435002"/>
            <a:ext cx="8331134" cy="461665"/>
          </a:xfrm>
          <a:prstGeom prst="rect">
            <a:avLst/>
          </a:prstGeom>
          <a:noFill/>
        </p:spPr>
        <p:txBody>
          <a:bodyPr wrap="square">
            <a:spAutoFit/>
          </a:bodyPr>
          <a:lstStyle/>
          <a:p>
            <a:r>
              <a:rPr lang="en-US" sz="2400" dirty="0"/>
              <a:t>A classification of the neighbourhoods around Ebbw Vale in 2011</a:t>
            </a:r>
          </a:p>
        </p:txBody>
      </p:sp>
      <p:sp>
        <p:nvSpPr>
          <p:cNvPr id="8" name="TextBox 7">
            <a:extLst>
              <a:ext uri="{FF2B5EF4-FFF2-40B4-BE49-F238E27FC236}">
                <a16:creationId xmlns:a16="http://schemas.microsoft.com/office/drawing/2014/main" id="{934C9DC3-E5B9-B041-B095-2CB476335993}"/>
              </a:ext>
            </a:extLst>
          </p:cNvPr>
          <p:cNvSpPr txBox="1"/>
          <p:nvPr/>
        </p:nvSpPr>
        <p:spPr>
          <a:xfrm>
            <a:off x="425547" y="8833581"/>
            <a:ext cx="3356134" cy="646331"/>
          </a:xfrm>
          <a:prstGeom prst="rect">
            <a:avLst/>
          </a:prstGeom>
          <a:noFill/>
        </p:spPr>
        <p:txBody>
          <a:bodyPr wrap="square">
            <a:spAutoFit/>
          </a:bodyPr>
          <a:lstStyle/>
          <a:p>
            <a:r>
              <a:rPr lang="en-US" sz="1200" dirty="0"/>
              <a:t>Source: https://mapmaker.cdrc.ac.uk/#/output-area-classification?h=2&amp;lon=-3.2336&amp;lat=51.7757&amp;zoom=12.84</a:t>
            </a:r>
          </a:p>
        </p:txBody>
      </p:sp>
      <p:sp>
        <p:nvSpPr>
          <p:cNvPr id="9" name="TextBox 8">
            <a:extLst>
              <a:ext uri="{FF2B5EF4-FFF2-40B4-BE49-F238E27FC236}">
                <a16:creationId xmlns:a16="http://schemas.microsoft.com/office/drawing/2014/main" id="{D9135A19-295D-A34D-BCC4-7E430A361B56}"/>
              </a:ext>
            </a:extLst>
          </p:cNvPr>
          <p:cNvSpPr txBox="1"/>
          <p:nvPr/>
        </p:nvSpPr>
        <p:spPr>
          <a:xfrm>
            <a:off x="585337" y="1185604"/>
            <a:ext cx="8773426" cy="3785652"/>
          </a:xfrm>
          <a:prstGeom prst="rect">
            <a:avLst/>
          </a:prstGeom>
          <a:noFill/>
        </p:spPr>
        <p:txBody>
          <a:bodyPr wrap="square">
            <a:spAutoFit/>
          </a:bodyPr>
          <a:lstStyle/>
          <a:p>
            <a:r>
              <a:rPr lang="en-GB" sz="2400" dirty="0"/>
              <a:t>‘The essence of a satisfactory health service is that the rich and the poor are treated alike, that poverty is not a disability, and wealth is not advantaged.’  Aneurin Bevan, 1952, </a:t>
            </a:r>
            <a:r>
              <a:rPr lang="en-GB" sz="2400" i="1" dirty="0"/>
              <a:t>In Place of Fear</a:t>
            </a:r>
            <a:r>
              <a:rPr lang="en-GB" sz="2400" dirty="0"/>
              <a:t>.  From 1929 to 1960 Bevan was the MP for Ebbw Vale, a constituency in South Wales, and minister of health when the National Health Service </a:t>
            </a:r>
            <a:br>
              <a:rPr lang="en-GB" sz="2400" dirty="0"/>
            </a:br>
            <a:r>
              <a:rPr lang="en-GB" sz="2400" dirty="0"/>
              <a:t>was created. Health improved markedly then and became much </a:t>
            </a:r>
            <a:br>
              <a:rPr lang="en-GB" sz="2400" dirty="0"/>
            </a:br>
            <a:r>
              <a:rPr lang="en-GB" sz="2400" dirty="0"/>
              <a:t>less variable across the UK. However, today residents in Bevan’s constituency can expect to have, on average, 16.4 fewer years of good health than those in the best-off places. They once again have the worst health of anyone in England and Wales. </a:t>
            </a:r>
          </a:p>
        </p:txBody>
      </p:sp>
      <p:sp>
        <p:nvSpPr>
          <p:cNvPr id="12" name="TextBox 11">
            <a:extLst>
              <a:ext uri="{FF2B5EF4-FFF2-40B4-BE49-F238E27FC236}">
                <a16:creationId xmlns:a16="http://schemas.microsoft.com/office/drawing/2014/main" id="{95331DAF-B949-4545-BA7F-BF5B96430B2F}"/>
              </a:ext>
            </a:extLst>
          </p:cNvPr>
          <p:cNvSpPr txBox="1"/>
          <p:nvPr/>
        </p:nvSpPr>
        <p:spPr>
          <a:xfrm>
            <a:off x="248574" y="390591"/>
            <a:ext cx="4698179" cy="646331"/>
          </a:xfrm>
          <a:prstGeom prst="rect">
            <a:avLst/>
          </a:prstGeom>
          <a:noFill/>
        </p:spPr>
        <p:txBody>
          <a:bodyPr wrap="square">
            <a:spAutoFit/>
          </a:bodyPr>
          <a:lstStyle/>
          <a:p>
            <a:r>
              <a:rPr lang="en-GB" sz="3600" dirty="0">
                <a:latin typeface="+mj-lt"/>
              </a:rPr>
              <a:t>Having started so well…</a:t>
            </a:r>
          </a:p>
        </p:txBody>
      </p:sp>
    </p:spTree>
    <p:extLst>
      <p:ext uri="{BB962C8B-B14F-4D97-AF65-F5344CB8AC3E}">
        <p14:creationId xmlns:p14="http://schemas.microsoft.com/office/powerpoint/2010/main" val="16428682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C8524-67EC-2F4E-93A4-539A3D22F957}"/>
              </a:ext>
            </a:extLst>
          </p:cNvPr>
          <p:cNvSpPr>
            <a:spLocks noGrp="1"/>
          </p:cNvSpPr>
          <p:nvPr>
            <p:ph type="title"/>
          </p:nvPr>
        </p:nvSpPr>
        <p:spPr>
          <a:xfrm>
            <a:off x="268263" y="197927"/>
            <a:ext cx="9501902" cy="1332699"/>
          </a:xfrm>
        </p:spPr>
        <p:txBody>
          <a:bodyPr>
            <a:normAutofit/>
          </a:bodyPr>
          <a:lstStyle/>
          <a:p>
            <a:r>
              <a:rPr lang="en-US" dirty="0"/>
              <a:t>In 1950-55 the UK had the highest life expectancy of the world’s larger countries.</a:t>
            </a:r>
          </a:p>
        </p:txBody>
      </p:sp>
      <p:sp>
        <p:nvSpPr>
          <p:cNvPr id="3" name="Content Placeholder 2">
            <a:extLst>
              <a:ext uri="{FF2B5EF4-FFF2-40B4-BE49-F238E27FC236}">
                <a16:creationId xmlns:a16="http://schemas.microsoft.com/office/drawing/2014/main" id="{A55A73B5-E672-8A4F-88F7-EC3E6F41311F}"/>
              </a:ext>
            </a:extLst>
          </p:cNvPr>
          <p:cNvSpPr>
            <a:spLocks noGrp="1"/>
          </p:cNvSpPr>
          <p:nvPr>
            <p:ph idx="1"/>
          </p:nvPr>
        </p:nvSpPr>
        <p:spPr>
          <a:xfrm>
            <a:off x="6904369" y="6124591"/>
            <a:ext cx="2480375" cy="1080540"/>
          </a:xfrm>
        </p:spPr>
        <p:txBody>
          <a:bodyPr>
            <a:normAutofit fontScale="92500" lnSpcReduction="10000"/>
          </a:bodyPr>
          <a:lstStyle/>
          <a:p>
            <a:pPr marL="0" indent="0">
              <a:buNone/>
            </a:pPr>
            <a:r>
              <a:rPr lang="en-US" dirty="0"/>
              <a:t>BMJ editorial</a:t>
            </a:r>
          </a:p>
          <a:p>
            <a:pPr marL="0" indent="0">
              <a:buNone/>
            </a:pPr>
            <a:r>
              <a:rPr lang="en-US" dirty="0"/>
              <a:t>Life expectancy projections (ONS)</a:t>
            </a:r>
          </a:p>
        </p:txBody>
      </p:sp>
      <p:sp>
        <p:nvSpPr>
          <p:cNvPr id="7" name="Footer Placeholder 6">
            <a:extLst>
              <a:ext uri="{FF2B5EF4-FFF2-40B4-BE49-F238E27FC236}">
                <a16:creationId xmlns:a16="http://schemas.microsoft.com/office/drawing/2014/main" id="{D96018B6-C6B8-FA46-8C68-6716246006C1}"/>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8" name="Slide Number Placeholder 7">
            <a:extLst>
              <a:ext uri="{FF2B5EF4-FFF2-40B4-BE49-F238E27FC236}">
                <a16:creationId xmlns:a16="http://schemas.microsoft.com/office/drawing/2014/main" id="{6B5E9726-9A3D-F646-BA93-4AE07D34BE7A}"/>
              </a:ext>
            </a:extLst>
          </p:cNvPr>
          <p:cNvSpPr>
            <a:spLocks noGrp="1"/>
          </p:cNvSpPr>
          <p:nvPr>
            <p:ph type="sldNum" sz="quarter" idx="12"/>
          </p:nvPr>
        </p:nvSpPr>
        <p:spPr/>
        <p:txBody>
          <a:bodyPr/>
          <a:lstStyle/>
          <a:p>
            <a:fld id="{C6C13921-03FE-0647-96BA-462C0AF9A523}" type="slidenum">
              <a:rPr lang="en-US" smtClean="0"/>
              <a:t>113</a:t>
            </a:fld>
            <a:endParaRPr lang="en-US" dirty="0"/>
          </a:p>
        </p:txBody>
      </p:sp>
      <p:pic>
        <p:nvPicPr>
          <p:cNvPr id="4" name="Picture 3">
            <a:extLst>
              <a:ext uri="{FF2B5EF4-FFF2-40B4-BE49-F238E27FC236}">
                <a16:creationId xmlns:a16="http://schemas.microsoft.com/office/drawing/2014/main" id="{2C94AF80-EC76-6843-83B2-B83376CEAE7D}"/>
              </a:ext>
            </a:extLst>
          </p:cNvPr>
          <p:cNvPicPr>
            <a:picLocks noChangeAspect="1"/>
          </p:cNvPicPr>
          <p:nvPr/>
        </p:nvPicPr>
        <p:blipFill>
          <a:blip r:embed="rId2"/>
          <a:stretch>
            <a:fillRect/>
          </a:stretch>
        </p:blipFill>
        <p:spPr>
          <a:xfrm>
            <a:off x="2722313" y="1789045"/>
            <a:ext cx="6953524" cy="7017026"/>
          </a:xfrm>
          <a:prstGeom prst="rect">
            <a:avLst/>
          </a:prstGeom>
        </p:spPr>
      </p:pic>
      <p:sp>
        <p:nvSpPr>
          <p:cNvPr id="9" name="TextBox 8">
            <a:extLst>
              <a:ext uri="{FF2B5EF4-FFF2-40B4-BE49-F238E27FC236}">
                <a16:creationId xmlns:a16="http://schemas.microsoft.com/office/drawing/2014/main" id="{F155FF90-5D2C-3E48-B0AD-3DE55566FCE5}"/>
              </a:ext>
            </a:extLst>
          </p:cNvPr>
          <p:cNvSpPr txBox="1"/>
          <p:nvPr/>
        </p:nvSpPr>
        <p:spPr>
          <a:xfrm>
            <a:off x="367655" y="2286002"/>
            <a:ext cx="1948163" cy="4154984"/>
          </a:xfrm>
          <a:prstGeom prst="rect">
            <a:avLst/>
          </a:prstGeom>
          <a:noFill/>
        </p:spPr>
        <p:txBody>
          <a:bodyPr wrap="square" rtlCol="0">
            <a:spAutoFit/>
          </a:bodyPr>
          <a:lstStyle/>
          <a:p>
            <a:r>
              <a:rPr lang="en-GB" sz="2400" dirty="0"/>
              <a:t>From 2012 onwards the official ONS projections were revised downwards every year. Austerity was far worse than the pandemic.</a:t>
            </a:r>
          </a:p>
        </p:txBody>
      </p:sp>
      <p:sp>
        <p:nvSpPr>
          <p:cNvPr id="11" name="TextBox 10">
            <a:extLst>
              <a:ext uri="{FF2B5EF4-FFF2-40B4-BE49-F238E27FC236}">
                <a16:creationId xmlns:a16="http://schemas.microsoft.com/office/drawing/2014/main" id="{43A7ACA8-34D9-B747-9E5B-9965E612ABF0}"/>
              </a:ext>
            </a:extLst>
          </p:cNvPr>
          <p:cNvSpPr txBox="1"/>
          <p:nvPr/>
        </p:nvSpPr>
        <p:spPr>
          <a:xfrm>
            <a:off x="268262" y="8806071"/>
            <a:ext cx="2652817" cy="461665"/>
          </a:xfrm>
          <a:prstGeom prst="rect">
            <a:avLst/>
          </a:prstGeom>
          <a:noFill/>
        </p:spPr>
        <p:txBody>
          <a:bodyPr wrap="square">
            <a:spAutoFit/>
          </a:bodyPr>
          <a:lstStyle/>
          <a:p>
            <a:r>
              <a:rPr lang="en-GB" sz="1200" dirty="0"/>
              <a:t>Source: https://www.bmj.com/</a:t>
            </a:r>
            <a:br>
              <a:rPr lang="en-GB" sz="1200" dirty="0"/>
            </a:br>
            <a:r>
              <a:rPr lang="en-GB" sz="1200" dirty="0"/>
              <a:t>content/377/bmj-2022-071329</a:t>
            </a:r>
          </a:p>
        </p:txBody>
      </p:sp>
    </p:spTree>
    <p:extLst>
      <p:ext uri="{BB962C8B-B14F-4D97-AF65-F5344CB8AC3E}">
        <p14:creationId xmlns:p14="http://schemas.microsoft.com/office/powerpoint/2010/main" val="45098646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139D0F2-596C-EB40-8D76-07D0295FD752}"/>
              </a:ext>
            </a:extLst>
          </p:cNvPr>
          <p:cNvSpPr>
            <a:spLocks noGrp="1"/>
          </p:cNvSpPr>
          <p:nvPr>
            <p:ph type="title"/>
          </p:nvPr>
        </p:nvSpPr>
        <p:spPr>
          <a:xfrm>
            <a:off x="339240" y="283360"/>
            <a:ext cx="6787117" cy="1326779"/>
          </a:xfrm>
        </p:spPr>
        <p:txBody>
          <a:bodyPr>
            <a:normAutofit/>
          </a:bodyPr>
          <a:lstStyle/>
          <a:p>
            <a:r>
              <a:rPr lang="en-US" dirty="0"/>
              <a:t>Excess deaths are once again linked to austerity, cuts and inequality.</a:t>
            </a:r>
          </a:p>
        </p:txBody>
      </p:sp>
      <p:pic>
        <p:nvPicPr>
          <p:cNvPr id="5" name="Content Placeholder 4" descr="Chart&#10;&#10;Description automatically generated">
            <a:extLst>
              <a:ext uri="{FF2B5EF4-FFF2-40B4-BE49-F238E27FC236}">
                <a16:creationId xmlns:a16="http://schemas.microsoft.com/office/drawing/2014/main" id="{172221F4-050E-BB42-B95A-B97D89189844}"/>
              </a:ext>
            </a:extLst>
          </p:cNvPr>
          <p:cNvPicPr>
            <a:picLocks noGrp="1" noChangeAspect="1"/>
          </p:cNvPicPr>
          <p:nvPr>
            <p:ph idx="1"/>
          </p:nvPr>
        </p:nvPicPr>
        <p:blipFill>
          <a:blip r:embed="rId2"/>
          <a:stretch>
            <a:fillRect/>
          </a:stretch>
        </p:blipFill>
        <p:spPr>
          <a:xfrm>
            <a:off x="333616" y="2054872"/>
            <a:ext cx="9248714" cy="5624570"/>
          </a:xfrm>
        </p:spPr>
      </p:pic>
      <p:sp>
        <p:nvSpPr>
          <p:cNvPr id="3" name="Footer Placeholder 2">
            <a:extLst>
              <a:ext uri="{FF2B5EF4-FFF2-40B4-BE49-F238E27FC236}">
                <a16:creationId xmlns:a16="http://schemas.microsoft.com/office/drawing/2014/main" id="{59924248-B3A6-A442-BDEE-33E197F7400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6" name="Slide Number Placeholder 5">
            <a:extLst>
              <a:ext uri="{FF2B5EF4-FFF2-40B4-BE49-F238E27FC236}">
                <a16:creationId xmlns:a16="http://schemas.microsoft.com/office/drawing/2014/main" id="{CCD1724E-0C4D-EB44-9B14-8D892B3291E6}"/>
              </a:ext>
            </a:extLst>
          </p:cNvPr>
          <p:cNvSpPr>
            <a:spLocks noGrp="1"/>
          </p:cNvSpPr>
          <p:nvPr>
            <p:ph type="sldNum" sz="quarter" idx="12"/>
          </p:nvPr>
        </p:nvSpPr>
        <p:spPr/>
        <p:txBody>
          <a:bodyPr/>
          <a:lstStyle/>
          <a:p>
            <a:fld id="{C6C13921-03FE-0647-96BA-462C0AF9A523}" type="slidenum">
              <a:rPr lang="en-US" smtClean="0"/>
              <a:t>114</a:t>
            </a:fld>
            <a:endParaRPr lang="en-US" dirty="0"/>
          </a:p>
        </p:txBody>
      </p:sp>
      <p:sp>
        <p:nvSpPr>
          <p:cNvPr id="7" name="TextBox 6">
            <a:extLst>
              <a:ext uri="{FF2B5EF4-FFF2-40B4-BE49-F238E27FC236}">
                <a16:creationId xmlns:a16="http://schemas.microsoft.com/office/drawing/2014/main" id="{86661A5D-5141-C245-A9AD-2814A2E6E875}"/>
              </a:ext>
            </a:extLst>
          </p:cNvPr>
          <p:cNvSpPr txBox="1"/>
          <p:nvPr/>
        </p:nvSpPr>
        <p:spPr>
          <a:xfrm>
            <a:off x="333616" y="8025211"/>
            <a:ext cx="7007483" cy="646331"/>
          </a:xfrm>
          <a:prstGeom prst="rect">
            <a:avLst/>
          </a:prstGeom>
          <a:noFill/>
        </p:spPr>
        <p:txBody>
          <a:bodyPr wrap="square">
            <a:spAutoFit/>
          </a:bodyPr>
          <a:lstStyle/>
          <a:p>
            <a:r>
              <a:rPr lang="en-US" sz="1200" dirty="0"/>
              <a:t>Source: John Burn-Murdock (2022) The NHS is being squeezed in a vice: Excess deaths not related to </a:t>
            </a:r>
            <a:br>
              <a:rPr lang="en-US" sz="1200" dirty="0"/>
            </a:br>
            <a:r>
              <a:rPr lang="en-US" sz="1200" dirty="0"/>
              <a:t>Covid are rising in a system under almost intolerable strain, The Financial Times, 22 August https://www.ft.com/content/f36c5daa-9c14-4a92-9136-19b26508b9d2</a:t>
            </a:r>
          </a:p>
        </p:txBody>
      </p:sp>
      <p:sp>
        <p:nvSpPr>
          <p:cNvPr id="2" name="TextBox 1">
            <a:extLst>
              <a:ext uri="{FF2B5EF4-FFF2-40B4-BE49-F238E27FC236}">
                <a16:creationId xmlns:a16="http://schemas.microsoft.com/office/drawing/2014/main" id="{20750FB1-15EB-4B48-9D7F-1A8573A2814D}"/>
              </a:ext>
            </a:extLst>
          </p:cNvPr>
          <p:cNvSpPr txBox="1"/>
          <p:nvPr/>
        </p:nvSpPr>
        <p:spPr>
          <a:xfrm>
            <a:off x="7545333" y="8025211"/>
            <a:ext cx="2076673" cy="1015663"/>
          </a:xfrm>
          <a:prstGeom prst="rect">
            <a:avLst/>
          </a:prstGeom>
          <a:noFill/>
        </p:spPr>
        <p:txBody>
          <a:bodyPr wrap="square" rtlCol="0">
            <a:spAutoFit/>
          </a:bodyPr>
          <a:lstStyle/>
          <a:p>
            <a:r>
              <a:rPr lang="en-US" sz="1200" dirty="0"/>
              <a:t>Response: 30 January 2023: ‘NHS plan: £1bn for hospital beds and ambulance fleet‘</a:t>
            </a:r>
          </a:p>
          <a:p>
            <a:r>
              <a:rPr lang="en-US" sz="1200" dirty="0"/>
              <a:t>https://www.bbc.co.uk/news/health-64448354</a:t>
            </a:r>
          </a:p>
        </p:txBody>
      </p:sp>
    </p:spTree>
    <p:extLst>
      <p:ext uri="{BB962C8B-B14F-4D97-AF65-F5344CB8AC3E}">
        <p14:creationId xmlns:p14="http://schemas.microsoft.com/office/powerpoint/2010/main" val="336125346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F075BA9F-C60D-4C4F-8010-FFF1571FA891}"/>
              </a:ext>
            </a:extLst>
          </p:cNvPr>
          <p:cNvGraphicFramePr>
            <a:graphicFrameLocks noGrp="1"/>
          </p:cNvGraphicFramePr>
          <p:nvPr>
            <p:ph idx="1"/>
            <p:extLst>
              <p:ext uri="{D42A27DB-BD31-4B8C-83A1-F6EECF244321}">
                <p14:modId xmlns:p14="http://schemas.microsoft.com/office/powerpoint/2010/main" val="1430407116"/>
              </p:ext>
            </p:extLst>
          </p:nvPr>
        </p:nvGraphicFramePr>
        <p:xfrm>
          <a:off x="5430561" y="197927"/>
          <a:ext cx="4125328" cy="7376160"/>
        </p:xfrm>
        <a:graphic>
          <a:graphicData uri="http://schemas.openxmlformats.org/drawingml/2006/table">
            <a:tbl>
              <a:tblPr firstRow="1" firstCol="1" bandRow="1">
                <a:tableStyleId>{5C22544A-7EE6-4342-B048-85BDC9FD1C3A}</a:tableStyleId>
              </a:tblPr>
              <a:tblGrid>
                <a:gridCol w="747580">
                  <a:extLst>
                    <a:ext uri="{9D8B030D-6E8A-4147-A177-3AD203B41FA5}">
                      <a16:colId xmlns:a16="http://schemas.microsoft.com/office/drawing/2014/main" val="2675209309"/>
                    </a:ext>
                  </a:extLst>
                </a:gridCol>
                <a:gridCol w="557069">
                  <a:extLst>
                    <a:ext uri="{9D8B030D-6E8A-4147-A177-3AD203B41FA5}">
                      <a16:colId xmlns:a16="http://schemas.microsoft.com/office/drawing/2014/main" val="2398805617"/>
                    </a:ext>
                  </a:extLst>
                </a:gridCol>
                <a:gridCol w="1896340">
                  <a:extLst>
                    <a:ext uri="{9D8B030D-6E8A-4147-A177-3AD203B41FA5}">
                      <a16:colId xmlns:a16="http://schemas.microsoft.com/office/drawing/2014/main" val="2042508599"/>
                    </a:ext>
                  </a:extLst>
                </a:gridCol>
                <a:gridCol w="924339">
                  <a:extLst>
                    <a:ext uri="{9D8B030D-6E8A-4147-A177-3AD203B41FA5}">
                      <a16:colId xmlns:a16="http://schemas.microsoft.com/office/drawing/2014/main" val="3343421467"/>
                    </a:ext>
                  </a:extLst>
                </a:gridCol>
              </a:tblGrid>
              <a:tr h="440610">
                <a:tc>
                  <a:txBody>
                    <a:bodyPr/>
                    <a:lstStyle/>
                    <a:p>
                      <a:r>
                        <a:rPr lang="en-GB" sz="1800" dirty="0">
                          <a:effectLst/>
                        </a:rPr>
                        <a:t>rank </a:t>
                      </a:r>
                      <a:r>
                        <a:rPr lang="en-GB" sz="1800" baseline="0" dirty="0">
                          <a:effectLst/>
                        </a:rPr>
                        <a:t>2020</a:t>
                      </a:r>
                      <a:endParaRPr lang="en-GB" sz="1800" baseline="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800" dirty="0">
                          <a:effectLst/>
                        </a:rPr>
                        <a:t>rate 2020</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800" dirty="0">
                          <a:effectLst/>
                        </a:rPr>
                        <a:t>Country</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800" dirty="0">
                          <a:effectLst/>
                        </a:rPr>
                        <a:t>rank 2015</a:t>
                      </a:r>
                      <a:endParaRPr lang="en-GB" sz="1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433209861"/>
                  </a:ext>
                </a:extLst>
              </a:tr>
              <a:tr h="220306">
                <a:tc>
                  <a:txBody>
                    <a:bodyPr/>
                    <a:lstStyle/>
                    <a:p>
                      <a:pPr algn="r"/>
                      <a:r>
                        <a:rPr lang="en-GB" sz="1600" dirty="0">
                          <a:effectLst/>
                        </a:rPr>
                        <a:t>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0.93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Estonia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4172408903"/>
                  </a:ext>
                </a:extLst>
              </a:tr>
              <a:tr h="220306">
                <a:tc>
                  <a:txBody>
                    <a:bodyPr/>
                    <a:lstStyle/>
                    <a:p>
                      <a:pPr algn="r"/>
                      <a:r>
                        <a:rPr lang="en-GB" sz="1600" dirty="0">
                          <a:effectLst/>
                        </a:rPr>
                        <a:t>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1.23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Slovenia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260898666"/>
                  </a:ext>
                </a:extLst>
              </a:tr>
              <a:tr h="220306">
                <a:tc>
                  <a:txBody>
                    <a:bodyPr/>
                    <a:lstStyle/>
                    <a:p>
                      <a:pPr algn="r"/>
                      <a:r>
                        <a:rPr lang="en-GB" sz="1600" dirty="0">
                          <a:effectLst/>
                        </a:rPr>
                        <a:t>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1.35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Finland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783455890"/>
                  </a:ext>
                </a:extLst>
              </a:tr>
              <a:tr h="220306">
                <a:tc>
                  <a:txBody>
                    <a:bodyPr/>
                    <a:lstStyle/>
                    <a:p>
                      <a:pPr algn="r"/>
                      <a:r>
                        <a:rPr lang="en-GB" sz="1600" dirty="0">
                          <a:effectLst/>
                        </a:rPr>
                        <a:t>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1.45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Sweden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2480144932"/>
                  </a:ext>
                </a:extLst>
              </a:tr>
              <a:tr h="220306">
                <a:tc>
                  <a:txBody>
                    <a:bodyPr/>
                    <a:lstStyle/>
                    <a:p>
                      <a:pPr algn="r"/>
                      <a:r>
                        <a:rPr lang="en-GB" sz="1600" dirty="0">
                          <a:effectLst/>
                        </a:rPr>
                        <a:t>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1.56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Czechia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2880990660"/>
                  </a:ext>
                </a:extLst>
              </a:tr>
              <a:tr h="220306">
                <a:tc>
                  <a:txBody>
                    <a:bodyPr/>
                    <a:lstStyle/>
                    <a:p>
                      <a:pPr algn="r"/>
                      <a:r>
                        <a:rPr lang="en-GB" sz="1600" dirty="0">
                          <a:effectLst/>
                        </a:rPr>
                        <a:t>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1.64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Cyprus</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318951525"/>
                  </a:ext>
                </a:extLst>
              </a:tr>
              <a:tr h="220306">
                <a:tc>
                  <a:txBody>
                    <a:bodyPr/>
                    <a:lstStyle/>
                    <a:p>
                      <a:pPr algn="r"/>
                      <a:r>
                        <a:rPr lang="en-GB" sz="1600" dirty="0">
                          <a:effectLst/>
                        </a:rPr>
                        <a:t>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1.68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Luxembourg</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2496895611"/>
                  </a:ext>
                </a:extLst>
              </a:tr>
              <a:tr h="220306">
                <a:tc>
                  <a:txBody>
                    <a:bodyPr/>
                    <a:lstStyle/>
                    <a:p>
                      <a:pPr algn="r"/>
                      <a:r>
                        <a:rPr lang="en-GB" sz="1600" dirty="0">
                          <a:effectLst/>
                        </a:rPr>
                        <a:t>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Spain</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20</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540474881"/>
                  </a:ext>
                </a:extLst>
              </a:tr>
              <a:tr h="220306">
                <a:tc>
                  <a:txBody>
                    <a:bodyPr/>
                    <a:lstStyle/>
                    <a:p>
                      <a:pPr algn="r"/>
                      <a:r>
                        <a:rPr lang="en-GB" sz="1600" dirty="0">
                          <a:effectLst/>
                        </a:rPr>
                        <a:t>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1.72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Italy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346240071"/>
                  </a:ext>
                </a:extLst>
              </a:tr>
              <a:tr h="220306">
                <a:tc>
                  <a:txBody>
                    <a:bodyPr/>
                    <a:lstStyle/>
                    <a:p>
                      <a:pPr algn="r"/>
                      <a:r>
                        <a:rPr lang="en-GB" sz="1600" dirty="0">
                          <a:effectLst/>
                        </a:rPr>
                        <a:t>10</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Portugal</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3675426926"/>
                  </a:ext>
                </a:extLst>
              </a:tr>
              <a:tr h="220306">
                <a:tc>
                  <a:txBody>
                    <a:bodyPr/>
                    <a:lstStyle/>
                    <a:p>
                      <a:pPr algn="r"/>
                      <a:r>
                        <a:rPr lang="en-GB" sz="1600" dirty="0">
                          <a:effectLst/>
                        </a:rPr>
                        <a:t>11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1.91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Lithuania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844328854"/>
                  </a:ext>
                </a:extLst>
              </a:tr>
              <a:tr h="220306">
                <a:tc>
                  <a:txBody>
                    <a:bodyPr/>
                    <a:lstStyle/>
                    <a:p>
                      <a:pPr algn="r"/>
                      <a:r>
                        <a:rPr lang="en-GB" sz="1600" dirty="0">
                          <a:effectLst/>
                        </a:rPr>
                        <a:t>12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1.98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Ireland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3209257724"/>
                  </a:ext>
                </a:extLst>
              </a:tr>
              <a:tr h="220306">
                <a:tc>
                  <a:txBody>
                    <a:bodyPr/>
                    <a:lstStyle/>
                    <a:p>
                      <a:pPr algn="r"/>
                      <a:r>
                        <a:rPr lang="en-GB" sz="1600" dirty="0">
                          <a:effectLst/>
                        </a:rPr>
                        <a:t>13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2.12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Hungary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523979591"/>
                  </a:ext>
                </a:extLst>
              </a:tr>
              <a:tr h="220306">
                <a:tc>
                  <a:txBody>
                    <a:bodyPr/>
                    <a:lstStyle/>
                    <a:p>
                      <a:pPr algn="r"/>
                      <a:r>
                        <a:rPr lang="en-GB" sz="1600" dirty="0">
                          <a:effectLst/>
                        </a:rPr>
                        <a:t>14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2.25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Germany</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642203898"/>
                  </a:ext>
                </a:extLst>
              </a:tr>
              <a:tr h="220306">
                <a:tc>
                  <a:txBody>
                    <a:bodyPr/>
                    <a:lstStyle/>
                    <a:p>
                      <a:pPr algn="r"/>
                      <a:r>
                        <a:rPr lang="en-GB" sz="1600" dirty="0">
                          <a:effectLst/>
                        </a:rPr>
                        <a:t>15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2.26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Latvia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3854107281"/>
                  </a:ext>
                </a:extLst>
              </a:tr>
              <a:tr h="220306">
                <a:tc>
                  <a:txBody>
                    <a:bodyPr/>
                    <a:lstStyle/>
                    <a:p>
                      <a:pPr algn="r"/>
                      <a:r>
                        <a:rPr lang="en-GB" sz="1600" dirty="0">
                          <a:effectLst/>
                        </a:rPr>
                        <a:t>16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Austria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10</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50082047"/>
                  </a:ext>
                </a:extLst>
              </a:tr>
              <a:tr h="220306">
                <a:tc>
                  <a:txBody>
                    <a:bodyPr/>
                    <a:lstStyle/>
                    <a:p>
                      <a:pPr algn="r"/>
                      <a:r>
                        <a:rPr lang="en-GB" sz="1600" dirty="0">
                          <a:effectLst/>
                        </a:rPr>
                        <a:t>17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2.39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Belgium</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2171157562"/>
                  </a:ext>
                </a:extLst>
              </a:tr>
              <a:tr h="220306">
                <a:tc>
                  <a:txBody>
                    <a:bodyPr/>
                    <a:lstStyle/>
                    <a:p>
                      <a:pPr algn="r"/>
                      <a:r>
                        <a:rPr lang="en-GB" sz="1600" dirty="0">
                          <a:effectLst/>
                        </a:rPr>
                        <a:t>18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2.44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Greece</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492279825"/>
                  </a:ext>
                </a:extLst>
              </a:tr>
              <a:tr h="220306">
                <a:tc>
                  <a:txBody>
                    <a:bodyPr/>
                    <a:lstStyle/>
                    <a:p>
                      <a:pPr algn="r"/>
                      <a:r>
                        <a:rPr lang="en-GB" sz="1600" dirty="0">
                          <a:effectLst/>
                        </a:rPr>
                        <a:t>19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2.51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Denmark</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279087368"/>
                  </a:ext>
                </a:extLst>
              </a:tr>
              <a:tr h="220306">
                <a:tc>
                  <a:txBody>
                    <a:bodyPr/>
                    <a:lstStyle/>
                    <a:p>
                      <a:pPr algn="r"/>
                      <a:r>
                        <a:rPr lang="en-GB" sz="1600" dirty="0">
                          <a:effectLst/>
                        </a:rPr>
                        <a:t>20</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2.56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France</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965856993"/>
                  </a:ext>
                </a:extLst>
              </a:tr>
              <a:tr h="220306">
                <a:tc>
                  <a:txBody>
                    <a:bodyPr/>
                    <a:lstStyle/>
                    <a:p>
                      <a:pPr algn="r"/>
                      <a:r>
                        <a:rPr lang="en-GB" sz="1600" dirty="0">
                          <a:effectLst/>
                        </a:rPr>
                        <a:t>21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2.69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Poland</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2170263904"/>
                  </a:ext>
                </a:extLst>
              </a:tr>
              <a:tr h="220306">
                <a:tc>
                  <a:txBody>
                    <a:bodyPr/>
                    <a:lstStyle/>
                    <a:p>
                      <a:pPr algn="r"/>
                      <a:r>
                        <a:rPr lang="en-GB" sz="1600" dirty="0">
                          <a:effectLst/>
                        </a:rPr>
                        <a:t>22</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2.73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Netherlands</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749244922"/>
                  </a:ext>
                </a:extLst>
              </a:tr>
              <a:tr h="220306">
                <a:tc>
                  <a:txBody>
                    <a:bodyPr/>
                    <a:lstStyle/>
                    <a:p>
                      <a:pPr algn="r"/>
                      <a:r>
                        <a:rPr lang="en-GB" sz="1600" dirty="0">
                          <a:effectLst/>
                        </a:rPr>
                        <a:t>23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solidFill>
                      <a:srgbClr val="00B0F0"/>
                    </a:solidFill>
                  </a:tcPr>
                </a:tc>
                <a:tc>
                  <a:txBody>
                    <a:bodyPr/>
                    <a:lstStyle/>
                    <a:p>
                      <a:pPr algn="r"/>
                      <a:r>
                        <a:rPr lang="en-GB" sz="1600" dirty="0">
                          <a:effectLst/>
                        </a:rPr>
                        <a:t>2.74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solidFill>
                      <a:srgbClr val="00B0F0"/>
                    </a:solidFill>
                  </a:tcPr>
                </a:tc>
                <a:tc>
                  <a:txBody>
                    <a:bodyPr/>
                    <a:lstStyle/>
                    <a:p>
                      <a:r>
                        <a:rPr lang="en-GB" sz="1600" dirty="0">
                          <a:effectLst/>
                        </a:rPr>
                        <a:t>UK </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solidFill>
                      <a:srgbClr val="00B0F0"/>
                    </a:solidFill>
                  </a:tcPr>
                </a:tc>
                <a:tc>
                  <a:txBody>
                    <a:bodyPr/>
                    <a:lstStyle/>
                    <a:p>
                      <a:pPr algn="r"/>
                      <a:r>
                        <a:rPr lang="en-GB" sz="1600" dirty="0">
                          <a:effectLst/>
                        </a:rPr>
                        <a:t>19</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solidFill>
                      <a:srgbClr val="00B0F0"/>
                    </a:solidFill>
                  </a:tcPr>
                </a:tc>
                <a:extLst>
                  <a:ext uri="{0D108BD9-81ED-4DB2-BD59-A6C34878D82A}">
                    <a16:rowId xmlns:a16="http://schemas.microsoft.com/office/drawing/2014/main" val="3652110683"/>
                  </a:ext>
                </a:extLst>
              </a:tr>
              <a:tr h="220306">
                <a:tc>
                  <a:txBody>
                    <a:bodyPr/>
                    <a:lstStyle/>
                    <a:p>
                      <a:pPr algn="r"/>
                      <a:r>
                        <a:rPr lang="en-GB" sz="1600" dirty="0">
                          <a:effectLst/>
                        </a:rPr>
                        <a:t>24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2.96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Slovakia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24</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284881914"/>
                  </a:ext>
                </a:extLst>
              </a:tr>
              <a:tr h="220306">
                <a:tc>
                  <a:txBody>
                    <a:bodyPr/>
                    <a:lstStyle/>
                    <a:p>
                      <a:pPr algn="r"/>
                      <a:r>
                        <a:rPr lang="en-GB" sz="1600" dirty="0">
                          <a:effectLst/>
                        </a:rPr>
                        <a:t>25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2.97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Bulgaria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967514571"/>
                  </a:ext>
                </a:extLst>
              </a:tr>
              <a:tr h="220306">
                <a:tc>
                  <a:txBody>
                    <a:bodyPr/>
                    <a:lstStyle/>
                    <a:p>
                      <a:pPr algn="r"/>
                      <a:r>
                        <a:rPr lang="en-GB" sz="1600" dirty="0">
                          <a:effectLst/>
                        </a:rPr>
                        <a:t>26</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3.01</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Croatia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18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317152400"/>
                  </a:ext>
                </a:extLst>
              </a:tr>
              <a:tr h="220306">
                <a:tc>
                  <a:txBody>
                    <a:bodyPr/>
                    <a:lstStyle/>
                    <a:p>
                      <a:pPr algn="r"/>
                      <a:r>
                        <a:rPr lang="en-GB" sz="1600" dirty="0">
                          <a:effectLst/>
                        </a:rPr>
                        <a:t>27</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3.48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Romania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591767920"/>
                  </a:ext>
                </a:extLst>
              </a:tr>
              <a:tr h="220306">
                <a:tc>
                  <a:txBody>
                    <a:bodyPr/>
                    <a:lstStyle/>
                    <a:p>
                      <a:pPr algn="r"/>
                      <a:r>
                        <a:rPr lang="en-GB" sz="1600" dirty="0">
                          <a:effectLst/>
                        </a:rPr>
                        <a:t>28</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4.3</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r>
                        <a:rPr lang="en-GB" sz="1600" dirty="0">
                          <a:effectLst/>
                        </a:rPr>
                        <a:t>Malta</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tc>
                  <a:txBody>
                    <a:bodyPr/>
                    <a:lstStyle/>
                    <a:p>
                      <a:pPr algn="r"/>
                      <a:r>
                        <a:rPr lang="en-GB" sz="1600" dirty="0">
                          <a:effectLst/>
                        </a:rPr>
                        <a:t>25</a:t>
                      </a:r>
                      <a:endParaRPr lang="en-GB"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41304" marR="41304" marT="0" marB="0" anchor="b"/>
                </a:tc>
                <a:extLst>
                  <a:ext uri="{0D108BD9-81ED-4DB2-BD59-A6C34878D82A}">
                    <a16:rowId xmlns:a16="http://schemas.microsoft.com/office/drawing/2014/main" val="1953572643"/>
                  </a:ext>
                </a:extLst>
              </a:tr>
            </a:tbl>
          </a:graphicData>
        </a:graphic>
      </p:graphicFrame>
      <p:sp>
        <p:nvSpPr>
          <p:cNvPr id="2" name="Footer Placeholder 1">
            <a:extLst>
              <a:ext uri="{FF2B5EF4-FFF2-40B4-BE49-F238E27FC236}">
                <a16:creationId xmlns:a16="http://schemas.microsoft.com/office/drawing/2014/main" id="{88F555A2-A41C-C043-AF57-813A82FBEB7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D997035B-E61C-284B-B4DE-17FAD00D2189}"/>
              </a:ext>
            </a:extLst>
          </p:cNvPr>
          <p:cNvSpPr>
            <a:spLocks noGrp="1"/>
          </p:cNvSpPr>
          <p:nvPr>
            <p:ph type="sldNum" sz="quarter" idx="12"/>
          </p:nvPr>
        </p:nvSpPr>
        <p:spPr/>
        <p:txBody>
          <a:bodyPr/>
          <a:lstStyle/>
          <a:p>
            <a:fld id="{C6C13921-03FE-0647-96BA-462C0AF9A523}" type="slidenum">
              <a:rPr lang="en-US" smtClean="0"/>
              <a:t>115</a:t>
            </a:fld>
            <a:endParaRPr lang="en-US" dirty="0"/>
          </a:p>
        </p:txBody>
      </p:sp>
      <p:sp>
        <p:nvSpPr>
          <p:cNvPr id="6" name="TextBox 5">
            <a:extLst>
              <a:ext uri="{FF2B5EF4-FFF2-40B4-BE49-F238E27FC236}">
                <a16:creationId xmlns:a16="http://schemas.microsoft.com/office/drawing/2014/main" id="{16019D29-46BD-2547-A5A1-6923178299D6}"/>
              </a:ext>
            </a:extLst>
          </p:cNvPr>
          <p:cNvSpPr txBox="1"/>
          <p:nvPr/>
        </p:nvSpPr>
        <p:spPr>
          <a:xfrm>
            <a:off x="318373" y="197927"/>
            <a:ext cx="4195167" cy="3660874"/>
          </a:xfrm>
          <a:prstGeom prst="rect">
            <a:avLst/>
          </a:prstGeom>
          <a:noFill/>
        </p:spPr>
        <p:txBody>
          <a:bodyPr wrap="square">
            <a:spAutoFit/>
          </a:bodyPr>
          <a:lstStyle/>
          <a:p>
            <a:r>
              <a:rPr lang="en-GB" sz="3600" dirty="0">
                <a:latin typeface="+mj-lt"/>
                <a:ea typeface="Times New Roman" panose="02020603050405020304" pitchFamily="18" charset="0"/>
              </a:rPr>
              <a:t>Neonatal mortality:</a:t>
            </a:r>
          </a:p>
          <a:p>
            <a:r>
              <a:rPr lang="en-GB" sz="3600" dirty="0">
                <a:latin typeface="+mj-lt"/>
                <a:ea typeface="Times New Roman" panose="02020603050405020304" pitchFamily="18" charset="0"/>
              </a:rPr>
              <a:t>6</a:t>
            </a:r>
            <a:r>
              <a:rPr lang="en-GB" sz="3600" baseline="30000" dirty="0">
                <a:latin typeface="+mj-lt"/>
                <a:ea typeface="Times New Roman" panose="02020603050405020304" pitchFamily="18" charset="0"/>
              </a:rPr>
              <a:t>th</a:t>
            </a:r>
            <a:r>
              <a:rPr lang="en-GB" sz="3600" dirty="0">
                <a:latin typeface="+mj-lt"/>
                <a:ea typeface="Times New Roman" panose="02020603050405020304" pitchFamily="18" charset="0"/>
              </a:rPr>
              <a:t> worst in Europe</a:t>
            </a:r>
          </a:p>
          <a:p>
            <a:endParaRPr lang="en-GB" sz="2284" dirty="0">
              <a:latin typeface="Calibri" panose="020F0502020204030204" pitchFamily="34" charset="0"/>
              <a:ea typeface="Times New Roman" panose="02020603050405020304" pitchFamily="18" charset="0"/>
            </a:endParaRPr>
          </a:p>
          <a:p>
            <a:r>
              <a:rPr lang="en-GB" sz="2284" dirty="0">
                <a:latin typeface="Calibri" panose="020F0502020204030204" pitchFamily="34" charset="0"/>
                <a:ea typeface="Times New Roman" panose="02020603050405020304" pitchFamily="18" charset="0"/>
              </a:rPr>
              <a:t>Update of the ONS report of 2017 using the latest available data from exactly the same source (WHO). The UK drops from 19</a:t>
            </a:r>
            <a:r>
              <a:rPr lang="en-GB" sz="2284" baseline="30000" dirty="0">
                <a:latin typeface="Calibri" panose="020F0502020204030204" pitchFamily="34" charset="0"/>
                <a:ea typeface="Times New Roman" panose="02020603050405020304" pitchFamily="18" charset="0"/>
              </a:rPr>
              <a:t>th</a:t>
            </a:r>
            <a:r>
              <a:rPr lang="en-GB" sz="2284" dirty="0">
                <a:latin typeface="Calibri" panose="020F0502020204030204" pitchFamily="34" charset="0"/>
                <a:ea typeface="Times New Roman" panose="02020603050405020304" pitchFamily="18" charset="0"/>
              </a:rPr>
              <a:t> to 23</a:t>
            </a:r>
            <a:r>
              <a:rPr lang="en-GB" sz="2284" baseline="30000" dirty="0">
                <a:latin typeface="Calibri" panose="020F0502020204030204" pitchFamily="34" charset="0"/>
                <a:ea typeface="Times New Roman" panose="02020603050405020304" pitchFamily="18" charset="0"/>
              </a:rPr>
              <a:t>rd</a:t>
            </a:r>
            <a:r>
              <a:rPr lang="en-GB" sz="2284" dirty="0">
                <a:latin typeface="Calibri" panose="020F0502020204030204" pitchFamily="34" charset="0"/>
                <a:ea typeface="Times New Roman" panose="02020603050405020304" pitchFamily="18" charset="0"/>
              </a:rPr>
              <a:t> (out of the then 28 EU countries) by neonatal mortality:</a:t>
            </a:r>
            <a:endParaRPr lang="en-GB" sz="2284" dirty="0">
              <a:latin typeface="Times New Roman" panose="02020603050405020304" pitchFamily="18" charset="0"/>
              <a:ea typeface="Times New Roman" panose="02020603050405020304" pitchFamily="18" charset="0"/>
            </a:endParaRPr>
          </a:p>
        </p:txBody>
      </p:sp>
      <p:pic>
        <p:nvPicPr>
          <p:cNvPr id="8" name="Picture 7" descr="Chart, line chart&#10;&#10;Description automatically generated">
            <a:extLst>
              <a:ext uri="{FF2B5EF4-FFF2-40B4-BE49-F238E27FC236}">
                <a16:creationId xmlns:a16="http://schemas.microsoft.com/office/drawing/2014/main" id="{5CC1E32A-BAD8-224A-B892-AA22658131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2109" y="3984709"/>
            <a:ext cx="4926056" cy="5230530"/>
          </a:xfrm>
          <a:prstGeom prst="rect">
            <a:avLst/>
          </a:prstGeom>
        </p:spPr>
      </p:pic>
      <p:sp>
        <p:nvSpPr>
          <p:cNvPr id="10" name="TextBox 9">
            <a:extLst>
              <a:ext uri="{FF2B5EF4-FFF2-40B4-BE49-F238E27FC236}">
                <a16:creationId xmlns:a16="http://schemas.microsoft.com/office/drawing/2014/main" id="{C5EFF930-99F4-B642-B267-CCD41B1597C3}"/>
              </a:ext>
            </a:extLst>
          </p:cNvPr>
          <p:cNvSpPr txBox="1"/>
          <p:nvPr/>
        </p:nvSpPr>
        <p:spPr>
          <a:xfrm>
            <a:off x="5430561" y="7645579"/>
            <a:ext cx="4204252" cy="1569660"/>
          </a:xfrm>
          <a:prstGeom prst="rect">
            <a:avLst/>
          </a:prstGeom>
          <a:noFill/>
        </p:spPr>
        <p:txBody>
          <a:bodyPr wrap="square">
            <a:spAutoFit/>
          </a:bodyPr>
          <a:lstStyle/>
          <a:p>
            <a:r>
              <a:rPr lang="en-US" sz="1200" dirty="0">
                <a:latin typeface="Calibri" panose="020F0502020204030204" pitchFamily="34" charset="0"/>
                <a:ea typeface="Calibri" panose="020F0502020204030204" pitchFamily="34" charset="0"/>
                <a:cs typeface="Times New Roman" panose="02020603050405020304" pitchFamily="18" charset="0"/>
              </a:rPr>
              <a:t>Source: WHO (2022) Neonatal mortality rate (0 to 27 days) per 1000 live births) (SDG 3.2.2), World Health Organisation Website,  18 January https://www.who.int/data/gho/data/indicators/indicator-details/GHO/neonatal-mortality-rate-(per-1000-live-births) </a:t>
            </a:r>
            <a:r>
              <a:rPr lang="en-US" sz="1200" dirty="0"/>
              <a:t>https://www.ons.gov.uk/peoplepopulationandcommunity/healthandsocialcare/childhealth/articles/ukdropsineuropeanchildmortalityrankings/2017-10-13</a:t>
            </a:r>
            <a:endParaRPr lang="en-GB"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3323484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hart showing that One in 25 American five-year-olds does not make it to their 40th birthday, whereas at older ages US outcomes are similar to peer countries">
            <a:extLst>
              <a:ext uri="{FF2B5EF4-FFF2-40B4-BE49-F238E27FC236}">
                <a16:creationId xmlns:a16="http://schemas.microsoft.com/office/drawing/2014/main" id="{6ACBDC9F-F988-0F43-A451-3B7468F7D086}"/>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523538" y="2737212"/>
            <a:ext cx="8860254" cy="533416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56EEAB09-4073-5445-AEF0-2900BA2827C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B56D2B0B-D19F-FC4D-B8E4-7B0D5F162F25}"/>
              </a:ext>
            </a:extLst>
          </p:cNvPr>
          <p:cNvSpPr>
            <a:spLocks noGrp="1"/>
          </p:cNvSpPr>
          <p:nvPr>
            <p:ph type="sldNum" sz="quarter" idx="12"/>
          </p:nvPr>
        </p:nvSpPr>
        <p:spPr/>
        <p:txBody>
          <a:bodyPr/>
          <a:lstStyle/>
          <a:p>
            <a:fld id="{C6C13921-03FE-0647-96BA-462C0AF9A523}" type="slidenum">
              <a:rPr lang="en-US" smtClean="0"/>
              <a:t>116</a:t>
            </a:fld>
            <a:endParaRPr lang="en-US" dirty="0"/>
          </a:p>
        </p:txBody>
      </p:sp>
      <p:sp>
        <p:nvSpPr>
          <p:cNvPr id="7" name="TextBox 6">
            <a:extLst>
              <a:ext uri="{FF2B5EF4-FFF2-40B4-BE49-F238E27FC236}">
                <a16:creationId xmlns:a16="http://schemas.microsoft.com/office/drawing/2014/main" id="{12EE7A46-505C-B24C-BA81-1CCBAF8F367D}"/>
              </a:ext>
            </a:extLst>
          </p:cNvPr>
          <p:cNvSpPr txBox="1"/>
          <p:nvPr/>
        </p:nvSpPr>
        <p:spPr>
          <a:xfrm>
            <a:off x="308114" y="8227809"/>
            <a:ext cx="2944125" cy="830997"/>
          </a:xfrm>
          <a:prstGeom prst="rect">
            <a:avLst/>
          </a:prstGeom>
          <a:noFill/>
        </p:spPr>
        <p:txBody>
          <a:bodyPr wrap="square">
            <a:spAutoFit/>
          </a:bodyPr>
          <a:lstStyle/>
          <a:p>
            <a:r>
              <a:rPr lang="en-US" sz="1200" dirty="0"/>
              <a:t>Source: Financial Times</a:t>
            </a:r>
          </a:p>
          <a:p>
            <a:r>
              <a:rPr lang="en-US" sz="1200" dirty="0"/>
              <a:t>31 March 2023, John Burn-Murdoch</a:t>
            </a:r>
          </a:p>
          <a:p>
            <a:r>
              <a:rPr lang="en-US" sz="1200" dirty="0"/>
              <a:t>https://www.ft.com/content/653bbb26-8a22-4db3-b43d-c34a0b774303</a:t>
            </a:r>
          </a:p>
        </p:txBody>
      </p:sp>
      <p:sp>
        <p:nvSpPr>
          <p:cNvPr id="6" name="TextBox 5">
            <a:extLst>
              <a:ext uri="{FF2B5EF4-FFF2-40B4-BE49-F238E27FC236}">
                <a16:creationId xmlns:a16="http://schemas.microsoft.com/office/drawing/2014/main" id="{D3587FE2-4035-C144-8AF8-98507DB7C7AB}"/>
              </a:ext>
            </a:extLst>
          </p:cNvPr>
          <p:cNvSpPr txBox="1"/>
          <p:nvPr/>
        </p:nvSpPr>
        <p:spPr>
          <a:xfrm>
            <a:off x="308114" y="435414"/>
            <a:ext cx="9328376" cy="646331"/>
          </a:xfrm>
          <a:prstGeom prst="rect">
            <a:avLst/>
          </a:prstGeom>
          <a:noFill/>
        </p:spPr>
        <p:txBody>
          <a:bodyPr wrap="square">
            <a:spAutoFit/>
          </a:bodyPr>
          <a:lstStyle/>
          <a:p>
            <a:r>
              <a:rPr lang="en-GB" sz="3600" dirty="0">
                <a:latin typeface="+mj-lt"/>
                <a:ea typeface="Times New Roman" panose="02020603050405020304" pitchFamily="18" charset="0"/>
              </a:rPr>
              <a:t>It could be much worse – we could be in the USA.</a:t>
            </a:r>
          </a:p>
        </p:txBody>
      </p:sp>
      <p:sp>
        <p:nvSpPr>
          <p:cNvPr id="8" name="TextBox 7">
            <a:extLst>
              <a:ext uri="{FF2B5EF4-FFF2-40B4-BE49-F238E27FC236}">
                <a16:creationId xmlns:a16="http://schemas.microsoft.com/office/drawing/2014/main" id="{E8FDA65A-CAB2-E249-BFC5-2C3376246FA1}"/>
              </a:ext>
            </a:extLst>
          </p:cNvPr>
          <p:cNvSpPr txBox="1"/>
          <p:nvPr/>
        </p:nvSpPr>
        <p:spPr>
          <a:xfrm>
            <a:off x="1566658" y="1246576"/>
            <a:ext cx="7171421" cy="830997"/>
          </a:xfrm>
          <a:prstGeom prst="rect">
            <a:avLst/>
          </a:prstGeom>
          <a:noFill/>
        </p:spPr>
        <p:txBody>
          <a:bodyPr wrap="square">
            <a:spAutoFit/>
          </a:bodyPr>
          <a:lstStyle/>
          <a:p>
            <a:r>
              <a:rPr lang="en-US" sz="2400" dirty="0"/>
              <a:t>‘US life expectancy is in freefall as the young and the poor bear the brunt of struggles for shared prosperity.’</a:t>
            </a:r>
          </a:p>
        </p:txBody>
      </p:sp>
    </p:spTree>
    <p:extLst>
      <p:ext uri="{BB962C8B-B14F-4D97-AF65-F5344CB8AC3E}">
        <p14:creationId xmlns:p14="http://schemas.microsoft.com/office/powerpoint/2010/main" val="56332529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hart showing that Americans die earlier than the English across the income distribution, despite typically earning significantly more">
            <a:extLst>
              <a:ext uri="{FF2B5EF4-FFF2-40B4-BE49-F238E27FC236}">
                <a16:creationId xmlns:a16="http://schemas.microsoft.com/office/drawing/2014/main" id="{942FD78F-99AA-084B-AA9E-60B37190EB1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23538" y="3146990"/>
            <a:ext cx="8842999" cy="538519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93294672-C8B9-D349-BC47-EB523D114EF1}"/>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5F673E08-7618-D04C-B453-A62F2402E508}"/>
              </a:ext>
            </a:extLst>
          </p:cNvPr>
          <p:cNvSpPr>
            <a:spLocks noGrp="1"/>
          </p:cNvSpPr>
          <p:nvPr>
            <p:ph type="sldNum" sz="quarter" idx="12"/>
          </p:nvPr>
        </p:nvSpPr>
        <p:spPr/>
        <p:txBody>
          <a:bodyPr/>
          <a:lstStyle/>
          <a:p>
            <a:fld id="{C6C13921-03FE-0647-96BA-462C0AF9A523}" type="slidenum">
              <a:rPr lang="en-US" smtClean="0"/>
              <a:t>117</a:t>
            </a:fld>
            <a:endParaRPr lang="en-US" dirty="0"/>
          </a:p>
        </p:txBody>
      </p:sp>
      <p:sp>
        <p:nvSpPr>
          <p:cNvPr id="6" name="TextBox 5">
            <a:extLst>
              <a:ext uri="{FF2B5EF4-FFF2-40B4-BE49-F238E27FC236}">
                <a16:creationId xmlns:a16="http://schemas.microsoft.com/office/drawing/2014/main" id="{243AD6FC-A9D2-804D-8431-3B6DA48DED4B}"/>
              </a:ext>
            </a:extLst>
          </p:cNvPr>
          <p:cNvSpPr txBox="1"/>
          <p:nvPr/>
        </p:nvSpPr>
        <p:spPr>
          <a:xfrm>
            <a:off x="349858" y="8648915"/>
            <a:ext cx="2944125" cy="830997"/>
          </a:xfrm>
          <a:prstGeom prst="rect">
            <a:avLst/>
          </a:prstGeom>
          <a:noFill/>
        </p:spPr>
        <p:txBody>
          <a:bodyPr wrap="square">
            <a:spAutoFit/>
          </a:bodyPr>
          <a:lstStyle/>
          <a:p>
            <a:r>
              <a:rPr lang="en-US" sz="1200" dirty="0"/>
              <a:t>Source: Financial Times</a:t>
            </a:r>
          </a:p>
          <a:p>
            <a:r>
              <a:rPr lang="en-US" sz="1200" dirty="0"/>
              <a:t>31 March 2023, John Burn-Murdoch</a:t>
            </a:r>
          </a:p>
          <a:p>
            <a:r>
              <a:rPr lang="en-US" sz="1200" dirty="0"/>
              <a:t>https://www.ft.com/content/653bbb26-8a22-4db3-b43d-c34a0b774303</a:t>
            </a:r>
          </a:p>
        </p:txBody>
      </p:sp>
      <p:sp>
        <p:nvSpPr>
          <p:cNvPr id="7" name="TextBox 6">
            <a:extLst>
              <a:ext uri="{FF2B5EF4-FFF2-40B4-BE49-F238E27FC236}">
                <a16:creationId xmlns:a16="http://schemas.microsoft.com/office/drawing/2014/main" id="{AEB3369A-3CB6-1149-AB03-2916F895019E}"/>
              </a:ext>
            </a:extLst>
          </p:cNvPr>
          <p:cNvSpPr txBox="1"/>
          <p:nvPr/>
        </p:nvSpPr>
        <p:spPr>
          <a:xfrm>
            <a:off x="523538" y="435414"/>
            <a:ext cx="9112951" cy="646331"/>
          </a:xfrm>
          <a:prstGeom prst="rect">
            <a:avLst/>
          </a:prstGeom>
          <a:noFill/>
        </p:spPr>
        <p:txBody>
          <a:bodyPr wrap="square">
            <a:spAutoFit/>
          </a:bodyPr>
          <a:lstStyle/>
          <a:p>
            <a:r>
              <a:rPr lang="en-GB" sz="3600" dirty="0">
                <a:latin typeface="+mj-lt"/>
                <a:ea typeface="Times New Roman" panose="02020603050405020304" pitchFamily="18" charset="0"/>
              </a:rPr>
              <a:t>All groups in England live longer than in the USA.</a:t>
            </a:r>
          </a:p>
        </p:txBody>
      </p:sp>
      <p:sp>
        <p:nvSpPr>
          <p:cNvPr id="8" name="TextBox 7">
            <a:extLst>
              <a:ext uri="{FF2B5EF4-FFF2-40B4-BE49-F238E27FC236}">
                <a16:creationId xmlns:a16="http://schemas.microsoft.com/office/drawing/2014/main" id="{7503A5B1-0B84-424F-A5FA-3A64779EF164}"/>
              </a:ext>
            </a:extLst>
          </p:cNvPr>
          <p:cNvSpPr txBox="1"/>
          <p:nvPr/>
        </p:nvSpPr>
        <p:spPr>
          <a:xfrm>
            <a:off x="1247921" y="1460603"/>
            <a:ext cx="8012522" cy="1569660"/>
          </a:xfrm>
          <a:prstGeom prst="rect">
            <a:avLst/>
          </a:prstGeom>
          <a:noFill/>
        </p:spPr>
        <p:txBody>
          <a:bodyPr wrap="square">
            <a:spAutoFit/>
          </a:bodyPr>
          <a:lstStyle/>
          <a:p>
            <a:r>
              <a:rPr lang="en-US" sz="2400" dirty="0"/>
              <a:t>‘A car-wash manager in Alabama can now earn $125,000, about 50 per cent more than the head of cyber security at the UK Treasury even after accounting for different living costs.’</a:t>
            </a:r>
          </a:p>
          <a:p>
            <a:r>
              <a:rPr lang="en-US" sz="2400" dirty="0"/>
              <a:t>							And yet they die so much earlier. </a:t>
            </a:r>
          </a:p>
        </p:txBody>
      </p:sp>
    </p:spTree>
    <p:extLst>
      <p:ext uri="{BB962C8B-B14F-4D97-AF65-F5344CB8AC3E}">
        <p14:creationId xmlns:p14="http://schemas.microsoft.com/office/powerpoint/2010/main" val="209069316"/>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0357E0-DA64-414D-AB48-7897226E6BC0}"/>
              </a:ext>
            </a:extLst>
          </p:cNvPr>
          <p:cNvSpPr>
            <a:spLocks noGrp="1"/>
          </p:cNvSpPr>
          <p:nvPr>
            <p:ph idx="1"/>
          </p:nvPr>
        </p:nvSpPr>
        <p:spPr>
          <a:xfrm>
            <a:off x="552738" y="1351381"/>
            <a:ext cx="9054548" cy="1633941"/>
          </a:xfrm>
        </p:spPr>
        <p:txBody>
          <a:bodyPr>
            <a:normAutofit/>
          </a:bodyPr>
          <a:lstStyle/>
          <a:p>
            <a:pPr marL="0" indent="0">
              <a:buNone/>
            </a:pPr>
            <a:r>
              <a:rPr lang="en-US" dirty="0"/>
              <a:t>‘One in 25 Amer­ican five-year-olds today will not make it to their 40th birth­day. No par­ent should ever have to bury their child, but in the US one set of par­ents from every kinder­garten class most likely will.’</a:t>
            </a:r>
          </a:p>
          <a:p>
            <a:pPr marL="0" indent="0">
              <a:buNone/>
            </a:pPr>
            <a:r>
              <a:rPr lang="en-US" dirty="0"/>
              <a:t>				John Burn-Murdoch, 31/3/2023.</a:t>
            </a:r>
            <a:endParaRPr lang="en-US" sz="1060" dirty="0"/>
          </a:p>
        </p:txBody>
      </p:sp>
      <p:sp>
        <p:nvSpPr>
          <p:cNvPr id="2" name="Footer Placeholder 1">
            <a:extLst>
              <a:ext uri="{FF2B5EF4-FFF2-40B4-BE49-F238E27FC236}">
                <a16:creationId xmlns:a16="http://schemas.microsoft.com/office/drawing/2014/main" id="{52851593-A3E2-CF49-BB09-F94C6ECAA8C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1373F126-D444-5140-95BE-250DFB953D85}"/>
              </a:ext>
            </a:extLst>
          </p:cNvPr>
          <p:cNvSpPr>
            <a:spLocks noGrp="1"/>
          </p:cNvSpPr>
          <p:nvPr>
            <p:ph type="sldNum" sz="quarter" idx="12"/>
          </p:nvPr>
        </p:nvSpPr>
        <p:spPr/>
        <p:txBody>
          <a:bodyPr/>
          <a:lstStyle/>
          <a:p>
            <a:fld id="{C6C13921-03FE-0647-96BA-462C0AF9A523}" type="slidenum">
              <a:rPr lang="en-US" smtClean="0"/>
              <a:t>118</a:t>
            </a:fld>
            <a:endParaRPr lang="en-US" dirty="0"/>
          </a:p>
        </p:txBody>
      </p:sp>
      <p:pic>
        <p:nvPicPr>
          <p:cNvPr id="1028" name="Picture 4" descr="Chart showing that the average American now has the same chance of a long and healthy life as someone born in Blackpool, the town with England’s lowest life expectancy">
            <a:extLst>
              <a:ext uri="{FF2B5EF4-FFF2-40B4-BE49-F238E27FC236}">
                <a16:creationId xmlns:a16="http://schemas.microsoft.com/office/drawing/2014/main" id="{6C3979CC-53BE-9A45-A6D5-189BD361EEFA}"/>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1123679" y="2985322"/>
            <a:ext cx="7912667" cy="557136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40FC613A-F1DE-E447-9E2E-1ABFAA152E45}"/>
              </a:ext>
            </a:extLst>
          </p:cNvPr>
          <p:cNvSpPr txBox="1"/>
          <p:nvPr/>
        </p:nvSpPr>
        <p:spPr>
          <a:xfrm>
            <a:off x="349858" y="8648915"/>
            <a:ext cx="2944125" cy="830997"/>
          </a:xfrm>
          <a:prstGeom prst="rect">
            <a:avLst/>
          </a:prstGeom>
          <a:noFill/>
        </p:spPr>
        <p:txBody>
          <a:bodyPr wrap="square">
            <a:spAutoFit/>
          </a:bodyPr>
          <a:lstStyle/>
          <a:p>
            <a:r>
              <a:rPr lang="en-US" sz="1200" dirty="0"/>
              <a:t>Source: Financial Times</a:t>
            </a:r>
          </a:p>
          <a:p>
            <a:r>
              <a:rPr lang="en-US" sz="1200" dirty="0"/>
              <a:t>31 March 2023, John Burn-Murdoch</a:t>
            </a:r>
          </a:p>
          <a:p>
            <a:r>
              <a:rPr lang="en-US" sz="1200" dirty="0"/>
              <a:t>https://www.ft.com/content/653bbb26-8a22-4db3-b43d-c34a0b774303</a:t>
            </a:r>
          </a:p>
        </p:txBody>
      </p:sp>
      <p:sp>
        <p:nvSpPr>
          <p:cNvPr id="7" name="TextBox 6">
            <a:extLst>
              <a:ext uri="{FF2B5EF4-FFF2-40B4-BE49-F238E27FC236}">
                <a16:creationId xmlns:a16="http://schemas.microsoft.com/office/drawing/2014/main" id="{2F90935F-DAF9-6149-9597-6AF68DD6A3D4}"/>
              </a:ext>
            </a:extLst>
          </p:cNvPr>
          <p:cNvSpPr txBox="1"/>
          <p:nvPr/>
        </p:nvSpPr>
        <p:spPr>
          <a:xfrm>
            <a:off x="415574" y="440376"/>
            <a:ext cx="9112951" cy="646331"/>
          </a:xfrm>
          <a:prstGeom prst="rect">
            <a:avLst/>
          </a:prstGeom>
          <a:noFill/>
        </p:spPr>
        <p:txBody>
          <a:bodyPr wrap="square">
            <a:spAutoFit/>
          </a:bodyPr>
          <a:lstStyle/>
          <a:p>
            <a:r>
              <a:rPr lang="en-GB" sz="3600" dirty="0">
                <a:latin typeface="+mj-lt"/>
                <a:ea typeface="Times New Roman" panose="02020603050405020304" pitchFamily="18" charset="0"/>
              </a:rPr>
              <a:t>Poorest areas of the UK are better-off than USA.</a:t>
            </a:r>
          </a:p>
        </p:txBody>
      </p:sp>
    </p:spTree>
    <p:extLst>
      <p:ext uri="{BB962C8B-B14F-4D97-AF65-F5344CB8AC3E}">
        <p14:creationId xmlns:p14="http://schemas.microsoft.com/office/powerpoint/2010/main" val="296468769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hart showing that Covid hit life expectancy right across the world, but the US stands alone in having lost an extra year to non-Covid causes including opioids and violence">
            <a:extLst>
              <a:ext uri="{FF2B5EF4-FFF2-40B4-BE49-F238E27FC236}">
                <a16:creationId xmlns:a16="http://schemas.microsoft.com/office/drawing/2014/main" id="{4910E130-D3EE-8A41-B9EC-00575CFBB22A}"/>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511168" y="2745478"/>
            <a:ext cx="8921763" cy="553251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CDD74007-8CBC-9D41-BBC1-1D416650FF13}"/>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BA8CBF45-10C3-C54E-9D34-BB01BAC6D07A}"/>
              </a:ext>
            </a:extLst>
          </p:cNvPr>
          <p:cNvSpPr>
            <a:spLocks noGrp="1"/>
          </p:cNvSpPr>
          <p:nvPr>
            <p:ph type="sldNum" sz="quarter" idx="12"/>
          </p:nvPr>
        </p:nvSpPr>
        <p:spPr/>
        <p:txBody>
          <a:bodyPr/>
          <a:lstStyle/>
          <a:p>
            <a:fld id="{C6C13921-03FE-0647-96BA-462C0AF9A523}" type="slidenum">
              <a:rPr lang="en-US" smtClean="0"/>
              <a:t>119</a:t>
            </a:fld>
            <a:endParaRPr lang="en-US" dirty="0"/>
          </a:p>
        </p:txBody>
      </p:sp>
      <p:sp>
        <p:nvSpPr>
          <p:cNvPr id="6" name="TextBox 5">
            <a:extLst>
              <a:ext uri="{FF2B5EF4-FFF2-40B4-BE49-F238E27FC236}">
                <a16:creationId xmlns:a16="http://schemas.microsoft.com/office/drawing/2014/main" id="{6C30C679-B026-4A4D-8CBC-154B79EC9062}"/>
              </a:ext>
            </a:extLst>
          </p:cNvPr>
          <p:cNvSpPr txBox="1"/>
          <p:nvPr/>
        </p:nvSpPr>
        <p:spPr>
          <a:xfrm>
            <a:off x="349858" y="8384242"/>
            <a:ext cx="2944125" cy="830997"/>
          </a:xfrm>
          <a:prstGeom prst="rect">
            <a:avLst/>
          </a:prstGeom>
          <a:noFill/>
        </p:spPr>
        <p:txBody>
          <a:bodyPr wrap="square">
            <a:spAutoFit/>
          </a:bodyPr>
          <a:lstStyle/>
          <a:p>
            <a:r>
              <a:rPr lang="en-US" sz="1200" dirty="0"/>
              <a:t>Source: Financial Times</a:t>
            </a:r>
          </a:p>
          <a:p>
            <a:r>
              <a:rPr lang="en-US" sz="1200" dirty="0"/>
              <a:t>31 March 2023, John Burn-Murdoch</a:t>
            </a:r>
          </a:p>
          <a:p>
            <a:r>
              <a:rPr lang="en-US" sz="1200" dirty="0"/>
              <a:t>https://www.ft.com/content/653bbb26-8a22-4db3-b43d-c34a0b774303</a:t>
            </a:r>
          </a:p>
        </p:txBody>
      </p:sp>
      <p:sp>
        <p:nvSpPr>
          <p:cNvPr id="7" name="Content Placeholder 2">
            <a:extLst>
              <a:ext uri="{FF2B5EF4-FFF2-40B4-BE49-F238E27FC236}">
                <a16:creationId xmlns:a16="http://schemas.microsoft.com/office/drawing/2014/main" id="{C38F9CE7-5FE6-0A49-8B74-03964BEB2CF5}"/>
              </a:ext>
            </a:extLst>
          </p:cNvPr>
          <p:cNvSpPr txBox="1">
            <a:spLocks/>
          </p:cNvSpPr>
          <p:nvPr/>
        </p:nvSpPr>
        <p:spPr>
          <a:xfrm>
            <a:off x="663021" y="1351381"/>
            <a:ext cx="9054548" cy="1633941"/>
          </a:xfrm>
          <a:prstGeom prst="rect">
            <a:avLst/>
          </a:prstGeom>
        </p:spPr>
        <p:txBody>
          <a:bodyPr vert="horz" lIns="91440" tIns="45720" rIns="91440" bIns="45720" rtlCol="0">
            <a:normAutofit/>
          </a:bodyPr>
          <a:lstStyle>
            <a:lvl1pPr marL="248603" indent="-248603" algn="l" defTabSz="994410" rtl="0" eaLnBrk="1" latinLnBrk="0" hangingPunct="1">
              <a:lnSpc>
                <a:spcPct val="90000"/>
              </a:lnSpc>
              <a:spcBef>
                <a:spcPts val="1088"/>
              </a:spcBef>
              <a:buFont typeface="Arial" panose="020B0604020202020204" pitchFamily="34" charset="0"/>
              <a:buChar char="•"/>
              <a:defRPr sz="2400" kern="1200">
                <a:solidFill>
                  <a:schemeClr val="tx1"/>
                </a:solidFill>
                <a:latin typeface="+mn-lt"/>
                <a:ea typeface="+mn-ea"/>
                <a:cs typeface="+mn-cs"/>
              </a:defRPr>
            </a:lvl1pPr>
            <a:lvl2pPr marL="745808" indent="-248603" algn="l" defTabSz="994410" rtl="0" eaLnBrk="1" latinLnBrk="0" hangingPunct="1">
              <a:lnSpc>
                <a:spcPct val="90000"/>
              </a:lnSpc>
              <a:spcBef>
                <a:spcPts val="544"/>
              </a:spcBef>
              <a:buFont typeface="Arial" panose="020B0604020202020204" pitchFamily="34" charset="0"/>
              <a:buChar char="•"/>
              <a:defRPr sz="2610" kern="1200">
                <a:solidFill>
                  <a:schemeClr val="tx1"/>
                </a:solidFill>
                <a:latin typeface="+mn-lt"/>
                <a:ea typeface="+mn-ea"/>
                <a:cs typeface="+mn-cs"/>
              </a:defRPr>
            </a:lvl2pPr>
            <a:lvl3pPr marL="1243013" indent="-248603" algn="l" defTabSz="994410" rtl="0" eaLnBrk="1" latinLnBrk="0" hangingPunct="1">
              <a:lnSpc>
                <a:spcPct val="90000"/>
              </a:lnSpc>
              <a:spcBef>
                <a:spcPts val="544"/>
              </a:spcBef>
              <a:buFont typeface="Arial" panose="020B0604020202020204" pitchFamily="34" charset="0"/>
              <a:buChar char="•"/>
              <a:defRPr sz="2175" kern="1200">
                <a:solidFill>
                  <a:schemeClr val="tx1"/>
                </a:solidFill>
                <a:latin typeface="+mn-lt"/>
                <a:ea typeface="+mn-ea"/>
                <a:cs typeface="+mn-cs"/>
              </a:defRPr>
            </a:lvl3pPr>
            <a:lvl4pPr marL="1740218"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4pPr>
            <a:lvl5pPr marL="2237423"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5pPr>
            <a:lvl6pPr marL="2734628"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6pPr>
            <a:lvl7pPr marL="3231833"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7pPr>
            <a:lvl8pPr marL="3729038"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8pPr>
            <a:lvl9pPr marL="4226243" indent="-248603" algn="l" defTabSz="994410" rtl="0" eaLnBrk="1" latinLnBrk="0" hangingPunct="1">
              <a:lnSpc>
                <a:spcPct val="90000"/>
              </a:lnSpc>
              <a:spcBef>
                <a:spcPts val="544"/>
              </a:spcBef>
              <a:buFont typeface="Arial" panose="020B0604020202020204" pitchFamily="34" charset="0"/>
              <a:buChar char="•"/>
              <a:defRPr sz="1958" kern="1200">
                <a:solidFill>
                  <a:schemeClr val="tx1"/>
                </a:solidFill>
                <a:latin typeface="+mn-lt"/>
                <a:ea typeface="+mn-ea"/>
                <a:cs typeface="+mn-cs"/>
              </a:defRPr>
            </a:lvl9pPr>
          </a:lstStyle>
          <a:p>
            <a:pPr marL="0" indent="0">
              <a:buFont typeface="Arial" panose="020B0604020202020204" pitchFamily="34" charset="0"/>
              <a:buNone/>
            </a:pPr>
            <a:r>
              <a:rPr lang="en-US" dirty="0"/>
              <a:t>‘And the highest price is being paid in avoidable deaths among the young, the poor and the vulnerable.’</a:t>
            </a:r>
          </a:p>
          <a:p>
            <a:pPr marL="0" indent="0">
              <a:buFont typeface="Arial" panose="020B0604020202020204" pitchFamily="34" charset="0"/>
              <a:buNone/>
            </a:pPr>
            <a:r>
              <a:rPr lang="en-US" dirty="0"/>
              <a:t>				John Burn-Murdoch, 31/3/2023.</a:t>
            </a:r>
            <a:endParaRPr lang="en-US" sz="1060" dirty="0"/>
          </a:p>
        </p:txBody>
      </p:sp>
      <p:sp>
        <p:nvSpPr>
          <p:cNvPr id="8" name="TextBox 7">
            <a:extLst>
              <a:ext uri="{FF2B5EF4-FFF2-40B4-BE49-F238E27FC236}">
                <a16:creationId xmlns:a16="http://schemas.microsoft.com/office/drawing/2014/main" id="{9364C15A-8A23-E640-B9AA-0A5189B6BFB3}"/>
              </a:ext>
            </a:extLst>
          </p:cNvPr>
          <p:cNvSpPr txBox="1"/>
          <p:nvPr/>
        </p:nvSpPr>
        <p:spPr>
          <a:xfrm>
            <a:off x="523538" y="435414"/>
            <a:ext cx="9112951" cy="646331"/>
          </a:xfrm>
          <a:prstGeom prst="rect">
            <a:avLst/>
          </a:prstGeom>
          <a:noFill/>
        </p:spPr>
        <p:txBody>
          <a:bodyPr wrap="square">
            <a:spAutoFit/>
          </a:bodyPr>
          <a:lstStyle/>
          <a:p>
            <a:r>
              <a:rPr lang="en-GB" sz="3600" dirty="0">
                <a:latin typeface="+mj-lt"/>
                <a:ea typeface="Times New Roman" panose="02020603050405020304" pitchFamily="18" charset="0"/>
              </a:rPr>
              <a:t>The situation in the UK could be far worse.</a:t>
            </a:r>
          </a:p>
        </p:txBody>
      </p:sp>
    </p:spTree>
    <p:extLst>
      <p:ext uri="{BB962C8B-B14F-4D97-AF65-F5344CB8AC3E}">
        <p14:creationId xmlns:p14="http://schemas.microsoft.com/office/powerpoint/2010/main" val="29726627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25C6B49F-36A3-FA4B-9720-11251FD2F431}"/>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B2E0F1B0-0D3B-A540-87B6-4739A9673786}"/>
              </a:ext>
            </a:extLst>
          </p:cNvPr>
          <p:cNvSpPr>
            <a:spLocks noGrp="1"/>
          </p:cNvSpPr>
          <p:nvPr>
            <p:ph type="sldNum" sz="quarter" idx="12"/>
          </p:nvPr>
        </p:nvSpPr>
        <p:spPr/>
        <p:txBody>
          <a:bodyPr/>
          <a:lstStyle/>
          <a:p>
            <a:fld id="{C6C13921-03FE-0647-96BA-462C0AF9A523}" type="slidenum">
              <a:rPr lang="en-US" smtClean="0"/>
              <a:t>12</a:t>
            </a:fld>
            <a:endParaRPr lang="en-US" dirty="0"/>
          </a:p>
        </p:txBody>
      </p:sp>
      <p:sp>
        <p:nvSpPr>
          <p:cNvPr id="10" name="TextBox 9">
            <a:extLst>
              <a:ext uri="{FF2B5EF4-FFF2-40B4-BE49-F238E27FC236}">
                <a16:creationId xmlns:a16="http://schemas.microsoft.com/office/drawing/2014/main" id="{DA57E896-7C55-7F46-A9A9-F44FE3C6DE9E}"/>
              </a:ext>
            </a:extLst>
          </p:cNvPr>
          <p:cNvSpPr txBox="1"/>
          <p:nvPr/>
        </p:nvSpPr>
        <p:spPr>
          <a:xfrm>
            <a:off x="683655" y="8877370"/>
            <a:ext cx="6393848" cy="276999"/>
          </a:xfrm>
          <a:prstGeom prst="rect">
            <a:avLst/>
          </a:prstGeom>
          <a:noFill/>
        </p:spPr>
        <p:txBody>
          <a:bodyPr wrap="square">
            <a:spAutoFit/>
          </a:bodyPr>
          <a:lstStyle/>
          <a:p>
            <a:r>
              <a:rPr lang="en-US" sz="1200" dirty="0"/>
              <a:t>Source: DWP: Households Below Average Income (HBAI), data release of 23 March 2023</a:t>
            </a:r>
          </a:p>
        </p:txBody>
      </p:sp>
      <p:sp>
        <p:nvSpPr>
          <p:cNvPr id="8" name="Title 1">
            <a:extLst>
              <a:ext uri="{FF2B5EF4-FFF2-40B4-BE49-F238E27FC236}">
                <a16:creationId xmlns:a16="http://schemas.microsoft.com/office/drawing/2014/main" id="{5DCEC8C9-1330-BD42-845F-5059B196FBDE}"/>
              </a:ext>
            </a:extLst>
          </p:cNvPr>
          <p:cNvSpPr>
            <a:spLocks noGrp="1"/>
          </p:cNvSpPr>
          <p:nvPr>
            <p:ph type="title"/>
          </p:nvPr>
        </p:nvSpPr>
        <p:spPr>
          <a:xfrm rot="16200000">
            <a:off x="-1388076" y="5784708"/>
            <a:ext cx="4143463" cy="568699"/>
          </a:xfrm>
        </p:spPr>
        <p:txBody>
          <a:bodyPr>
            <a:noAutofit/>
          </a:bodyPr>
          <a:lstStyle/>
          <a:p>
            <a:r>
              <a:rPr lang="en-GB" sz="2000" dirty="0">
                <a:latin typeface="+mn-lt"/>
              </a:rPr>
              <a:t>Income Inequality, 1994-2021/22, UK</a:t>
            </a:r>
            <a:endParaRPr lang="en-US" sz="2000" dirty="0">
              <a:latin typeface="+mn-lt"/>
            </a:endParaRPr>
          </a:p>
        </p:txBody>
      </p:sp>
      <p:pic>
        <p:nvPicPr>
          <p:cNvPr id="2" name="Picture 1">
            <a:extLst>
              <a:ext uri="{FF2B5EF4-FFF2-40B4-BE49-F238E27FC236}">
                <a16:creationId xmlns:a16="http://schemas.microsoft.com/office/drawing/2014/main" id="{5DD78785-E414-664D-91E0-6E52991C9EF1}"/>
              </a:ext>
            </a:extLst>
          </p:cNvPr>
          <p:cNvPicPr>
            <a:picLocks noChangeAspect="1"/>
          </p:cNvPicPr>
          <p:nvPr/>
        </p:nvPicPr>
        <p:blipFill>
          <a:blip r:embed="rId2"/>
          <a:stretch>
            <a:fillRect/>
          </a:stretch>
        </p:blipFill>
        <p:spPr>
          <a:xfrm>
            <a:off x="968005" y="3723649"/>
            <a:ext cx="4640105" cy="4690816"/>
          </a:xfrm>
          <a:prstGeom prst="rect">
            <a:avLst/>
          </a:prstGeom>
        </p:spPr>
      </p:pic>
      <p:sp>
        <p:nvSpPr>
          <p:cNvPr id="9" name="TextBox 8">
            <a:extLst>
              <a:ext uri="{FF2B5EF4-FFF2-40B4-BE49-F238E27FC236}">
                <a16:creationId xmlns:a16="http://schemas.microsoft.com/office/drawing/2014/main" id="{499DAE3F-878C-374A-8488-1A17703E8C14}"/>
              </a:ext>
            </a:extLst>
          </p:cNvPr>
          <p:cNvSpPr txBox="1"/>
          <p:nvPr/>
        </p:nvSpPr>
        <p:spPr>
          <a:xfrm>
            <a:off x="683657" y="259922"/>
            <a:ext cx="8938233" cy="2862322"/>
          </a:xfrm>
          <a:prstGeom prst="rect">
            <a:avLst/>
          </a:prstGeom>
          <a:noFill/>
        </p:spPr>
        <p:txBody>
          <a:bodyPr wrap="square">
            <a:spAutoFit/>
          </a:bodyPr>
          <a:lstStyle/>
          <a:p>
            <a:r>
              <a:rPr lang="en-GB" sz="3600" dirty="0">
                <a:latin typeface="+mj-lt"/>
              </a:rPr>
              <a:t>At a private dinner in Hampshire in 2002, Margaret Thatcher was asked what her greatest achievement had been. She replied: </a:t>
            </a:r>
          </a:p>
          <a:p>
            <a:r>
              <a:rPr lang="en-GB" sz="3600" dirty="0">
                <a:latin typeface="+mj-lt"/>
              </a:rPr>
              <a:t>‘Tony Blair and New Labour. We </a:t>
            </a:r>
            <a:r>
              <a:rPr lang="en-GB" sz="3600" b="1" i="1" dirty="0">
                <a:latin typeface="+mj-lt"/>
              </a:rPr>
              <a:t>forced</a:t>
            </a:r>
            <a:r>
              <a:rPr lang="en-GB" sz="3600" dirty="0">
                <a:latin typeface="+mj-lt"/>
              </a:rPr>
              <a:t> our opponents to change their minds.’ </a:t>
            </a:r>
            <a:r>
              <a:rPr lang="en-GB" sz="2400" dirty="0"/>
              <a:t>						</a:t>
            </a:r>
          </a:p>
        </p:txBody>
      </p:sp>
      <p:pic>
        <p:nvPicPr>
          <p:cNvPr id="3" name="Picture 2">
            <a:extLst>
              <a:ext uri="{FF2B5EF4-FFF2-40B4-BE49-F238E27FC236}">
                <a16:creationId xmlns:a16="http://schemas.microsoft.com/office/drawing/2014/main" id="{98DBAA75-5B91-9048-9302-7351AA9A0C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88670" y="5879099"/>
            <a:ext cx="3315461" cy="2210307"/>
          </a:xfrm>
          <a:prstGeom prst="rect">
            <a:avLst/>
          </a:prstGeom>
        </p:spPr>
      </p:pic>
      <p:sp>
        <p:nvSpPr>
          <p:cNvPr id="11" name="TextBox 10">
            <a:extLst>
              <a:ext uri="{FF2B5EF4-FFF2-40B4-BE49-F238E27FC236}">
                <a16:creationId xmlns:a16="http://schemas.microsoft.com/office/drawing/2014/main" id="{AFEB504E-0D11-1946-8830-B854B464BF30}"/>
              </a:ext>
            </a:extLst>
          </p:cNvPr>
          <p:cNvSpPr txBox="1"/>
          <p:nvPr/>
        </p:nvSpPr>
        <p:spPr>
          <a:xfrm>
            <a:off x="6429209" y="8140789"/>
            <a:ext cx="3174921" cy="1015663"/>
          </a:xfrm>
          <a:prstGeom prst="rect">
            <a:avLst/>
          </a:prstGeom>
          <a:noFill/>
        </p:spPr>
        <p:txBody>
          <a:bodyPr wrap="square">
            <a:spAutoFit/>
          </a:bodyPr>
          <a:lstStyle/>
          <a:p>
            <a:r>
              <a:rPr lang="en-GB" sz="1200" dirty="0"/>
              <a:t>Photo Andrew Parsons/PA wire</a:t>
            </a:r>
          </a:p>
          <a:p>
            <a:r>
              <a:rPr lang="en-GB" sz="1200" dirty="0"/>
              <a:t>Source: https://www.belfasttelegraph.co.uk/news/uk/the-thatcher-years-that-transformed-britain/29181701.html</a:t>
            </a:r>
          </a:p>
        </p:txBody>
      </p:sp>
      <p:pic>
        <p:nvPicPr>
          <p:cNvPr id="7" name="Picture 6">
            <a:extLst>
              <a:ext uri="{FF2B5EF4-FFF2-40B4-BE49-F238E27FC236}">
                <a16:creationId xmlns:a16="http://schemas.microsoft.com/office/drawing/2014/main" id="{D6BA6F6D-AC43-F44D-B674-E2BA0F2A6B4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028"/>
          <a:stretch/>
        </p:blipFill>
        <p:spPr>
          <a:xfrm>
            <a:off x="6136846" y="3729616"/>
            <a:ext cx="3407949" cy="1911444"/>
          </a:xfrm>
          <a:prstGeom prst="rect">
            <a:avLst/>
          </a:prstGeom>
        </p:spPr>
      </p:pic>
    </p:spTree>
    <p:extLst>
      <p:ext uri="{BB962C8B-B14F-4D97-AF65-F5344CB8AC3E}">
        <p14:creationId xmlns:p14="http://schemas.microsoft.com/office/powerpoint/2010/main" val="397316088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AAFD08-5DA7-FD45-B2F1-BBBF19832E29}"/>
              </a:ext>
            </a:extLst>
          </p:cNvPr>
          <p:cNvSpPr>
            <a:spLocks noGrp="1"/>
          </p:cNvSpPr>
          <p:nvPr>
            <p:ph type="title"/>
          </p:nvPr>
        </p:nvSpPr>
        <p:spPr>
          <a:xfrm>
            <a:off x="802716" y="362818"/>
            <a:ext cx="8576786" cy="1921760"/>
          </a:xfrm>
        </p:spPr>
        <p:txBody>
          <a:bodyPr/>
          <a:lstStyle/>
          <a:p>
            <a:r>
              <a:rPr lang="en-GB" dirty="0"/>
              <a:t>The first three years of the pandemic resulted in most mortality among the very elderly, who are the group most likely to be wealthy.</a:t>
            </a:r>
          </a:p>
        </p:txBody>
      </p:sp>
      <p:sp>
        <p:nvSpPr>
          <p:cNvPr id="4" name="Footer Placeholder 3">
            <a:extLst>
              <a:ext uri="{FF2B5EF4-FFF2-40B4-BE49-F238E27FC236}">
                <a16:creationId xmlns:a16="http://schemas.microsoft.com/office/drawing/2014/main" id="{FD982BDA-2415-3A49-930A-D2867352DE44}"/>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F75C4BEC-D7A1-614E-AF10-8FA9AADDBD5A}"/>
              </a:ext>
            </a:extLst>
          </p:cNvPr>
          <p:cNvSpPr>
            <a:spLocks noGrp="1"/>
          </p:cNvSpPr>
          <p:nvPr>
            <p:ph type="sldNum" sz="quarter" idx="12"/>
          </p:nvPr>
        </p:nvSpPr>
        <p:spPr/>
        <p:txBody>
          <a:bodyPr/>
          <a:lstStyle/>
          <a:p>
            <a:fld id="{C6C13921-03FE-0647-96BA-462C0AF9A523}" type="slidenum">
              <a:rPr lang="en-US" smtClean="0"/>
              <a:t>120</a:t>
            </a:fld>
            <a:endParaRPr lang="en-US" dirty="0"/>
          </a:p>
        </p:txBody>
      </p:sp>
      <p:pic>
        <p:nvPicPr>
          <p:cNvPr id="6" name="Content Placeholder 4" descr="Chart, bar chart&#10;&#10;Description automatically generated">
            <a:extLst>
              <a:ext uri="{FF2B5EF4-FFF2-40B4-BE49-F238E27FC236}">
                <a16:creationId xmlns:a16="http://schemas.microsoft.com/office/drawing/2014/main" id="{A4D7135E-F796-8B4D-98B7-723BF390F529}"/>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657691" y="2676511"/>
            <a:ext cx="6866836" cy="6538728"/>
          </a:xfrm>
          <a:prstGeom prst="rect">
            <a:avLst/>
          </a:prstGeom>
        </p:spPr>
      </p:pic>
    </p:spTree>
    <p:extLst>
      <p:ext uri="{BB962C8B-B14F-4D97-AF65-F5344CB8AC3E}">
        <p14:creationId xmlns:p14="http://schemas.microsoft.com/office/powerpoint/2010/main" val="426405556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bar chart&#10;&#10;Description automatically generated">
            <a:extLst>
              <a:ext uri="{FF2B5EF4-FFF2-40B4-BE49-F238E27FC236}">
                <a16:creationId xmlns:a16="http://schemas.microsoft.com/office/drawing/2014/main" id="{5EB42E0A-75B3-7849-AFD2-FDC491D3EB10}"/>
              </a:ext>
            </a:extLst>
          </p:cNvPr>
          <p:cNvPicPr>
            <a:picLocks noChangeAspect="1"/>
          </p:cNvPicPr>
          <p:nvPr/>
        </p:nvPicPr>
        <p:blipFill>
          <a:blip r:embed="rId2"/>
          <a:stretch>
            <a:fillRect/>
          </a:stretch>
        </p:blipFill>
        <p:spPr bwMode="auto">
          <a:xfrm>
            <a:off x="934029" y="1525269"/>
            <a:ext cx="8076040" cy="6885226"/>
          </a:xfrm>
          <a:prstGeom prst="rect">
            <a:avLst/>
          </a:prstGeom>
        </p:spPr>
      </p:pic>
      <p:sp>
        <p:nvSpPr>
          <p:cNvPr id="6" name="TextBox 5">
            <a:extLst>
              <a:ext uri="{FF2B5EF4-FFF2-40B4-BE49-F238E27FC236}">
                <a16:creationId xmlns:a16="http://schemas.microsoft.com/office/drawing/2014/main" id="{B76E4930-64E3-B845-A290-0783E4D70278}"/>
              </a:ext>
            </a:extLst>
          </p:cNvPr>
          <p:cNvSpPr txBox="1"/>
          <p:nvPr/>
        </p:nvSpPr>
        <p:spPr>
          <a:xfrm>
            <a:off x="306726" y="8464249"/>
            <a:ext cx="2800806" cy="1015663"/>
          </a:xfrm>
          <a:prstGeom prst="rect">
            <a:avLst/>
          </a:prstGeom>
          <a:noFill/>
        </p:spPr>
        <p:txBody>
          <a:bodyPr wrap="square">
            <a:spAutoFit/>
          </a:bodyPr>
          <a:lstStyle/>
          <a:p>
            <a:r>
              <a:rPr lang="en-US" sz="1200" dirty="0"/>
              <a:t>Source: Dorling, D. (2021) Who should be vaccinated before others? Public Sector Focus, January/February, pp. 12-15, https://flickread.com/edition/html/index.php?pdf=6036196311725#15</a:t>
            </a:r>
          </a:p>
        </p:txBody>
      </p:sp>
      <p:sp>
        <p:nvSpPr>
          <p:cNvPr id="5" name="Title 1">
            <a:extLst>
              <a:ext uri="{FF2B5EF4-FFF2-40B4-BE49-F238E27FC236}">
                <a16:creationId xmlns:a16="http://schemas.microsoft.com/office/drawing/2014/main" id="{870EFAA5-48C7-D347-AA77-B8E80872AA07}"/>
              </a:ext>
            </a:extLst>
          </p:cNvPr>
          <p:cNvSpPr>
            <a:spLocks noGrp="1"/>
          </p:cNvSpPr>
          <p:nvPr>
            <p:ph type="title"/>
          </p:nvPr>
        </p:nvSpPr>
        <p:spPr>
          <a:xfrm>
            <a:off x="379945" y="197071"/>
            <a:ext cx="9184209" cy="1328198"/>
          </a:xfrm>
        </p:spPr>
        <p:txBody>
          <a:bodyPr>
            <a:normAutofit/>
          </a:bodyPr>
          <a:lstStyle/>
          <a:p>
            <a:r>
              <a:rPr lang="en-US" dirty="0"/>
              <a:t>When age-standardised, the poorest were hurt most by the pandemic. But only ‘relatively’.</a:t>
            </a:r>
          </a:p>
        </p:txBody>
      </p:sp>
      <p:sp>
        <p:nvSpPr>
          <p:cNvPr id="2" name="Footer Placeholder 1">
            <a:extLst>
              <a:ext uri="{FF2B5EF4-FFF2-40B4-BE49-F238E27FC236}">
                <a16:creationId xmlns:a16="http://schemas.microsoft.com/office/drawing/2014/main" id="{7502E34D-2692-644C-A09C-7E13E30F93C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86C2F8EE-CA6E-4E45-A122-24DB9DA29008}"/>
              </a:ext>
            </a:extLst>
          </p:cNvPr>
          <p:cNvSpPr>
            <a:spLocks noGrp="1"/>
          </p:cNvSpPr>
          <p:nvPr>
            <p:ph type="sldNum" sz="quarter" idx="12"/>
          </p:nvPr>
        </p:nvSpPr>
        <p:spPr/>
        <p:txBody>
          <a:bodyPr/>
          <a:lstStyle/>
          <a:p>
            <a:fld id="{C6C13921-03FE-0647-96BA-462C0AF9A523}" type="slidenum">
              <a:rPr lang="en-US" smtClean="0"/>
              <a:t>121</a:t>
            </a:fld>
            <a:endParaRPr lang="en-US" dirty="0"/>
          </a:p>
        </p:txBody>
      </p:sp>
    </p:spTree>
    <p:extLst>
      <p:ext uri="{BB962C8B-B14F-4D97-AF65-F5344CB8AC3E}">
        <p14:creationId xmlns:p14="http://schemas.microsoft.com/office/powerpoint/2010/main" val="40974886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DC89CA3-9B0D-644C-ACEE-083053EFA40D}"/>
              </a:ext>
            </a:extLst>
          </p:cNvPr>
          <p:cNvSpPr>
            <a:spLocks noGrp="1"/>
          </p:cNvSpPr>
          <p:nvPr>
            <p:ph type="title"/>
          </p:nvPr>
        </p:nvSpPr>
        <p:spPr>
          <a:xfrm>
            <a:off x="513556" y="63786"/>
            <a:ext cx="8746887" cy="1822076"/>
          </a:xfrm>
        </p:spPr>
        <p:txBody>
          <a:bodyPr>
            <a:normAutofit/>
          </a:bodyPr>
          <a:lstStyle/>
          <a:p>
            <a:r>
              <a:rPr lang="en-US" dirty="0"/>
              <a:t>Happiness rose after the banking crash and especially from 2015-2019 when new options were debated, but crashed in autumn 2019.</a:t>
            </a:r>
          </a:p>
        </p:txBody>
      </p:sp>
      <p:pic>
        <p:nvPicPr>
          <p:cNvPr id="5" name="Content Placeholder 4" descr="Chart&#10;&#10;Description automatically generated">
            <a:extLst>
              <a:ext uri="{FF2B5EF4-FFF2-40B4-BE49-F238E27FC236}">
                <a16:creationId xmlns:a16="http://schemas.microsoft.com/office/drawing/2014/main" id="{512998D0-8DAA-A34C-A310-B64B7A3C2AD3}"/>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0" y="1958008"/>
            <a:ext cx="9935570" cy="6112566"/>
          </a:xfrm>
        </p:spPr>
      </p:pic>
      <p:sp>
        <p:nvSpPr>
          <p:cNvPr id="2" name="Footer Placeholder 1">
            <a:extLst>
              <a:ext uri="{FF2B5EF4-FFF2-40B4-BE49-F238E27FC236}">
                <a16:creationId xmlns:a16="http://schemas.microsoft.com/office/drawing/2014/main" id="{ADDFCF61-A265-B846-922B-0910142D9CB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3468F421-6C6F-9E46-AC02-AF84EBECE8C8}"/>
              </a:ext>
            </a:extLst>
          </p:cNvPr>
          <p:cNvSpPr>
            <a:spLocks noGrp="1"/>
          </p:cNvSpPr>
          <p:nvPr>
            <p:ph type="sldNum" sz="quarter" idx="12"/>
          </p:nvPr>
        </p:nvSpPr>
        <p:spPr/>
        <p:txBody>
          <a:bodyPr/>
          <a:lstStyle/>
          <a:p>
            <a:fld id="{C6C13921-03FE-0647-96BA-462C0AF9A523}" type="slidenum">
              <a:rPr lang="en-US" smtClean="0"/>
              <a:t>122</a:t>
            </a:fld>
            <a:endParaRPr lang="en-US" dirty="0"/>
          </a:p>
        </p:txBody>
      </p:sp>
      <p:sp>
        <p:nvSpPr>
          <p:cNvPr id="6" name="TextBox 5">
            <a:extLst>
              <a:ext uri="{FF2B5EF4-FFF2-40B4-BE49-F238E27FC236}">
                <a16:creationId xmlns:a16="http://schemas.microsoft.com/office/drawing/2014/main" id="{A4464F8D-0946-9F4C-9D2B-795CC874E817}"/>
              </a:ext>
            </a:extLst>
          </p:cNvPr>
          <p:cNvSpPr txBox="1"/>
          <p:nvPr/>
        </p:nvSpPr>
        <p:spPr>
          <a:xfrm>
            <a:off x="6117804" y="8070574"/>
            <a:ext cx="3510889" cy="544123"/>
          </a:xfrm>
          <a:prstGeom prst="rect">
            <a:avLst/>
          </a:prstGeom>
          <a:noFill/>
        </p:spPr>
        <p:txBody>
          <a:bodyPr wrap="square">
            <a:spAutoFit/>
          </a:bodyPr>
          <a:lstStyle/>
          <a:p>
            <a:r>
              <a:rPr lang="en-GB" sz="1468" dirty="0">
                <a:solidFill>
                  <a:srgbClr val="407C9A"/>
                </a:solidFill>
                <a:latin typeface="LTUnivers"/>
              </a:rPr>
              <a:t>Source: ONS, Personal well-being in the UK, Quarterly: April 2011 to September 2021</a:t>
            </a:r>
            <a:endParaRPr lang="en-US" sz="1468" dirty="0"/>
          </a:p>
        </p:txBody>
      </p:sp>
      <p:sp>
        <p:nvSpPr>
          <p:cNvPr id="7" name="TextBox 6">
            <a:extLst>
              <a:ext uri="{FF2B5EF4-FFF2-40B4-BE49-F238E27FC236}">
                <a16:creationId xmlns:a16="http://schemas.microsoft.com/office/drawing/2014/main" id="{79D013CD-8F52-6143-A270-E6979D47FC8D}"/>
              </a:ext>
            </a:extLst>
          </p:cNvPr>
          <p:cNvSpPr txBox="1"/>
          <p:nvPr/>
        </p:nvSpPr>
        <p:spPr>
          <a:xfrm>
            <a:off x="347381" y="8384242"/>
            <a:ext cx="3385170" cy="830997"/>
          </a:xfrm>
          <a:prstGeom prst="rect">
            <a:avLst/>
          </a:prstGeom>
          <a:noFill/>
        </p:spPr>
        <p:txBody>
          <a:bodyPr wrap="square">
            <a:spAutoFit/>
          </a:bodyPr>
          <a:lstStyle/>
          <a:p>
            <a:r>
              <a:rPr lang="en-US" sz="1200" dirty="0"/>
              <a:t>More details: https://www.health.org.uk/publications/long-reads/the-continuing-impact-of-covid-19-on-health-and-inequalities</a:t>
            </a:r>
          </a:p>
        </p:txBody>
      </p:sp>
    </p:spTree>
    <p:extLst>
      <p:ext uri="{BB962C8B-B14F-4D97-AF65-F5344CB8AC3E}">
        <p14:creationId xmlns:p14="http://schemas.microsoft.com/office/powerpoint/2010/main" val="65263441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4BF2F3-7D45-C84F-A9DC-AFBC3D98EF70}"/>
              </a:ext>
            </a:extLst>
          </p:cNvPr>
          <p:cNvSpPr>
            <a:spLocks noGrp="1"/>
          </p:cNvSpPr>
          <p:nvPr>
            <p:ph type="title"/>
          </p:nvPr>
        </p:nvSpPr>
        <p:spPr>
          <a:xfrm>
            <a:off x="490708" y="308418"/>
            <a:ext cx="9096054" cy="1599896"/>
          </a:xfrm>
        </p:spPr>
        <p:txBody>
          <a:bodyPr>
            <a:normAutofit/>
          </a:bodyPr>
          <a:lstStyle/>
          <a:p>
            <a:r>
              <a:rPr lang="en-US" dirty="0"/>
              <a:t>Anxiety rose the most before the pandemic, </a:t>
            </a:r>
            <a:br>
              <a:rPr lang="en-US" dirty="0"/>
            </a:br>
            <a:r>
              <a:rPr lang="en-US" dirty="0"/>
              <a:t>but was very high before 2012 as well (following the financial crash and election of the coalition).</a:t>
            </a:r>
          </a:p>
        </p:txBody>
      </p:sp>
      <p:pic>
        <p:nvPicPr>
          <p:cNvPr id="5" name="Content Placeholder 4" descr="Chart, line chart&#10;&#10;Description automatically generated">
            <a:extLst>
              <a:ext uri="{FF2B5EF4-FFF2-40B4-BE49-F238E27FC236}">
                <a16:creationId xmlns:a16="http://schemas.microsoft.com/office/drawing/2014/main" id="{FFDA2C8F-AB15-B248-8A87-3724A4F9C607}"/>
              </a:ext>
            </a:extLst>
          </p:cNvPr>
          <p:cNvPicPr>
            <a:picLocks noGrp="1" noChangeAspect="1"/>
          </p:cNvPicPr>
          <p:nvPr>
            <p:ph idx="1"/>
          </p:nvPr>
        </p:nvPicPr>
        <p:blipFill>
          <a:blip r:embed="rId2"/>
          <a:stretch>
            <a:fillRect/>
          </a:stretch>
        </p:blipFill>
        <p:spPr>
          <a:xfrm>
            <a:off x="300247" y="2067450"/>
            <a:ext cx="9641905" cy="6735921"/>
          </a:xfrm>
        </p:spPr>
      </p:pic>
      <p:sp>
        <p:nvSpPr>
          <p:cNvPr id="3" name="Footer Placeholder 2">
            <a:extLst>
              <a:ext uri="{FF2B5EF4-FFF2-40B4-BE49-F238E27FC236}">
                <a16:creationId xmlns:a16="http://schemas.microsoft.com/office/drawing/2014/main" id="{AB02AC57-465D-1044-9462-D5BFCE948CC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3DF45D43-E526-5E44-A808-41C67F18F449}"/>
              </a:ext>
            </a:extLst>
          </p:cNvPr>
          <p:cNvSpPr>
            <a:spLocks noGrp="1"/>
          </p:cNvSpPr>
          <p:nvPr>
            <p:ph type="sldNum" sz="quarter" idx="12"/>
          </p:nvPr>
        </p:nvSpPr>
        <p:spPr/>
        <p:txBody>
          <a:bodyPr/>
          <a:lstStyle/>
          <a:p>
            <a:fld id="{C6C13921-03FE-0647-96BA-462C0AF9A523}" type="slidenum">
              <a:rPr lang="en-US" smtClean="0"/>
              <a:t>123</a:t>
            </a:fld>
            <a:endParaRPr lang="en-US" dirty="0"/>
          </a:p>
        </p:txBody>
      </p:sp>
      <p:sp>
        <p:nvSpPr>
          <p:cNvPr id="7" name="TextBox 6">
            <a:extLst>
              <a:ext uri="{FF2B5EF4-FFF2-40B4-BE49-F238E27FC236}">
                <a16:creationId xmlns:a16="http://schemas.microsoft.com/office/drawing/2014/main" id="{3DF31849-BCAC-E545-BE5C-8A04ECE83AF9}"/>
              </a:ext>
            </a:extLst>
          </p:cNvPr>
          <p:cNvSpPr txBox="1"/>
          <p:nvPr/>
        </p:nvSpPr>
        <p:spPr>
          <a:xfrm>
            <a:off x="300247" y="8431571"/>
            <a:ext cx="2993736" cy="830997"/>
          </a:xfrm>
          <a:prstGeom prst="rect">
            <a:avLst/>
          </a:prstGeom>
          <a:noFill/>
        </p:spPr>
        <p:txBody>
          <a:bodyPr wrap="square">
            <a:spAutoFit/>
          </a:bodyPr>
          <a:lstStyle/>
          <a:p>
            <a:r>
              <a:rPr lang="en-US" sz="1200" dirty="0"/>
              <a:t>More details: https://www.health.org.uk/publications/long-reads/the-continuing-impact-of-covid-19-on-health-and-inequalities</a:t>
            </a:r>
          </a:p>
        </p:txBody>
      </p:sp>
      <p:sp>
        <p:nvSpPr>
          <p:cNvPr id="9" name="TextBox 8">
            <a:extLst>
              <a:ext uri="{FF2B5EF4-FFF2-40B4-BE49-F238E27FC236}">
                <a16:creationId xmlns:a16="http://schemas.microsoft.com/office/drawing/2014/main" id="{11904BC0-EF35-E041-8665-898746BD4E1A}"/>
              </a:ext>
            </a:extLst>
          </p:cNvPr>
          <p:cNvSpPr txBox="1"/>
          <p:nvPr/>
        </p:nvSpPr>
        <p:spPr>
          <a:xfrm>
            <a:off x="5749554" y="8531310"/>
            <a:ext cx="3510889" cy="544123"/>
          </a:xfrm>
          <a:prstGeom prst="rect">
            <a:avLst/>
          </a:prstGeom>
          <a:noFill/>
        </p:spPr>
        <p:txBody>
          <a:bodyPr wrap="square">
            <a:spAutoFit/>
          </a:bodyPr>
          <a:lstStyle/>
          <a:p>
            <a:r>
              <a:rPr lang="en-GB" sz="1468" dirty="0">
                <a:solidFill>
                  <a:srgbClr val="407C9A"/>
                </a:solidFill>
                <a:latin typeface="LTUnivers"/>
              </a:rPr>
              <a:t>Source: ONS, Personal well-being in the UK, Quarterly: April 2011 to September 2021</a:t>
            </a:r>
            <a:endParaRPr lang="en-US" sz="1468" dirty="0"/>
          </a:p>
        </p:txBody>
      </p:sp>
    </p:spTree>
    <p:extLst>
      <p:ext uri="{BB962C8B-B14F-4D97-AF65-F5344CB8AC3E}">
        <p14:creationId xmlns:p14="http://schemas.microsoft.com/office/powerpoint/2010/main" val="380527073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B8D5F9-9DB3-834E-98B5-CF42738EE3A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10D69B-697D-D34C-A29D-C568700E1A7B}"/>
              </a:ext>
            </a:extLst>
          </p:cNvPr>
          <p:cNvSpPr>
            <a:spLocks noGrp="1"/>
          </p:cNvSpPr>
          <p:nvPr>
            <p:ph type="sldNum" sz="quarter" idx="12"/>
          </p:nvPr>
        </p:nvSpPr>
        <p:spPr/>
        <p:txBody>
          <a:bodyPr/>
          <a:lstStyle/>
          <a:p>
            <a:fld id="{C6C13921-03FE-0647-96BA-462C0AF9A523}" type="slidenum">
              <a:rPr lang="en-US" smtClean="0"/>
              <a:t>124</a:t>
            </a:fld>
            <a:endParaRPr lang="en-US" dirty="0"/>
          </a:p>
        </p:txBody>
      </p:sp>
      <p:sp>
        <p:nvSpPr>
          <p:cNvPr id="11" name="TextBox 10">
            <a:extLst>
              <a:ext uri="{FF2B5EF4-FFF2-40B4-BE49-F238E27FC236}">
                <a16:creationId xmlns:a16="http://schemas.microsoft.com/office/drawing/2014/main" id="{392A74D4-D4D3-9646-96F8-03B5FC39CF65}"/>
              </a:ext>
            </a:extLst>
          </p:cNvPr>
          <p:cNvSpPr txBox="1"/>
          <p:nvPr/>
        </p:nvSpPr>
        <p:spPr>
          <a:xfrm>
            <a:off x="2486354" y="338986"/>
            <a:ext cx="4971392" cy="1200329"/>
          </a:xfrm>
          <a:prstGeom prst="rect">
            <a:avLst/>
          </a:prstGeom>
          <a:noFill/>
        </p:spPr>
        <p:txBody>
          <a:bodyPr wrap="square">
            <a:spAutoFit/>
          </a:bodyPr>
          <a:lstStyle/>
          <a:p>
            <a:pPr algn="ctr"/>
            <a:r>
              <a:rPr lang="en-GB" sz="3600" dirty="0"/>
              <a:t>8.</a:t>
            </a:r>
          </a:p>
          <a:p>
            <a:pPr algn="ctr"/>
            <a:r>
              <a:rPr lang="en-GB" sz="3600" dirty="0"/>
              <a:t>A Failing State</a:t>
            </a:r>
          </a:p>
        </p:txBody>
      </p:sp>
      <p:sp>
        <p:nvSpPr>
          <p:cNvPr id="10" name="TextBox 9">
            <a:extLst>
              <a:ext uri="{FF2B5EF4-FFF2-40B4-BE49-F238E27FC236}">
                <a16:creationId xmlns:a16="http://schemas.microsoft.com/office/drawing/2014/main" id="{5539C60E-C8E0-4843-9597-2B837AA9A39A}"/>
              </a:ext>
            </a:extLst>
          </p:cNvPr>
          <p:cNvSpPr txBox="1"/>
          <p:nvPr/>
        </p:nvSpPr>
        <p:spPr>
          <a:xfrm>
            <a:off x="583233" y="7254106"/>
            <a:ext cx="8777632" cy="830997"/>
          </a:xfrm>
          <a:prstGeom prst="rect">
            <a:avLst/>
          </a:prstGeom>
          <a:noFill/>
        </p:spPr>
        <p:txBody>
          <a:bodyPr wrap="square">
            <a:spAutoFit/>
          </a:bodyPr>
          <a:lstStyle/>
          <a:p>
            <a:pPr algn="ctr"/>
            <a:r>
              <a:rPr lang="en-GB" sz="2400" dirty="0"/>
              <a:t>“Laugh now, but one day no-one will be in charge.”</a:t>
            </a:r>
          </a:p>
          <a:p>
            <a:pPr algn="ctr"/>
            <a:r>
              <a:rPr lang="en-GB" sz="2400" dirty="0"/>
              <a:t>‘Devolved Parliament’, Banksy, 2009.</a:t>
            </a:r>
          </a:p>
        </p:txBody>
      </p:sp>
      <p:sp>
        <p:nvSpPr>
          <p:cNvPr id="13" name="TextBox 12">
            <a:extLst>
              <a:ext uri="{FF2B5EF4-FFF2-40B4-BE49-F238E27FC236}">
                <a16:creationId xmlns:a16="http://schemas.microsoft.com/office/drawing/2014/main" id="{E123719F-A774-3142-9F35-3D0495EFCC0F}"/>
              </a:ext>
            </a:extLst>
          </p:cNvPr>
          <p:cNvSpPr txBox="1"/>
          <p:nvPr/>
        </p:nvSpPr>
        <p:spPr>
          <a:xfrm>
            <a:off x="353408" y="8384242"/>
            <a:ext cx="2543393" cy="830997"/>
          </a:xfrm>
          <a:prstGeom prst="rect">
            <a:avLst/>
          </a:prstGeom>
          <a:noFill/>
        </p:spPr>
        <p:txBody>
          <a:bodyPr wrap="square">
            <a:spAutoFit/>
          </a:bodyPr>
          <a:lstStyle/>
          <a:p>
            <a:r>
              <a:rPr lang="en-GB" sz="1200" dirty="0"/>
              <a:t>Source: https://edition.cnn.com/style/article/banksy-devolved-parliament-gbr-scli-intl/index.html</a:t>
            </a:r>
          </a:p>
        </p:txBody>
      </p:sp>
      <p:pic>
        <p:nvPicPr>
          <p:cNvPr id="12" name="Content Placeholder 11" descr="A picture containing person, crowd&#10;&#10;Description automatically generated">
            <a:extLst>
              <a:ext uri="{FF2B5EF4-FFF2-40B4-BE49-F238E27FC236}">
                <a16:creationId xmlns:a16="http://schemas.microsoft.com/office/drawing/2014/main" id="{375995C1-9979-734E-A7FC-D7C3B29C7C03}"/>
              </a:ext>
            </a:extLst>
          </p:cNvPr>
          <p:cNvPicPr>
            <a:picLocks noGrp="1" noChangeAspect="1"/>
          </p:cNvPicPr>
          <p:nvPr>
            <p:ph idx="1"/>
          </p:nvPr>
        </p:nvPicPr>
        <p:blipFill>
          <a:blip r:embed="rId2"/>
          <a:stretch>
            <a:fillRect/>
          </a:stretch>
        </p:blipFill>
        <p:spPr>
          <a:xfrm>
            <a:off x="785190" y="1795955"/>
            <a:ext cx="8575675" cy="5145405"/>
          </a:xfrm>
          <a:prstGeom prst="rect">
            <a:avLst/>
          </a:prstGeom>
        </p:spPr>
      </p:pic>
    </p:spTree>
    <p:extLst>
      <p:ext uri="{BB962C8B-B14F-4D97-AF65-F5344CB8AC3E}">
        <p14:creationId xmlns:p14="http://schemas.microsoft.com/office/powerpoint/2010/main" val="2359086987"/>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C8B2-0C74-8BE8-74B8-BFE8C1640C05}"/>
              </a:ext>
            </a:extLst>
          </p:cNvPr>
          <p:cNvSpPr>
            <a:spLocks noGrp="1"/>
          </p:cNvSpPr>
          <p:nvPr>
            <p:ph type="title"/>
          </p:nvPr>
        </p:nvSpPr>
        <p:spPr>
          <a:xfrm>
            <a:off x="532633" y="214552"/>
            <a:ext cx="8683691" cy="1839879"/>
          </a:xfrm>
        </p:spPr>
        <p:txBody>
          <a:bodyPr>
            <a:noAutofit/>
          </a:bodyPr>
          <a:lstStyle/>
          <a:p>
            <a:pPr algn="r"/>
            <a:r>
              <a:rPr lang="en-US" dirty="0"/>
              <a:t>Moral compass</a:t>
            </a:r>
            <a:br>
              <a:rPr lang="en-US" sz="2400" dirty="0"/>
            </a:br>
            <a:r>
              <a:rPr lang="en-US" sz="2400" dirty="0">
                <a:latin typeface="+mn-lt"/>
              </a:rPr>
              <a:t>‘…looks as if it could provide direction but all the symbols and text are meaningless.’ </a:t>
            </a:r>
            <a:r>
              <a:rPr lang="en-GB" sz="1800" dirty="0"/>
              <a:t>Sarah Holyfield May 2023</a:t>
            </a:r>
            <a:br>
              <a:rPr lang="en-GB" sz="1200" dirty="0"/>
            </a:br>
            <a:endParaRPr lang="en-US" sz="2400" dirty="0">
              <a:latin typeface="+mn-lt"/>
            </a:endParaRPr>
          </a:p>
        </p:txBody>
      </p:sp>
      <p:sp>
        <p:nvSpPr>
          <p:cNvPr id="4" name="Footer Placeholder 3">
            <a:extLst>
              <a:ext uri="{FF2B5EF4-FFF2-40B4-BE49-F238E27FC236}">
                <a16:creationId xmlns:a16="http://schemas.microsoft.com/office/drawing/2014/main" id="{9D38D079-67BD-0FAE-3219-9CB90E74285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F0A72B8E-4B4C-86ED-4D76-9B5A5C9E8903}"/>
              </a:ext>
            </a:extLst>
          </p:cNvPr>
          <p:cNvSpPr>
            <a:spLocks noGrp="1"/>
          </p:cNvSpPr>
          <p:nvPr>
            <p:ph type="sldNum" sz="quarter" idx="12"/>
          </p:nvPr>
        </p:nvSpPr>
        <p:spPr/>
        <p:txBody>
          <a:bodyPr/>
          <a:lstStyle/>
          <a:p>
            <a:fld id="{C6C13921-03FE-0647-96BA-462C0AF9A523}" type="slidenum">
              <a:rPr lang="en-US" smtClean="0"/>
              <a:t>125</a:t>
            </a:fld>
            <a:endParaRPr lang="en-US" dirty="0"/>
          </a:p>
        </p:txBody>
      </p:sp>
      <p:sp>
        <p:nvSpPr>
          <p:cNvPr id="9" name="TextBox 8">
            <a:extLst>
              <a:ext uri="{FF2B5EF4-FFF2-40B4-BE49-F238E27FC236}">
                <a16:creationId xmlns:a16="http://schemas.microsoft.com/office/drawing/2014/main" id="{D8FFE4AD-3F6B-2D7F-40A7-0F6A22C7DF66}"/>
              </a:ext>
            </a:extLst>
          </p:cNvPr>
          <p:cNvSpPr txBox="1"/>
          <p:nvPr/>
        </p:nvSpPr>
        <p:spPr>
          <a:xfrm>
            <a:off x="600530" y="9157228"/>
            <a:ext cx="2914566" cy="461665"/>
          </a:xfrm>
          <a:prstGeom prst="rect">
            <a:avLst/>
          </a:prstGeom>
          <a:noFill/>
        </p:spPr>
        <p:txBody>
          <a:bodyPr wrap="square">
            <a:spAutoFit/>
          </a:bodyPr>
          <a:lstStyle/>
          <a:p>
            <a:r>
              <a:rPr lang="en-US" sz="1200" dirty="0"/>
              <a:t>Source: https://</a:t>
            </a:r>
            <a:r>
              <a:rPr lang="en-US" sz="1200" dirty="0" err="1"/>
              <a:t>sarahholyfield.com</a:t>
            </a:r>
            <a:r>
              <a:rPr lang="en-US" sz="1200" dirty="0"/>
              <a:t>/moral-compass/</a:t>
            </a:r>
          </a:p>
        </p:txBody>
      </p:sp>
      <p:pic>
        <p:nvPicPr>
          <p:cNvPr id="10" name="Content Placeholder 9">
            <a:extLst>
              <a:ext uri="{FF2B5EF4-FFF2-40B4-BE49-F238E27FC236}">
                <a16:creationId xmlns:a16="http://schemas.microsoft.com/office/drawing/2014/main" id="{4E943131-3112-F741-BA8E-5861D9E317BE}"/>
              </a:ext>
            </a:extLst>
          </p:cNvPr>
          <p:cNvPicPr>
            <a:picLocks noGrp="1" noChangeAspect="1"/>
          </p:cNvPicPr>
          <p:nvPr>
            <p:ph idx="1"/>
          </p:nvPr>
        </p:nvPicPr>
        <p:blipFill>
          <a:blip r:embed="rId2" cstate="print"/>
          <a:stretch>
            <a:fillRect/>
          </a:stretch>
        </p:blipFill>
        <p:spPr>
          <a:xfrm>
            <a:off x="1513743" y="1682742"/>
            <a:ext cx="7372422" cy="7348793"/>
          </a:xfrm>
          <a:prstGeom prst="rect">
            <a:avLst/>
          </a:prstGeom>
        </p:spPr>
      </p:pic>
    </p:spTree>
    <p:extLst>
      <p:ext uri="{BB962C8B-B14F-4D97-AF65-F5344CB8AC3E}">
        <p14:creationId xmlns:p14="http://schemas.microsoft.com/office/powerpoint/2010/main" val="19286445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CC8B2-0C74-8BE8-74B8-BFE8C1640C05}"/>
              </a:ext>
            </a:extLst>
          </p:cNvPr>
          <p:cNvSpPr>
            <a:spLocks noGrp="1"/>
          </p:cNvSpPr>
          <p:nvPr>
            <p:ph type="title"/>
          </p:nvPr>
        </p:nvSpPr>
        <p:spPr>
          <a:xfrm>
            <a:off x="683657" y="1097280"/>
            <a:ext cx="8683691" cy="2353401"/>
          </a:xfrm>
        </p:spPr>
        <p:txBody>
          <a:bodyPr>
            <a:noAutofit/>
          </a:bodyPr>
          <a:lstStyle/>
          <a:p>
            <a:r>
              <a:rPr lang="en-US" sz="2400" dirty="0"/>
              <a:t>Britain is not yet a failed state. Its currency has not yet collapsed, and its politicians (some of whom would like to be autocratic) no longer individually manage to hold on to power for very long, although their political parties tend to. Before turning to the politicians themselves, it is worth first considering the soup they swim in, the media.</a:t>
            </a:r>
          </a:p>
        </p:txBody>
      </p:sp>
      <p:sp>
        <p:nvSpPr>
          <p:cNvPr id="4" name="Footer Placeholder 3">
            <a:extLst>
              <a:ext uri="{FF2B5EF4-FFF2-40B4-BE49-F238E27FC236}">
                <a16:creationId xmlns:a16="http://schemas.microsoft.com/office/drawing/2014/main" id="{9D38D079-67BD-0FAE-3219-9CB90E74285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F0A72B8E-4B4C-86ED-4D76-9B5A5C9E8903}"/>
              </a:ext>
            </a:extLst>
          </p:cNvPr>
          <p:cNvSpPr>
            <a:spLocks noGrp="1"/>
          </p:cNvSpPr>
          <p:nvPr>
            <p:ph type="sldNum" sz="quarter" idx="12"/>
          </p:nvPr>
        </p:nvSpPr>
        <p:spPr/>
        <p:txBody>
          <a:bodyPr/>
          <a:lstStyle/>
          <a:p>
            <a:fld id="{C6C13921-03FE-0647-96BA-462C0AF9A523}" type="slidenum">
              <a:rPr lang="en-US" smtClean="0"/>
              <a:t>126</a:t>
            </a:fld>
            <a:endParaRPr lang="en-US" dirty="0"/>
          </a:p>
        </p:txBody>
      </p:sp>
      <p:pic>
        <p:nvPicPr>
          <p:cNvPr id="7" name="Content Placeholder 6">
            <a:extLst>
              <a:ext uri="{FF2B5EF4-FFF2-40B4-BE49-F238E27FC236}">
                <a16:creationId xmlns:a16="http://schemas.microsoft.com/office/drawing/2014/main" id="{69658A9C-B2D6-CB95-7E31-8BF85B606CDE}"/>
              </a:ext>
            </a:extLst>
          </p:cNvPr>
          <p:cNvPicPr>
            <a:picLocks noGrp="1" noChangeAspect="1"/>
          </p:cNvPicPr>
          <p:nvPr>
            <p:ph idx="1"/>
          </p:nvPr>
        </p:nvPicPr>
        <p:blipFill>
          <a:blip r:embed="rId2"/>
          <a:stretch>
            <a:fillRect/>
          </a:stretch>
        </p:blipFill>
        <p:spPr bwMode="auto">
          <a:xfrm>
            <a:off x="756492" y="3450681"/>
            <a:ext cx="8431115" cy="49445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FFE4AD-3F6B-2D7F-40A7-0F6A22C7DF66}"/>
              </a:ext>
            </a:extLst>
          </p:cNvPr>
          <p:cNvSpPr txBox="1"/>
          <p:nvPr/>
        </p:nvSpPr>
        <p:spPr>
          <a:xfrm>
            <a:off x="683657" y="8678658"/>
            <a:ext cx="2803275" cy="461665"/>
          </a:xfrm>
          <a:prstGeom prst="rect">
            <a:avLst/>
          </a:prstGeom>
          <a:noFill/>
        </p:spPr>
        <p:txBody>
          <a:bodyPr wrap="square">
            <a:spAutoFit/>
          </a:bodyPr>
          <a:lstStyle/>
          <a:p>
            <a:r>
              <a:rPr lang="en-US" sz="1200" dirty="0"/>
              <a:t>Source: https://www.bbc.co.uk/news/</a:t>
            </a:r>
            <a:br>
              <a:rPr lang="en-US" sz="1200" dirty="0"/>
            </a:br>
            <a:r>
              <a:rPr lang="en-US" sz="1200" dirty="0"/>
              <a:t>magazine-14136044</a:t>
            </a:r>
          </a:p>
        </p:txBody>
      </p:sp>
      <p:sp>
        <p:nvSpPr>
          <p:cNvPr id="8" name="Title 1">
            <a:extLst>
              <a:ext uri="{FF2B5EF4-FFF2-40B4-BE49-F238E27FC236}">
                <a16:creationId xmlns:a16="http://schemas.microsoft.com/office/drawing/2014/main" id="{C066B924-212E-034E-99BD-6A612E3636CD}"/>
              </a:ext>
            </a:extLst>
          </p:cNvPr>
          <p:cNvSpPr txBox="1">
            <a:spLocks/>
          </p:cNvSpPr>
          <p:nvPr/>
        </p:nvSpPr>
        <p:spPr>
          <a:xfrm>
            <a:off x="490708" y="397565"/>
            <a:ext cx="3634032" cy="925942"/>
          </a:xfrm>
          <a:prstGeom prst="rect">
            <a:avLst/>
          </a:prstGeom>
        </p:spPr>
        <p:txBody>
          <a:bodyPr vert="horz" lIns="91440" tIns="45720" rIns="91440" bIns="45720" rtlCol="0" anchor="ctr">
            <a:normAutofit/>
          </a:bodyPr>
          <a:lstStyle>
            <a:lvl1pPr algn="l" defTabSz="99441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Who is in charge?</a:t>
            </a:r>
          </a:p>
        </p:txBody>
      </p:sp>
    </p:spTree>
    <p:extLst>
      <p:ext uri="{BB962C8B-B14F-4D97-AF65-F5344CB8AC3E}">
        <p14:creationId xmlns:p14="http://schemas.microsoft.com/office/powerpoint/2010/main" val="56684496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121DB3-C6B2-E34D-AE13-787CC2F585C9}"/>
              </a:ext>
            </a:extLst>
          </p:cNvPr>
          <p:cNvSpPr>
            <a:spLocks noGrp="1"/>
          </p:cNvSpPr>
          <p:nvPr>
            <p:ph idx="1"/>
          </p:nvPr>
        </p:nvSpPr>
        <p:spPr>
          <a:xfrm>
            <a:off x="356134" y="222024"/>
            <a:ext cx="9400859" cy="4607433"/>
          </a:xfrm>
        </p:spPr>
        <p:txBody>
          <a:bodyPr>
            <a:noAutofit/>
          </a:bodyPr>
          <a:lstStyle/>
          <a:p>
            <a:pPr marL="0" indent="0">
              <a:buNone/>
            </a:pPr>
            <a:r>
              <a:rPr lang="en-US" sz="3600" dirty="0">
                <a:latin typeface="+mj-lt"/>
              </a:rPr>
              <a:t>The UK has been worsening as compared to other countries on the Fragile States Index. In 2022 early vaccine rollout helped – for a short time.</a:t>
            </a:r>
          </a:p>
        </p:txBody>
      </p:sp>
      <p:sp>
        <p:nvSpPr>
          <p:cNvPr id="2" name="Footer Placeholder 1">
            <a:extLst>
              <a:ext uri="{FF2B5EF4-FFF2-40B4-BE49-F238E27FC236}">
                <a16:creationId xmlns:a16="http://schemas.microsoft.com/office/drawing/2014/main" id="{CDE4DDEE-999D-6040-8684-22DFE5602E2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642538BF-1894-9C43-979E-EF037656B360}"/>
              </a:ext>
            </a:extLst>
          </p:cNvPr>
          <p:cNvSpPr>
            <a:spLocks noGrp="1"/>
          </p:cNvSpPr>
          <p:nvPr>
            <p:ph type="sldNum" sz="quarter" idx="12"/>
          </p:nvPr>
        </p:nvSpPr>
        <p:spPr/>
        <p:txBody>
          <a:bodyPr/>
          <a:lstStyle/>
          <a:p>
            <a:fld id="{C6C13921-03FE-0647-96BA-462C0AF9A523}" type="slidenum">
              <a:rPr lang="en-US" smtClean="0"/>
              <a:t>127</a:t>
            </a:fld>
            <a:endParaRPr lang="en-US" dirty="0"/>
          </a:p>
        </p:txBody>
      </p:sp>
      <p:sp>
        <p:nvSpPr>
          <p:cNvPr id="5" name="TextBox 4">
            <a:extLst>
              <a:ext uri="{FF2B5EF4-FFF2-40B4-BE49-F238E27FC236}">
                <a16:creationId xmlns:a16="http://schemas.microsoft.com/office/drawing/2014/main" id="{DB5B0164-1412-8F48-B353-37024492485E}"/>
              </a:ext>
            </a:extLst>
          </p:cNvPr>
          <p:cNvSpPr txBox="1"/>
          <p:nvPr/>
        </p:nvSpPr>
        <p:spPr>
          <a:xfrm>
            <a:off x="118702" y="9215239"/>
            <a:ext cx="2579527" cy="461665"/>
          </a:xfrm>
          <a:prstGeom prst="rect">
            <a:avLst/>
          </a:prstGeom>
          <a:noFill/>
        </p:spPr>
        <p:txBody>
          <a:bodyPr wrap="square">
            <a:spAutoFit/>
          </a:bodyPr>
          <a:lstStyle/>
          <a:p>
            <a:r>
              <a:rPr lang="en-US" sz="1200" dirty="0"/>
              <a:t>Source: https://fragilestatesindex.org/</a:t>
            </a:r>
            <a:br>
              <a:rPr lang="en-US" sz="1200" dirty="0"/>
            </a:br>
            <a:r>
              <a:rPr lang="en-US" sz="1200" dirty="0"/>
              <a:t>country-data/</a:t>
            </a:r>
          </a:p>
        </p:txBody>
      </p:sp>
      <p:pic>
        <p:nvPicPr>
          <p:cNvPr id="7" name="Picture 6" descr="Chart, line chart&#10;&#10;Description automatically generated">
            <a:extLst>
              <a:ext uri="{FF2B5EF4-FFF2-40B4-BE49-F238E27FC236}">
                <a16:creationId xmlns:a16="http://schemas.microsoft.com/office/drawing/2014/main" id="{6FB8BD93-8B83-0D4F-8848-7D677E6F43AB}"/>
              </a:ext>
            </a:extLst>
          </p:cNvPr>
          <p:cNvPicPr>
            <a:picLocks noChangeAspect="1"/>
          </p:cNvPicPr>
          <p:nvPr/>
        </p:nvPicPr>
        <p:blipFill>
          <a:blip r:embed="rId2"/>
          <a:stretch>
            <a:fillRect/>
          </a:stretch>
        </p:blipFill>
        <p:spPr>
          <a:xfrm>
            <a:off x="187107" y="1980563"/>
            <a:ext cx="9562436" cy="7103802"/>
          </a:xfrm>
          <a:prstGeom prst="rect">
            <a:avLst/>
          </a:prstGeom>
        </p:spPr>
      </p:pic>
    </p:spTree>
    <p:extLst>
      <p:ext uri="{BB962C8B-B14F-4D97-AF65-F5344CB8AC3E}">
        <p14:creationId xmlns:p14="http://schemas.microsoft.com/office/powerpoint/2010/main" val="326240049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2519B4-5868-EA4B-A8FA-03C4CD5754B9}"/>
              </a:ext>
            </a:extLst>
          </p:cNvPr>
          <p:cNvSpPr txBox="1"/>
          <p:nvPr/>
        </p:nvSpPr>
        <p:spPr>
          <a:xfrm>
            <a:off x="413121" y="8651158"/>
            <a:ext cx="2880862" cy="646331"/>
          </a:xfrm>
          <a:prstGeom prst="rect">
            <a:avLst/>
          </a:prstGeom>
          <a:noFill/>
        </p:spPr>
        <p:txBody>
          <a:bodyPr wrap="square">
            <a:spAutoFit/>
          </a:bodyPr>
          <a:lstStyle/>
          <a:p>
            <a:r>
              <a:rPr lang="en-GB" sz="1200" dirty="0"/>
              <a:t>Source: BBC website 28 April 2023: https://</a:t>
            </a:r>
            <a:r>
              <a:rPr lang="en-GB" sz="1200" dirty="0" err="1"/>
              <a:t>www.bbc.com</a:t>
            </a:r>
            <a:r>
              <a:rPr lang="en-GB" sz="1200" dirty="0"/>
              <a:t>/travel/article/20230427-welcome-to-wrexham-wales-it-city</a:t>
            </a:r>
          </a:p>
        </p:txBody>
      </p:sp>
      <p:sp>
        <p:nvSpPr>
          <p:cNvPr id="9" name="Content Placeholder 2">
            <a:extLst>
              <a:ext uri="{FF2B5EF4-FFF2-40B4-BE49-F238E27FC236}">
                <a16:creationId xmlns:a16="http://schemas.microsoft.com/office/drawing/2014/main" id="{D4F67B8C-F983-F048-9A3C-71D5B95DD33B}"/>
              </a:ext>
            </a:extLst>
          </p:cNvPr>
          <p:cNvSpPr>
            <a:spLocks noGrp="1"/>
          </p:cNvSpPr>
          <p:nvPr>
            <p:ph idx="1"/>
          </p:nvPr>
        </p:nvSpPr>
        <p:spPr>
          <a:xfrm>
            <a:off x="762483" y="381283"/>
            <a:ext cx="8419133" cy="1148694"/>
          </a:xfrm>
        </p:spPr>
        <p:txBody>
          <a:bodyPr>
            <a:noAutofit/>
          </a:bodyPr>
          <a:lstStyle/>
          <a:p>
            <a:pPr marL="0" indent="0">
              <a:buNone/>
            </a:pPr>
            <a:r>
              <a:rPr lang="en-US" sz="3600" dirty="0">
                <a:latin typeface="+mj-lt"/>
              </a:rPr>
              <a:t>Example of the BBC carrying out its remit of producing positive stories from the regions.</a:t>
            </a:r>
          </a:p>
        </p:txBody>
      </p:sp>
      <p:sp>
        <p:nvSpPr>
          <p:cNvPr id="2" name="Footer Placeholder 1">
            <a:extLst>
              <a:ext uri="{FF2B5EF4-FFF2-40B4-BE49-F238E27FC236}">
                <a16:creationId xmlns:a16="http://schemas.microsoft.com/office/drawing/2014/main" id="{7B190166-BD54-C04C-B2C6-23CDF1DCBB9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F65277B3-5A90-0547-B593-ED1AB14EC9C2}"/>
              </a:ext>
            </a:extLst>
          </p:cNvPr>
          <p:cNvSpPr>
            <a:spLocks noGrp="1"/>
          </p:cNvSpPr>
          <p:nvPr>
            <p:ph type="sldNum" sz="quarter" idx="12"/>
          </p:nvPr>
        </p:nvSpPr>
        <p:spPr/>
        <p:txBody>
          <a:bodyPr/>
          <a:lstStyle/>
          <a:p>
            <a:fld id="{C6C13921-03FE-0647-96BA-462C0AF9A523}" type="slidenum">
              <a:rPr lang="en-US" smtClean="0"/>
              <a:t>128</a:t>
            </a:fld>
            <a:endParaRPr lang="en-US" dirty="0"/>
          </a:p>
        </p:txBody>
      </p:sp>
      <p:sp>
        <p:nvSpPr>
          <p:cNvPr id="11" name="TextBox 10">
            <a:extLst>
              <a:ext uri="{FF2B5EF4-FFF2-40B4-BE49-F238E27FC236}">
                <a16:creationId xmlns:a16="http://schemas.microsoft.com/office/drawing/2014/main" id="{DA1E7C6D-8F2A-B647-B496-BEF74F619218}"/>
              </a:ext>
            </a:extLst>
          </p:cNvPr>
          <p:cNvSpPr txBox="1"/>
          <p:nvPr/>
        </p:nvSpPr>
        <p:spPr>
          <a:xfrm>
            <a:off x="413121" y="1601102"/>
            <a:ext cx="4319036" cy="6740307"/>
          </a:xfrm>
          <a:prstGeom prst="rect">
            <a:avLst/>
          </a:prstGeom>
          <a:noFill/>
        </p:spPr>
        <p:txBody>
          <a:bodyPr wrap="square">
            <a:spAutoFit/>
          </a:bodyPr>
          <a:lstStyle/>
          <a:p>
            <a:r>
              <a:rPr lang="en-GB" sz="2400" dirty="0"/>
              <a:t>‘Once a down-on-its-luck coal-mining town, the unassuming Welsh city is experiencing a tourism boom – and locals say there's more to love …’</a:t>
            </a:r>
          </a:p>
          <a:p>
            <a:endParaRPr lang="en-GB" sz="2400" dirty="0"/>
          </a:p>
          <a:p>
            <a:r>
              <a:rPr lang="en-GB" sz="2400" dirty="0"/>
              <a:t>‘While many were sceptical when Reynolds and </a:t>
            </a:r>
            <a:r>
              <a:rPr lang="en-GB" sz="2400" dirty="0" err="1"/>
              <a:t>McElhenney</a:t>
            </a:r>
            <a:r>
              <a:rPr lang="en-GB" sz="2400" dirty="0"/>
              <a:t> took charge in 2020, everyone I spoke with felt the duo's community-forward approach, which includes everything from </a:t>
            </a:r>
            <a:r>
              <a:rPr lang="en-GB" sz="2400" b="1" dirty="0"/>
              <a:t>matching local foodbank donations </a:t>
            </a:r>
            <a:r>
              <a:rPr lang="en-GB" sz="2400" dirty="0"/>
              <a:t>to promoting local bands, has helped propel improvements across Wrexham that were [apparently] already underway.’</a:t>
            </a:r>
            <a:endParaRPr lang="en-GB" dirty="0"/>
          </a:p>
        </p:txBody>
      </p:sp>
      <p:pic>
        <p:nvPicPr>
          <p:cNvPr id="10" name="Picture 4" descr="Wrexham retains its medieval street pattern and many historical buildings, including the 16th-Century Horse &amp; Jockey pub (Credit: Greg Balfour Evans/Alamy)">
            <a:extLst>
              <a:ext uri="{FF2B5EF4-FFF2-40B4-BE49-F238E27FC236}">
                <a16:creationId xmlns:a16="http://schemas.microsoft.com/office/drawing/2014/main" id="{EDE2A4C2-2E9D-C14A-A574-CC827C703875}"/>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887744" y="2813830"/>
            <a:ext cx="4643235" cy="261182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At the Pontcysyllte Aqueduct &amp; Canal, visitors can take a boat or canoe over the English-Welsh border (Credit: John Hayward/Alamy)">
            <a:extLst>
              <a:ext uri="{FF2B5EF4-FFF2-40B4-BE49-F238E27FC236}">
                <a16:creationId xmlns:a16="http://schemas.microsoft.com/office/drawing/2014/main" id="{9BCFBBEB-B7DD-D34E-9535-3BDFDD0059D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87744" y="5707690"/>
            <a:ext cx="4643235" cy="26118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55740918-24D0-8845-8716-40DC054DF5D8}"/>
              </a:ext>
            </a:extLst>
          </p:cNvPr>
          <p:cNvSpPr txBox="1"/>
          <p:nvPr/>
        </p:nvSpPr>
        <p:spPr>
          <a:xfrm>
            <a:off x="5876513" y="1736849"/>
            <a:ext cx="2911227" cy="830997"/>
          </a:xfrm>
          <a:prstGeom prst="rect">
            <a:avLst/>
          </a:prstGeom>
          <a:noFill/>
        </p:spPr>
        <p:txBody>
          <a:bodyPr wrap="square">
            <a:spAutoFit/>
          </a:bodyPr>
          <a:lstStyle/>
          <a:p>
            <a:r>
              <a:rPr lang="en-GB" sz="4800" b="1" dirty="0"/>
              <a:t>Wrexham</a:t>
            </a:r>
          </a:p>
        </p:txBody>
      </p:sp>
    </p:spTree>
    <p:extLst>
      <p:ext uri="{BB962C8B-B14F-4D97-AF65-F5344CB8AC3E}">
        <p14:creationId xmlns:p14="http://schemas.microsoft.com/office/powerpoint/2010/main" val="417396553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2519B4-5868-EA4B-A8FA-03C4CD5754B9}"/>
              </a:ext>
            </a:extLst>
          </p:cNvPr>
          <p:cNvSpPr txBox="1"/>
          <p:nvPr/>
        </p:nvSpPr>
        <p:spPr>
          <a:xfrm>
            <a:off x="6650117" y="8799740"/>
            <a:ext cx="2880862" cy="830997"/>
          </a:xfrm>
          <a:prstGeom prst="rect">
            <a:avLst/>
          </a:prstGeom>
          <a:noFill/>
        </p:spPr>
        <p:txBody>
          <a:bodyPr wrap="square">
            <a:spAutoFit/>
          </a:bodyPr>
          <a:lstStyle/>
          <a:p>
            <a:r>
              <a:rPr lang="en-GB" sz="1200" dirty="0"/>
              <a:t>Source: BBC website 28 April 2023: https://</a:t>
            </a:r>
            <a:r>
              <a:rPr lang="en-GB" sz="1200" dirty="0" err="1"/>
              <a:t>www.bbc.com</a:t>
            </a:r>
            <a:r>
              <a:rPr lang="en-GB" sz="1200" dirty="0"/>
              <a:t>/travel/article/20230423-why-cornwall-is-resurrecting-its-indigenous-language</a:t>
            </a:r>
          </a:p>
        </p:txBody>
      </p:sp>
      <p:sp>
        <p:nvSpPr>
          <p:cNvPr id="9" name="Content Placeholder 2">
            <a:extLst>
              <a:ext uri="{FF2B5EF4-FFF2-40B4-BE49-F238E27FC236}">
                <a16:creationId xmlns:a16="http://schemas.microsoft.com/office/drawing/2014/main" id="{D4F67B8C-F983-F048-9A3C-71D5B95DD33B}"/>
              </a:ext>
            </a:extLst>
          </p:cNvPr>
          <p:cNvSpPr>
            <a:spLocks noGrp="1"/>
          </p:cNvSpPr>
          <p:nvPr>
            <p:ph idx="1"/>
          </p:nvPr>
        </p:nvSpPr>
        <p:spPr>
          <a:xfrm>
            <a:off x="959005" y="381283"/>
            <a:ext cx="8301438" cy="1148694"/>
          </a:xfrm>
        </p:spPr>
        <p:txBody>
          <a:bodyPr>
            <a:noAutofit/>
          </a:bodyPr>
          <a:lstStyle/>
          <a:p>
            <a:pPr marL="0" indent="0">
              <a:buNone/>
            </a:pPr>
            <a:r>
              <a:rPr lang="en-US" sz="3600" dirty="0">
                <a:latin typeface="+mj-lt"/>
              </a:rPr>
              <a:t>Another example of one of many positive BBC stories from the ‘nations and regions’.</a:t>
            </a:r>
          </a:p>
        </p:txBody>
      </p:sp>
      <p:sp>
        <p:nvSpPr>
          <p:cNvPr id="2" name="Footer Placeholder 1">
            <a:extLst>
              <a:ext uri="{FF2B5EF4-FFF2-40B4-BE49-F238E27FC236}">
                <a16:creationId xmlns:a16="http://schemas.microsoft.com/office/drawing/2014/main" id="{7B190166-BD54-C04C-B2C6-23CDF1DCBB9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F65277B3-5A90-0547-B593-ED1AB14EC9C2}"/>
              </a:ext>
            </a:extLst>
          </p:cNvPr>
          <p:cNvSpPr>
            <a:spLocks noGrp="1"/>
          </p:cNvSpPr>
          <p:nvPr>
            <p:ph type="sldNum" sz="quarter" idx="12"/>
          </p:nvPr>
        </p:nvSpPr>
        <p:spPr/>
        <p:txBody>
          <a:bodyPr/>
          <a:lstStyle/>
          <a:p>
            <a:fld id="{C6C13921-03FE-0647-96BA-462C0AF9A523}" type="slidenum">
              <a:rPr lang="en-US" smtClean="0"/>
              <a:t>129</a:t>
            </a:fld>
            <a:endParaRPr lang="en-US" dirty="0"/>
          </a:p>
        </p:txBody>
      </p:sp>
      <p:sp>
        <p:nvSpPr>
          <p:cNvPr id="11" name="TextBox 10">
            <a:extLst>
              <a:ext uri="{FF2B5EF4-FFF2-40B4-BE49-F238E27FC236}">
                <a16:creationId xmlns:a16="http://schemas.microsoft.com/office/drawing/2014/main" id="{DA1E7C6D-8F2A-B647-B496-BEF74F619218}"/>
              </a:ext>
            </a:extLst>
          </p:cNvPr>
          <p:cNvSpPr txBox="1"/>
          <p:nvPr/>
        </p:nvSpPr>
        <p:spPr>
          <a:xfrm>
            <a:off x="273134" y="6038956"/>
            <a:ext cx="9512136" cy="3046988"/>
          </a:xfrm>
          <a:prstGeom prst="rect">
            <a:avLst/>
          </a:prstGeom>
          <a:noFill/>
        </p:spPr>
        <p:txBody>
          <a:bodyPr wrap="square">
            <a:spAutoFit/>
          </a:bodyPr>
          <a:lstStyle/>
          <a:p>
            <a:r>
              <a:rPr lang="en-GB" sz="2400" dirty="0"/>
              <a:t>‘Although modern Cornwall is one of the United Kingdom's most beloved tourist spots, the region struggles with </a:t>
            </a:r>
            <a:r>
              <a:rPr lang="en-GB" sz="2400" b="1" dirty="0"/>
              <a:t>unemployment, a housing crisis and more</a:t>
            </a:r>
            <a:r>
              <a:rPr lang="en-GB" sz="2400" dirty="0"/>
              <a:t>, firing up calls for more independence from distant London amongst nationalist groups who are proud of their distinct heritage. … “</a:t>
            </a:r>
            <a:r>
              <a:rPr lang="en-GB" sz="2400" i="1" dirty="0" err="1"/>
              <a:t>Dalghus</a:t>
            </a:r>
            <a:r>
              <a:rPr lang="en-GB" sz="2400" i="1" dirty="0"/>
              <a:t> </a:t>
            </a:r>
            <a:r>
              <a:rPr lang="en-GB" sz="2400" i="1" dirty="0" err="1"/>
              <a:t>yw</a:t>
            </a:r>
            <a:r>
              <a:rPr lang="en-GB" sz="2400" i="1" dirty="0"/>
              <a:t> </a:t>
            </a:r>
            <a:r>
              <a:rPr lang="en-GB" sz="2400" i="1" dirty="0" err="1"/>
              <a:t>Kernewek</a:t>
            </a:r>
            <a:r>
              <a:rPr lang="en-GB" sz="2400" i="1" dirty="0"/>
              <a:t> avel </a:t>
            </a:r>
            <a:r>
              <a:rPr lang="en-GB" sz="2400" i="1" dirty="0" err="1"/>
              <a:t>tra</a:t>
            </a:r>
            <a:r>
              <a:rPr lang="en-GB" sz="2400" i="1" dirty="0"/>
              <a:t> </a:t>
            </a:r>
            <a:r>
              <a:rPr lang="en-GB" sz="2400" i="1" dirty="0" err="1"/>
              <a:t>yn</a:t>
            </a:r>
            <a:r>
              <a:rPr lang="en-GB" sz="2400" i="1" dirty="0"/>
              <a:t> </a:t>
            </a:r>
            <a:r>
              <a:rPr lang="en-GB" sz="2400" i="1" dirty="0" err="1"/>
              <a:t>gwirvos</a:t>
            </a:r>
            <a:r>
              <a:rPr lang="en-GB" sz="2400" i="1" dirty="0"/>
              <a:t> </a:t>
            </a:r>
            <a:r>
              <a:rPr lang="en-GB" sz="2400" dirty="0"/>
              <a:t>[Cornish is inclusive as a phenomenon]” said Will Coleman, the founder of Go Cornish, an educational project providing Cornish language                                    teaching programmes to primary schools. </a:t>
            </a:r>
          </a:p>
        </p:txBody>
      </p:sp>
      <p:pic>
        <p:nvPicPr>
          <p:cNvPr id="1026" name="Picture 2" descr="Dolly Pentreath, one of the last speakers of the Cornish language, lived in the fishing village of Mousehole (Credit: Richard Collett)">
            <a:extLst>
              <a:ext uri="{FF2B5EF4-FFF2-40B4-BE49-F238E27FC236}">
                <a16:creationId xmlns:a16="http://schemas.microsoft.com/office/drawing/2014/main" id="{CFD6AE63-78AE-0B4F-B57B-5A6B5224C7B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34066" y="1659272"/>
            <a:ext cx="7451793" cy="4192228"/>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95FAAB4-FC70-694F-81C3-48E00A56576D}"/>
              </a:ext>
            </a:extLst>
          </p:cNvPr>
          <p:cNvSpPr txBox="1"/>
          <p:nvPr/>
        </p:nvSpPr>
        <p:spPr>
          <a:xfrm>
            <a:off x="5876513" y="1736849"/>
            <a:ext cx="2911227" cy="830997"/>
          </a:xfrm>
          <a:prstGeom prst="rect">
            <a:avLst/>
          </a:prstGeom>
          <a:noFill/>
        </p:spPr>
        <p:txBody>
          <a:bodyPr wrap="square">
            <a:spAutoFit/>
          </a:bodyPr>
          <a:lstStyle/>
          <a:p>
            <a:r>
              <a:rPr lang="en-GB" sz="4800" b="1" dirty="0"/>
              <a:t>Cornwall</a:t>
            </a:r>
          </a:p>
        </p:txBody>
      </p:sp>
    </p:spTree>
    <p:extLst>
      <p:ext uri="{BB962C8B-B14F-4D97-AF65-F5344CB8AC3E}">
        <p14:creationId xmlns:p14="http://schemas.microsoft.com/office/powerpoint/2010/main" val="2297304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nfographic: The World's Highest and Lowest Tuition Fees | Statista">
            <a:extLst>
              <a:ext uri="{FF2B5EF4-FFF2-40B4-BE49-F238E27FC236}">
                <a16:creationId xmlns:a16="http://schemas.microsoft.com/office/drawing/2014/main" id="{D57D7F41-4673-2447-BC98-E49556EB217D}"/>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976664" y="197927"/>
            <a:ext cx="6801181" cy="8113068"/>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0D538BF-9767-4549-B5AB-4ECA346FDF9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C1317279-99E5-F446-A1CF-F98FAD264FD2}"/>
              </a:ext>
            </a:extLst>
          </p:cNvPr>
          <p:cNvSpPr>
            <a:spLocks noGrp="1"/>
          </p:cNvSpPr>
          <p:nvPr>
            <p:ph type="sldNum" sz="quarter" idx="12"/>
          </p:nvPr>
        </p:nvSpPr>
        <p:spPr/>
        <p:txBody>
          <a:bodyPr/>
          <a:lstStyle/>
          <a:p>
            <a:fld id="{C6C13921-03FE-0647-96BA-462C0AF9A523}" type="slidenum">
              <a:rPr lang="en-US" smtClean="0"/>
              <a:t>13</a:t>
            </a:fld>
            <a:endParaRPr lang="en-US" dirty="0"/>
          </a:p>
        </p:txBody>
      </p:sp>
      <p:sp>
        <p:nvSpPr>
          <p:cNvPr id="6" name="TextBox 5">
            <a:extLst>
              <a:ext uri="{FF2B5EF4-FFF2-40B4-BE49-F238E27FC236}">
                <a16:creationId xmlns:a16="http://schemas.microsoft.com/office/drawing/2014/main" id="{41E7931D-304E-014B-8E41-E578B32590E4}"/>
              </a:ext>
            </a:extLst>
          </p:cNvPr>
          <p:cNvSpPr txBox="1"/>
          <p:nvPr/>
        </p:nvSpPr>
        <p:spPr>
          <a:xfrm>
            <a:off x="3825619" y="8523326"/>
            <a:ext cx="5952226" cy="646331"/>
          </a:xfrm>
          <a:prstGeom prst="rect">
            <a:avLst/>
          </a:prstGeom>
          <a:noFill/>
        </p:spPr>
        <p:txBody>
          <a:bodyPr wrap="square">
            <a:spAutoFit/>
          </a:bodyPr>
          <a:lstStyle/>
          <a:p>
            <a:pPr algn="r"/>
            <a:r>
              <a:rPr lang="en-US" sz="1200" dirty="0"/>
              <a:t>Sources: Martin Armstrong (2022) The World's Highest and Lowest Tuition Fees, Statista, September 17th, </a:t>
            </a:r>
            <a:r>
              <a:rPr lang="en-US" sz="1200" dirty="0">
                <a:hlinkClick r:id="rId3"/>
              </a:rPr>
              <a:t>https://www.statista.com/chart/11058/bachelor-tuition-fees-international-comparison/</a:t>
            </a:r>
            <a:r>
              <a:rPr lang="en-US" sz="1200" dirty="0"/>
              <a:t> and </a:t>
            </a:r>
            <a:r>
              <a:rPr lang="en-GB" sz="1200" dirty="0"/>
              <a:t>https://www.bbc.co.uk/news/education-64236906</a:t>
            </a:r>
            <a:endParaRPr lang="en-US" sz="1200" dirty="0"/>
          </a:p>
        </p:txBody>
      </p:sp>
      <p:sp>
        <p:nvSpPr>
          <p:cNvPr id="5" name="Content Placeholder 2">
            <a:extLst>
              <a:ext uri="{FF2B5EF4-FFF2-40B4-BE49-F238E27FC236}">
                <a16:creationId xmlns:a16="http://schemas.microsoft.com/office/drawing/2014/main" id="{90A2606D-617B-034E-A40A-4205EE6EC625}"/>
              </a:ext>
            </a:extLst>
          </p:cNvPr>
          <p:cNvSpPr txBox="1">
            <a:spLocks/>
          </p:cNvSpPr>
          <p:nvPr/>
        </p:nvSpPr>
        <p:spPr>
          <a:xfrm>
            <a:off x="120770" y="197926"/>
            <a:ext cx="2822985" cy="9231082"/>
          </a:xfrm>
          <a:prstGeom prst="rect">
            <a:avLst/>
          </a:prstGeom>
        </p:spPr>
        <p:txBody>
          <a:bodyPr vert="horz" lIns="74581" tIns="37290" rIns="74581" bIns="37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j-lt"/>
              </a:rPr>
              <a:t>There were no tuition fees for full-time students in the UK from 1962–1998.</a:t>
            </a:r>
          </a:p>
          <a:p>
            <a:pPr marL="0" indent="0">
              <a:buNone/>
            </a:pPr>
            <a:endParaRPr lang="en-US" sz="2250" dirty="0"/>
          </a:p>
          <a:p>
            <a:pPr marL="0" indent="0">
              <a:buNone/>
            </a:pPr>
            <a:r>
              <a:rPr lang="en-US" sz="2250" dirty="0"/>
              <a:t>New Labour introduced tuition </a:t>
            </a:r>
            <a:br>
              <a:rPr lang="en-US" sz="2250" dirty="0"/>
            </a:br>
            <a:r>
              <a:rPr lang="en-US" sz="2250" dirty="0"/>
              <a:t>fees of </a:t>
            </a:r>
            <a:r>
              <a:rPr lang="en-US" sz="2250" b="1" dirty="0"/>
              <a:t>£1,000 </a:t>
            </a:r>
            <a:r>
              <a:rPr lang="en-US" sz="2250" dirty="0"/>
              <a:t>a year </a:t>
            </a:r>
            <a:br>
              <a:rPr lang="en-US" sz="2250" dirty="0"/>
            </a:br>
            <a:r>
              <a:rPr lang="en-US" sz="2250" dirty="0"/>
              <a:t>in 1998, increasing them to </a:t>
            </a:r>
            <a:r>
              <a:rPr lang="en-US" sz="2250" b="1" dirty="0"/>
              <a:t>£3,000 </a:t>
            </a:r>
            <a:r>
              <a:rPr lang="en-US" sz="2250" dirty="0"/>
              <a:t>in 2004 (they rose </a:t>
            </a:r>
            <a:br>
              <a:rPr lang="en-US" sz="2250" dirty="0"/>
            </a:br>
            <a:r>
              <a:rPr lang="en-US" sz="2250" dirty="0"/>
              <a:t>later in Wales, and </a:t>
            </a:r>
            <a:br>
              <a:rPr lang="en-US" sz="2250" dirty="0"/>
            </a:br>
            <a:r>
              <a:rPr lang="en-US" sz="2250" dirty="0"/>
              <a:t>not as high). </a:t>
            </a:r>
            <a:br>
              <a:rPr lang="en-US" sz="2250" dirty="0"/>
            </a:br>
            <a:r>
              <a:rPr lang="en-US" sz="2250" dirty="0"/>
              <a:t>In England fees then rose to </a:t>
            </a:r>
            <a:r>
              <a:rPr lang="en-US" sz="2250" b="1" dirty="0"/>
              <a:t>£9,000 </a:t>
            </a:r>
            <a:br>
              <a:rPr lang="en-US" sz="2250" b="1" dirty="0"/>
            </a:br>
            <a:r>
              <a:rPr lang="en-US" sz="2250" dirty="0"/>
              <a:t>in 2012, and </a:t>
            </a:r>
            <a:r>
              <a:rPr lang="en-US" sz="2250" b="1" dirty="0"/>
              <a:t>£9,250 </a:t>
            </a:r>
            <a:r>
              <a:rPr lang="en-US" sz="2250" dirty="0"/>
              <a:t>in 2017. </a:t>
            </a:r>
            <a:r>
              <a:rPr lang="en-GB" sz="2250" dirty="0"/>
              <a:t>In January 2023 they were frozen at £9,250 for two years.</a:t>
            </a:r>
            <a:endParaRPr lang="en-US" sz="2250" dirty="0"/>
          </a:p>
          <a:p>
            <a:pPr marL="0" indent="0">
              <a:buNone/>
            </a:pPr>
            <a:endParaRPr lang="en-US" sz="2250" dirty="0"/>
          </a:p>
          <a:p>
            <a:pPr marL="0" indent="0">
              <a:buNone/>
            </a:pPr>
            <a:r>
              <a:rPr lang="en-US" sz="2250" dirty="0"/>
              <a:t>In Scotland tuition fees are zero (for Scots). </a:t>
            </a:r>
            <a:br>
              <a:rPr lang="en-US" sz="2400" dirty="0"/>
            </a:br>
            <a:endParaRPr lang="en-US" sz="2400" dirty="0"/>
          </a:p>
        </p:txBody>
      </p:sp>
    </p:spTree>
    <p:extLst>
      <p:ext uri="{BB962C8B-B14F-4D97-AF65-F5344CB8AC3E}">
        <p14:creationId xmlns:p14="http://schemas.microsoft.com/office/powerpoint/2010/main" val="602225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32519B4-5868-EA4B-A8FA-03C4CD5754B9}"/>
              </a:ext>
            </a:extLst>
          </p:cNvPr>
          <p:cNvSpPr txBox="1"/>
          <p:nvPr/>
        </p:nvSpPr>
        <p:spPr>
          <a:xfrm>
            <a:off x="413121" y="8651158"/>
            <a:ext cx="2880862" cy="1015663"/>
          </a:xfrm>
          <a:prstGeom prst="rect">
            <a:avLst/>
          </a:prstGeom>
          <a:noFill/>
        </p:spPr>
        <p:txBody>
          <a:bodyPr wrap="square">
            <a:spAutoFit/>
          </a:bodyPr>
          <a:lstStyle/>
          <a:p>
            <a:r>
              <a:rPr lang="en-US" sz="1200" dirty="0"/>
              <a:t>Source: Danny Dorling (2019) The changing political shape of the UK: May 2019, Public Sector Focus, May/June, pp.14-17, https://flickread.com/edition/html/index.php?pdf=5d1395dd13de3#16</a:t>
            </a:r>
          </a:p>
        </p:txBody>
      </p:sp>
      <p:pic>
        <p:nvPicPr>
          <p:cNvPr id="6" name="Content Placeholder 4">
            <a:extLst>
              <a:ext uri="{FF2B5EF4-FFF2-40B4-BE49-F238E27FC236}">
                <a16:creationId xmlns:a16="http://schemas.microsoft.com/office/drawing/2014/main" id="{6B5E887D-E490-2648-9F01-880A4ED49C8D}"/>
              </a:ext>
            </a:extLst>
          </p:cNvPr>
          <p:cNvPicPr>
            <a:picLocks noChangeAspect="1"/>
          </p:cNvPicPr>
          <p:nvPr/>
        </p:nvPicPr>
        <p:blipFill>
          <a:blip r:embed="rId2"/>
          <a:stretch>
            <a:fillRect/>
          </a:stretch>
        </p:blipFill>
        <p:spPr>
          <a:xfrm>
            <a:off x="929857" y="3415178"/>
            <a:ext cx="7757876" cy="5184230"/>
          </a:xfrm>
          <a:prstGeom prst="rect">
            <a:avLst/>
          </a:prstGeom>
        </p:spPr>
      </p:pic>
      <p:sp>
        <p:nvSpPr>
          <p:cNvPr id="8" name="TextBox 7">
            <a:extLst>
              <a:ext uri="{FF2B5EF4-FFF2-40B4-BE49-F238E27FC236}">
                <a16:creationId xmlns:a16="http://schemas.microsoft.com/office/drawing/2014/main" id="{5341D15E-99C6-CD43-9799-8C5E73A67497}"/>
              </a:ext>
            </a:extLst>
          </p:cNvPr>
          <p:cNvSpPr txBox="1"/>
          <p:nvPr/>
        </p:nvSpPr>
        <p:spPr>
          <a:xfrm>
            <a:off x="5978890" y="8676491"/>
            <a:ext cx="3281553" cy="461665"/>
          </a:xfrm>
          <a:prstGeom prst="rect">
            <a:avLst/>
          </a:prstGeom>
          <a:noFill/>
        </p:spPr>
        <p:txBody>
          <a:bodyPr wrap="square">
            <a:spAutoFit/>
          </a:bodyPr>
          <a:lstStyle/>
          <a:p>
            <a:r>
              <a:rPr lang="en-US" sz="1200" dirty="0"/>
              <a:t>https://www.bbc.co.uk/news/topics/ceeqy0e9894t/england-local-elections-2019</a:t>
            </a:r>
          </a:p>
        </p:txBody>
      </p:sp>
      <p:sp>
        <p:nvSpPr>
          <p:cNvPr id="9" name="Content Placeholder 2">
            <a:extLst>
              <a:ext uri="{FF2B5EF4-FFF2-40B4-BE49-F238E27FC236}">
                <a16:creationId xmlns:a16="http://schemas.microsoft.com/office/drawing/2014/main" id="{D4F67B8C-F983-F048-9A3C-71D5B95DD33B}"/>
              </a:ext>
            </a:extLst>
          </p:cNvPr>
          <p:cNvSpPr>
            <a:spLocks noGrp="1"/>
          </p:cNvSpPr>
          <p:nvPr>
            <p:ph idx="1"/>
          </p:nvPr>
        </p:nvSpPr>
        <p:spPr>
          <a:xfrm>
            <a:off x="762483" y="381283"/>
            <a:ext cx="8419133" cy="1148694"/>
          </a:xfrm>
        </p:spPr>
        <p:txBody>
          <a:bodyPr>
            <a:noAutofit/>
          </a:bodyPr>
          <a:lstStyle/>
          <a:p>
            <a:pPr marL="0" indent="0">
              <a:buNone/>
            </a:pPr>
            <a:r>
              <a:rPr lang="en-US" sz="3600" dirty="0">
                <a:latin typeface="+mj-lt"/>
              </a:rPr>
              <a:t>The BBC finds it very hard to describe the country it is in because of inequality.</a:t>
            </a:r>
          </a:p>
        </p:txBody>
      </p:sp>
      <p:sp>
        <p:nvSpPr>
          <p:cNvPr id="2" name="Footer Placeholder 1">
            <a:extLst>
              <a:ext uri="{FF2B5EF4-FFF2-40B4-BE49-F238E27FC236}">
                <a16:creationId xmlns:a16="http://schemas.microsoft.com/office/drawing/2014/main" id="{7B190166-BD54-C04C-B2C6-23CDF1DCBB9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F65277B3-5A90-0547-B593-ED1AB14EC9C2}"/>
              </a:ext>
            </a:extLst>
          </p:cNvPr>
          <p:cNvSpPr>
            <a:spLocks noGrp="1"/>
          </p:cNvSpPr>
          <p:nvPr>
            <p:ph type="sldNum" sz="quarter" idx="12"/>
          </p:nvPr>
        </p:nvSpPr>
        <p:spPr/>
        <p:txBody>
          <a:bodyPr/>
          <a:lstStyle/>
          <a:p>
            <a:fld id="{C6C13921-03FE-0647-96BA-462C0AF9A523}" type="slidenum">
              <a:rPr lang="en-US" smtClean="0"/>
              <a:t>130</a:t>
            </a:fld>
            <a:endParaRPr lang="en-US" dirty="0"/>
          </a:p>
        </p:txBody>
      </p:sp>
      <p:sp>
        <p:nvSpPr>
          <p:cNvPr id="11" name="TextBox 10">
            <a:extLst>
              <a:ext uri="{FF2B5EF4-FFF2-40B4-BE49-F238E27FC236}">
                <a16:creationId xmlns:a16="http://schemas.microsoft.com/office/drawing/2014/main" id="{DA1E7C6D-8F2A-B647-B496-BEF74F619218}"/>
              </a:ext>
            </a:extLst>
          </p:cNvPr>
          <p:cNvSpPr txBox="1"/>
          <p:nvPr/>
        </p:nvSpPr>
        <p:spPr>
          <a:xfrm>
            <a:off x="929858" y="1529977"/>
            <a:ext cx="7309682" cy="1846659"/>
          </a:xfrm>
          <a:prstGeom prst="rect">
            <a:avLst/>
          </a:prstGeom>
          <a:noFill/>
        </p:spPr>
        <p:txBody>
          <a:bodyPr wrap="square">
            <a:spAutoFit/>
          </a:bodyPr>
          <a:lstStyle/>
          <a:p>
            <a:r>
              <a:rPr lang="en-GB" sz="2400" dirty="0"/>
              <a:t>England local elections 2019: ‘With all of the results now in both of the two main parties have suffered significant losses, although the Conservatives have fared worse. They lost over 1,300 seats and more than 40 councils.’</a:t>
            </a:r>
          </a:p>
          <a:p>
            <a:endParaRPr lang="en-GB" dirty="0"/>
          </a:p>
        </p:txBody>
      </p:sp>
    </p:spTree>
    <p:extLst>
      <p:ext uri="{BB962C8B-B14F-4D97-AF65-F5344CB8AC3E}">
        <p14:creationId xmlns:p14="http://schemas.microsoft.com/office/powerpoint/2010/main" val="29937907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8E7B8826-6A25-E846-858F-FEE2BFC67B78}"/>
              </a:ext>
            </a:extLst>
          </p:cNvPr>
          <p:cNvPicPr>
            <a:picLocks noChangeAspect="1"/>
          </p:cNvPicPr>
          <p:nvPr/>
        </p:nvPicPr>
        <p:blipFill>
          <a:blip r:embed="rId2"/>
          <a:stretch>
            <a:fillRect/>
          </a:stretch>
        </p:blipFill>
        <p:spPr>
          <a:xfrm>
            <a:off x="520955" y="1942679"/>
            <a:ext cx="8718765" cy="6638537"/>
          </a:xfrm>
          <a:prstGeom prst="rect">
            <a:avLst/>
          </a:prstGeom>
        </p:spPr>
      </p:pic>
      <p:sp>
        <p:nvSpPr>
          <p:cNvPr id="7" name="TextBox 6">
            <a:extLst>
              <a:ext uri="{FF2B5EF4-FFF2-40B4-BE49-F238E27FC236}">
                <a16:creationId xmlns:a16="http://schemas.microsoft.com/office/drawing/2014/main" id="{503AB1BD-D096-614C-B232-29F9450438C3}"/>
              </a:ext>
            </a:extLst>
          </p:cNvPr>
          <p:cNvSpPr txBox="1"/>
          <p:nvPr/>
        </p:nvSpPr>
        <p:spPr>
          <a:xfrm>
            <a:off x="237016" y="8390396"/>
            <a:ext cx="2684064" cy="1015663"/>
          </a:xfrm>
          <a:prstGeom prst="rect">
            <a:avLst/>
          </a:prstGeom>
          <a:noFill/>
        </p:spPr>
        <p:txBody>
          <a:bodyPr wrap="square">
            <a:spAutoFit/>
          </a:bodyPr>
          <a:lstStyle/>
          <a:p>
            <a:r>
              <a:rPr lang="en-US" sz="1200" dirty="0"/>
              <a:t>Source: https://www.gov.uk/government/statistics/pensioners-incomes-series-financial-year-2019-to-2020/pensioners-incomes-series-financial-year-2019-to-2020</a:t>
            </a:r>
          </a:p>
        </p:txBody>
      </p:sp>
      <p:sp>
        <p:nvSpPr>
          <p:cNvPr id="6" name="Content Placeholder 2">
            <a:extLst>
              <a:ext uri="{FF2B5EF4-FFF2-40B4-BE49-F238E27FC236}">
                <a16:creationId xmlns:a16="http://schemas.microsoft.com/office/drawing/2014/main" id="{7723CE0C-6ED7-E744-9668-CFECEE482AEA}"/>
              </a:ext>
            </a:extLst>
          </p:cNvPr>
          <p:cNvSpPr txBox="1">
            <a:spLocks/>
          </p:cNvSpPr>
          <p:nvPr/>
        </p:nvSpPr>
        <p:spPr>
          <a:xfrm>
            <a:off x="520955" y="419994"/>
            <a:ext cx="8404384" cy="4607433"/>
          </a:xfrm>
          <a:prstGeom prst="rect">
            <a:avLst/>
          </a:prstGeom>
        </p:spPr>
        <p:txBody>
          <a:bodyPr vert="horz" lIns="74581" tIns="37290" rIns="74581" bIns="37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600" dirty="0">
                <a:latin typeface="+mj-lt"/>
              </a:rPr>
              <a:t>Even pensioners in Britain are, on average, hardly any better off than they were in 2010 because of other cuts to their incomes.</a:t>
            </a:r>
          </a:p>
        </p:txBody>
      </p:sp>
      <p:sp>
        <p:nvSpPr>
          <p:cNvPr id="2" name="Footer Placeholder 1">
            <a:extLst>
              <a:ext uri="{FF2B5EF4-FFF2-40B4-BE49-F238E27FC236}">
                <a16:creationId xmlns:a16="http://schemas.microsoft.com/office/drawing/2014/main" id="{866C7A57-852A-7347-B4D0-540AFFB7BAC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CF513717-713C-F64B-8E01-F66EC7A62D35}"/>
              </a:ext>
            </a:extLst>
          </p:cNvPr>
          <p:cNvSpPr>
            <a:spLocks noGrp="1"/>
          </p:cNvSpPr>
          <p:nvPr>
            <p:ph type="sldNum" sz="quarter" idx="12"/>
          </p:nvPr>
        </p:nvSpPr>
        <p:spPr/>
        <p:txBody>
          <a:bodyPr/>
          <a:lstStyle/>
          <a:p>
            <a:fld id="{C6C13921-03FE-0647-96BA-462C0AF9A523}" type="slidenum">
              <a:rPr lang="en-US" smtClean="0"/>
              <a:t>131</a:t>
            </a:fld>
            <a:endParaRPr lang="en-US" dirty="0"/>
          </a:p>
        </p:txBody>
      </p:sp>
    </p:spTree>
    <p:extLst>
      <p:ext uri="{BB962C8B-B14F-4D97-AF65-F5344CB8AC3E}">
        <p14:creationId xmlns:p14="http://schemas.microsoft.com/office/powerpoint/2010/main" val="2992274840"/>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B8D5F9-9DB3-834E-98B5-CF42738EE3A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10D69B-697D-D34C-A29D-C568700E1A7B}"/>
              </a:ext>
            </a:extLst>
          </p:cNvPr>
          <p:cNvSpPr>
            <a:spLocks noGrp="1"/>
          </p:cNvSpPr>
          <p:nvPr>
            <p:ph type="sldNum" sz="quarter" idx="12"/>
          </p:nvPr>
        </p:nvSpPr>
        <p:spPr/>
        <p:txBody>
          <a:bodyPr/>
          <a:lstStyle/>
          <a:p>
            <a:fld id="{C6C13921-03FE-0647-96BA-462C0AF9A523}" type="slidenum">
              <a:rPr lang="en-US" smtClean="0"/>
              <a:t>132</a:t>
            </a:fld>
            <a:endParaRPr lang="en-US" dirty="0"/>
          </a:p>
        </p:txBody>
      </p:sp>
      <p:sp>
        <p:nvSpPr>
          <p:cNvPr id="11" name="TextBox 10">
            <a:extLst>
              <a:ext uri="{FF2B5EF4-FFF2-40B4-BE49-F238E27FC236}">
                <a16:creationId xmlns:a16="http://schemas.microsoft.com/office/drawing/2014/main" id="{392A74D4-D4D3-9646-96F8-03B5FC39CF65}"/>
              </a:ext>
            </a:extLst>
          </p:cNvPr>
          <p:cNvSpPr txBox="1"/>
          <p:nvPr/>
        </p:nvSpPr>
        <p:spPr>
          <a:xfrm>
            <a:off x="2486354" y="338986"/>
            <a:ext cx="4971392" cy="1200329"/>
          </a:xfrm>
          <a:prstGeom prst="rect">
            <a:avLst/>
          </a:prstGeom>
          <a:noFill/>
        </p:spPr>
        <p:txBody>
          <a:bodyPr wrap="square">
            <a:spAutoFit/>
          </a:bodyPr>
          <a:lstStyle/>
          <a:p>
            <a:pPr algn="ctr"/>
            <a:r>
              <a:rPr lang="en-GB" sz="3600" dirty="0"/>
              <a:t>9.</a:t>
            </a:r>
          </a:p>
          <a:p>
            <a:pPr algn="ctr"/>
            <a:r>
              <a:rPr lang="en-GB" sz="3600" dirty="0"/>
              <a:t>Conclusion</a:t>
            </a:r>
          </a:p>
        </p:txBody>
      </p:sp>
      <p:sp>
        <p:nvSpPr>
          <p:cNvPr id="10" name="TextBox 9">
            <a:extLst>
              <a:ext uri="{FF2B5EF4-FFF2-40B4-BE49-F238E27FC236}">
                <a16:creationId xmlns:a16="http://schemas.microsoft.com/office/drawing/2014/main" id="{5539C60E-C8E0-4843-9597-2B837AA9A39A}"/>
              </a:ext>
            </a:extLst>
          </p:cNvPr>
          <p:cNvSpPr txBox="1"/>
          <p:nvPr/>
        </p:nvSpPr>
        <p:spPr>
          <a:xfrm>
            <a:off x="583232" y="7987699"/>
            <a:ext cx="8777632" cy="830997"/>
          </a:xfrm>
          <a:prstGeom prst="rect">
            <a:avLst/>
          </a:prstGeom>
          <a:noFill/>
        </p:spPr>
        <p:txBody>
          <a:bodyPr wrap="square">
            <a:spAutoFit/>
          </a:bodyPr>
          <a:lstStyle/>
          <a:p>
            <a:pPr algn="ctr"/>
            <a:r>
              <a:rPr lang="en-GB" sz="2400" dirty="0"/>
              <a:t>Wuhan Railway Station in Wuhan, China Hubei Province. Taken just before the Spring Festival Travel Rush started on 1 February 2018.</a:t>
            </a:r>
          </a:p>
        </p:txBody>
      </p:sp>
      <p:sp>
        <p:nvSpPr>
          <p:cNvPr id="13" name="TextBox 12">
            <a:extLst>
              <a:ext uri="{FF2B5EF4-FFF2-40B4-BE49-F238E27FC236}">
                <a16:creationId xmlns:a16="http://schemas.microsoft.com/office/drawing/2014/main" id="{E123719F-A774-3142-9F35-3D0495EFCC0F}"/>
              </a:ext>
            </a:extLst>
          </p:cNvPr>
          <p:cNvSpPr txBox="1"/>
          <p:nvPr/>
        </p:nvSpPr>
        <p:spPr>
          <a:xfrm>
            <a:off x="583232" y="8799740"/>
            <a:ext cx="2543393" cy="830997"/>
          </a:xfrm>
          <a:prstGeom prst="rect">
            <a:avLst/>
          </a:prstGeom>
          <a:noFill/>
        </p:spPr>
        <p:txBody>
          <a:bodyPr wrap="square">
            <a:spAutoFit/>
          </a:bodyPr>
          <a:lstStyle/>
          <a:p>
            <a:r>
              <a:rPr lang="en-GB" sz="1200" dirty="0"/>
              <a:t>Source: https://www.vishvasnews.com/english/viral/fact-check-no-this-picture-is-not-of-bullet-trains-in-gujarat/</a:t>
            </a:r>
          </a:p>
        </p:txBody>
      </p:sp>
      <p:pic>
        <p:nvPicPr>
          <p:cNvPr id="14" name="Content Placeholder 13" descr="A high angle view of cars on a road&#10;&#10;Description automatically generated with medium confidence">
            <a:extLst>
              <a:ext uri="{FF2B5EF4-FFF2-40B4-BE49-F238E27FC236}">
                <a16:creationId xmlns:a16="http://schemas.microsoft.com/office/drawing/2014/main" id="{0D653817-3323-4040-94A4-750C8C8AB9BE}"/>
              </a:ext>
            </a:extLst>
          </p:cNvPr>
          <p:cNvPicPr>
            <a:picLocks noGrp="1" noChangeAspect="1"/>
          </p:cNvPicPr>
          <p:nvPr>
            <p:ph idx="1"/>
          </p:nvPr>
        </p:nvPicPr>
        <p:blipFill>
          <a:blip r:embed="rId2"/>
          <a:stretch>
            <a:fillRect/>
          </a:stretch>
        </p:blipFill>
        <p:spPr>
          <a:xfrm>
            <a:off x="1584814" y="1539315"/>
            <a:ext cx="6774469" cy="6308725"/>
          </a:xfrm>
          <a:prstGeom prst="rect">
            <a:avLst/>
          </a:prstGeom>
        </p:spPr>
      </p:pic>
    </p:spTree>
    <p:extLst>
      <p:ext uri="{BB962C8B-B14F-4D97-AF65-F5344CB8AC3E}">
        <p14:creationId xmlns:p14="http://schemas.microsoft.com/office/powerpoint/2010/main" val="207191426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57105662-5E10-0E4D-92C3-3BFBC92E1E49}"/>
              </a:ext>
            </a:extLst>
          </p:cNvPr>
          <p:cNvSpPr>
            <a:spLocks noChangeArrowheads="1"/>
          </p:cNvSpPr>
          <p:nvPr/>
        </p:nvSpPr>
        <p:spPr bwMode="auto">
          <a:xfrm>
            <a:off x="3189900" y="3533463"/>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pic>
        <p:nvPicPr>
          <p:cNvPr id="1025" name="Picture 1" descr="Image">
            <a:extLst>
              <a:ext uri="{FF2B5EF4-FFF2-40B4-BE49-F238E27FC236}">
                <a16:creationId xmlns:a16="http://schemas.microsoft.com/office/drawing/2014/main" id="{E35012B0-1834-2C49-936B-92D1B34D8E94}"/>
              </a:ext>
            </a:extLst>
          </p:cNvPr>
          <p:cNvPicPr>
            <a:picLocks noChangeAspect="1" noChangeArrowheads="1"/>
          </p:cNvPicPr>
          <p:nvPr/>
        </p:nvPicPr>
        <p:blipFill>
          <a:blip r:embed="rId2" r:link="rId3" cstate="screen">
            <a:extLst>
              <a:ext uri="{28A0092B-C50C-407E-A947-70E740481C1C}">
                <a14:useLocalDpi xmlns:a14="http://schemas.microsoft.com/office/drawing/2010/main"/>
              </a:ext>
            </a:extLst>
          </a:blip>
          <a:srcRect/>
          <a:stretch>
            <a:fillRect/>
          </a:stretch>
        </p:blipFill>
        <p:spPr bwMode="auto">
          <a:xfrm>
            <a:off x="796740" y="2542997"/>
            <a:ext cx="8350617" cy="546215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437DA56-5BD7-6B49-8080-BA6A1CAF7E4A}"/>
              </a:ext>
            </a:extLst>
          </p:cNvPr>
          <p:cNvSpPr txBox="1"/>
          <p:nvPr/>
        </p:nvSpPr>
        <p:spPr>
          <a:xfrm>
            <a:off x="365230" y="8114480"/>
            <a:ext cx="4314226" cy="1241558"/>
          </a:xfrm>
          <a:prstGeom prst="rect">
            <a:avLst/>
          </a:prstGeom>
          <a:noFill/>
        </p:spPr>
        <p:txBody>
          <a:bodyPr wrap="square">
            <a:spAutoFit/>
          </a:bodyPr>
          <a:lstStyle/>
          <a:p>
            <a:r>
              <a:rPr lang="en-US" sz="1200" dirty="0"/>
              <a:t>Source: https://twitter.com/KumarAshwin/status/1573257087307612161</a:t>
            </a:r>
          </a:p>
          <a:p>
            <a:r>
              <a:rPr lang="en-US" sz="1200" dirty="0"/>
              <a:t>Based on: https://www.ippr.org/news-and-media/press-releases/budget-richest-10-per-cent-get-almost-half-of-gains-from-tax-cuts-finds-ippr</a:t>
            </a:r>
          </a:p>
          <a:p>
            <a:endParaRPr lang="en-US" sz="1468" dirty="0"/>
          </a:p>
        </p:txBody>
      </p:sp>
      <p:sp>
        <p:nvSpPr>
          <p:cNvPr id="2" name="TextBox 1">
            <a:extLst>
              <a:ext uri="{FF2B5EF4-FFF2-40B4-BE49-F238E27FC236}">
                <a16:creationId xmlns:a16="http://schemas.microsoft.com/office/drawing/2014/main" id="{04EBA2C3-7E14-3D43-A737-9AD797F1A6BD}"/>
              </a:ext>
            </a:extLst>
          </p:cNvPr>
          <p:cNvSpPr txBox="1"/>
          <p:nvPr/>
        </p:nvSpPr>
        <p:spPr>
          <a:xfrm>
            <a:off x="434515" y="419339"/>
            <a:ext cx="9075069" cy="2123658"/>
          </a:xfrm>
          <a:prstGeom prst="rect">
            <a:avLst/>
          </a:prstGeom>
          <a:noFill/>
        </p:spPr>
        <p:txBody>
          <a:bodyPr wrap="square" rtlCol="0">
            <a:spAutoFit/>
          </a:bodyPr>
          <a:lstStyle/>
          <a:p>
            <a:r>
              <a:rPr lang="en-US" sz="3600" dirty="0">
                <a:latin typeface="+mj-lt"/>
              </a:rPr>
              <a:t>What was proposed in September 2022 was not allowed by the international money markets.</a:t>
            </a:r>
          </a:p>
          <a:p>
            <a:endParaRPr lang="en-US" sz="3600" dirty="0">
              <a:latin typeface="+mj-lt"/>
            </a:endParaRPr>
          </a:p>
          <a:p>
            <a:r>
              <a:rPr lang="en-US" sz="2400" dirty="0">
                <a:latin typeface="+mj-lt"/>
              </a:rPr>
              <a:t>The September 2022 measures were halted:</a:t>
            </a:r>
          </a:p>
        </p:txBody>
      </p:sp>
      <p:sp>
        <p:nvSpPr>
          <p:cNvPr id="3" name="Footer Placeholder 2">
            <a:extLst>
              <a:ext uri="{FF2B5EF4-FFF2-40B4-BE49-F238E27FC236}">
                <a16:creationId xmlns:a16="http://schemas.microsoft.com/office/drawing/2014/main" id="{E640E034-C256-414F-A4CB-6B7CA725AB28}"/>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71C5314D-3119-8749-AB7C-E7919D040EDB}"/>
              </a:ext>
            </a:extLst>
          </p:cNvPr>
          <p:cNvSpPr>
            <a:spLocks noGrp="1"/>
          </p:cNvSpPr>
          <p:nvPr>
            <p:ph type="sldNum" sz="quarter" idx="12"/>
          </p:nvPr>
        </p:nvSpPr>
        <p:spPr/>
        <p:txBody>
          <a:bodyPr/>
          <a:lstStyle/>
          <a:p>
            <a:fld id="{C6C13921-03FE-0647-96BA-462C0AF9A523}" type="slidenum">
              <a:rPr lang="en-US" smtClean="0"/>
              <a:t>133</a:t>
            </a:fld>
            <a:endParaRPr lang="en-US" dirty="0"/>
          </a:p>
        </p:txBody>
      </p:sp>
    </p:spTree>
    <p:extLst>
      <p:ext uri="{BB962C8B-B14F-4D97-AF65-F5344CB8AC3E}">
        <p14:creationId xmlns:p14="http://schemas.microsoft.com/office/powerpoint/2010/main" val="372710059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E9C5BF-9EA7-CE44-981C-4BAA093360F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43143" y="1585004"/>
            <a:ext cx="2920790" cy="2133600"/>
          </a:xfrm>
          <a:prstGeom prst="rect">
            <a:avLst/>
          </a:prstGeom>
        </p:spPr>
      </p:pic>
      <p:pic>
        <p:nvPicPr>
          <p:cNvPr id="11270" name="Picture 6" descr="Boris Johnson partygate: From the dossier to what sanctions he could face -  key questions answered">
            <a:extLst>
              <a:ext uri="{FF2B5EF4-FFF2-40B4-BE49-F238E27FC236}">
                <a16:creationId xmlns:a16="http://schemas.microsoft.com/office/drawing/2014/main" id="{694C9404-AD32-5542-AF49-0FBB4DA3256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10681" y="1569782"/>
            <a:ext cx="3435458" cy="21336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Chart, scatter chart, bubble chart&#10;&#10;Description automatically generated">
            <a:extLst>
              <a:ext uri="{FF2B5EF4-FFF2-40B4-BE49-F238E27FC236}">
                <a16:creationId xmlns:a16="http://schemas.microsoft.com/office/drawing/2014/main" id="{D326C699-D65D-B048-B389-15417D7B6C6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9702" y="3811138"/>
            <a:ext cx="9555786" cy="4613334"/>
          </a:xfrm>
          <a:prstGeom prst="rect">
            <a:avLst/>
          </a:prstGeom>
        </p:spPr>
      </p:pic>
      <p:sp>
        <p:nvSpPr>
          <p:cNvPr id="9" name="TextBox 8">
            <a:extLst>
              <a:ext uri="{FF2B5EF4-FFF2-40B4-BE49-F238E27FC236}">
                <a16:creationId xmlns:a16="http://schemas.microsoft.com/office/drawing/2014/main" id="{CC8C961A-CAD2-FA4F-ADAC-BF02D224F790}"/>
              </a:ext>
            </a:extLst>
          </p:cNvPr>
          <p:cNvSpPr txBox="1"/>
          <p:nvPr/>
        </p:nvSpPr>
        <p:spPr>
          <a:xfrm>
            <a:off x="105732" y="8513504"/>
            <a:ext cx="3188251" cy="1017076"/>
          </a:xfrm>
          <a:prstGeom prst="rect">
            <a:avLst/>
          </a:prstGeom>
          <a:noFill/>
        </p:spPr>
        <p:txBody>
          <a:bodyPr wrap="square">
            <a:spAutoFit/>
          </a:bodyPr>
          <a:lstStyle/>
          <a:p>
            <a:r>
              <a:rPr lang="en-US" sz="1200" dirty="0"/>
              <a:t>Source: John Burn-Murdoch (2022) The Tories have become unmoored from the British people, The Financial Times, 30 September https://ft.com/content/d5f1d564-8c08-4711-b11d-9c6c7759f2b8</a:t>
            </a:r>
          </a:p>
        </p:txBody>
      </p:sp>
      <p:sp>
        <p:nvSpPr>
          <p:cNvPr id="2" name="Footer Placeholder 1">
            <a:extLst>
              <a:ext uri="{FF2B5EF4-FFF2-40B4-BE49-F238E27FC236}">
                <a16:creationId xmlns:a16="http://schemas.microsoft.com/office/drawing/2014/main" id="{CA114A94-C38B-AE4B-A9D5-0459466DD533}"/>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C2882DF7-5C13-6B41-81D3-0D89C79A9452}"/>
              </a:ext>
            </a:extLst>
          </p:cNvPr>
          <p:cNvSpPr>
            <a:spLocks noGrp="1"/>
          </p:cNvSpPr>
          <p:nvPr>
            <p:ph type="sldNum" sz="quarter" idx="12"/>
          </p:nvPr>
        </p:nvSpPr>
        <p:spPr/>
        <p:txBody>
          <a:bodyPr/>
          <a:lstStyle/>
          <a:p>
            <a:fld id="{C6C13921-03FE-0647-96BA-462C0AF9A523}" type="slidenum">
              <a:rPr lang="en-US" smtClean="0"/>
              <a:t>134</a:t>
            </a:fld>
            <a:endParaRPr lang="en-US" dirty="0"/>
          </a:p>
        </p:txBody>
      </p:sp>
      <p:pic>
        <p:nvPicPr>
          <p:cNvPr id="11266" name="Picture 2" descr="David Cameron apologises to save Tory affair Liz Truss - Mirror Online">
            <a:extLst>
              <a:ext uri="{FF2B5EF4-FFF2-40B4-BE49-F238E27FC236}">
                <a16:creationId xmlns:a16="http://schemas.microsoft.com/office/drawing/2014/main" id="{014BDE2B-5921-3043-B0F0-4CF3A2AC408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15188" b="-188"/>
          <a:stretch/>
        </p:blipFill>
        <p:spPr bwMode="auto">
          <a:xfrm>
            <a:off x="159702" y="1562442"/>
            <a:ext cx="3507685" cy="21336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E9681DC-EEDA-2841-B9FD-6796244B06D1}"/>
              </a:ext>
            </a:extLst>
          </p:cNvPr>
          <p:cNvSpPr txBox="1"/>
          <p:nvPr/>
        </p:nvSpPr>
        <p:spPr>
          <a:xfrm>
            <a:off x="6073625" y="8589023"/>
            <a:ext cx="3641863" cy="461665"/>
          </a:xfrm>
          <a:prstGeom prst="rect">
            <a:avLst/>
          </a:prstGeom>
          <a:noFill/>
        </p:spPr>
        <p:txBody>
          <a:bodyPr wrap="square">
            <a:spAutoFit/>
          </a:bodyPr>
          <a:lstStyle/>
          <a:p>
            <a:r>
              <a:rPr lang="en-GB" sz="1200" dirty="0"/>
              <a:t>Source: https://www.mirror.co.uk/news/uk-news/david-cameron-apologises-to-save-tory-431482</a:t>
            </a:r>
          </a:p>
        </p:txBody>
      </p:sp>
      <p:pic>
        <p:nvPicPr>
          <p:cNvPr id="5" name="Picture 4">
            <a:extLst>
              <a:ext uri="{FF2B5EF4-FFF2-40B4-BE49-F238E27FC236}">
                <a16:creationId xmlns:a16="http://schemas.microsoft.com/office/drawing/2014/main" id="{8F6DFE6D-BD79-7344-8B48-0D5D0531099A}"/>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5644164" y="1581502"/>
            <a:ext cx="1588878" cy="2140604"/>
          </a:xfrm>
          <a:prstGeom prst="rect">
            <a:avLst/>
          </a:prstGeom>
        </p:spPr>
      </p:pic>
      <p:pic>
        <p:nvPicPr>
          <p:cNvPr id="11268" name="Picture 4" descr="Theresa May says 'reckless' Brexit bill risks UK's reputation | Theresa May  | The Guardian">
            <a:extLst>
              <a:ext uri="{FF2B5EF4-FFF2-40B4-BE49-F238E27FC236}">
                <a16:creationId xmlns:a16="http://schemas.microsoft.com/office/drawing/2014/main" id="{86345BAC-7160-BD4F-A66C-0BCB9E5666A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1823650" y="1568703"/>
            <a:ext cx="1986010" cy="2127339"/>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DF2DAC5A-F159-5648-99D3-8AE18772DAF3}"/>
              </a:ext>
            </a:extLst>
          </p:cNvPr>
          <p:cNvSpPr txBox="1"/>
          <p:nvPr/>
        </p:nvSpPr>
        <p:spPr>
          <a:xfrm>
            <a:off x="434515" y="419339"/>
            <a:ext cx="9075069" cy="646331"/>
          </a:xfrm>
          <a:prstGeom prst="rect">
            <a:avLst/>
          </a:prstGeom>
          <a:noFill/>
        </p:spPr>
        <p:txBody>
          <a:bodyPr wrap="square" rtlCol="0">
            <a:spAutoFit/>
          </a:bodyPr>
          <a:lstStyle/>
          <a:p>
            <a:r>
              <a:rPr lang="en-US" sz="3600" dirty="0">
                <a:latin typeface="+mj-lt"/>
              </a:rPr>
              <a:t>Dancing to the right? Cameron aligned with </a:t>
            </a:r>
            <a:r>
              <a:rPr lang="en-US" sz="3600" i="1" dirty="0">
                <a:latin typeface="+mj-lt"/>
              </a:rPr>
              <a:t>AfD</a:t>
            </a:r>
            <a:r>
              <a:rPr lang="en-US" sz="3600" dirty="0">
                <a:latin typeface="+mj-lt"/>
              </a:rPr>
              <a:t>.</a:t>
            </a:r>
            <a:endParaRPr lang="en-US" sz="2400" dirty="0">
              <a:latin typeface="+mj-lt"/>
            </a:endParaRPr>
          </a:p>
        </p:txBody>
      </p:sp>
    </p:spTree>
    <p:extLst>
      <p:ext uri="{BB962C8B-B14F-4D97-AF65-F5344CB8AC3E}">
        <p14:creationId xmlns:p14="http://schemas.microsoft.com/office/powerpoint/2010/main" val="17158703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600C47-7BC6-0A4F-B9C8-AC285A10BAC3}"/>
              </a:ext>
            </a:extLst>
          </p:cNvPr>
          <p:cNvSpPr>
            <a:spLocks noGrp="1"/>
          </p:cNvSpPr>
          <p:nvPr>
            <p:ph type="title"/>
          </p:nvPr>
        </p:nvSpPr>
        <p:spPr>
          <a:xfrm>
            <a:off x="485709" y="183911"/>
            <a:ext cx="8972682" cy="1379174"/>
          </a:xfrm>
        </p:spPr>
        <p:txBody>
          <a:bodyPr/>
          <a:lstStyle/>
          <a:p>
            <a:r>
              <a:rPr lang="en-US" dirty="0"/>
              <a:t>‘…completely unmoored from the British public on economics, and are way out of step…’</a:t>
            </a:r>
          </a:p>
        </p:txBody>
      </p:sp>
      <p:pic>
        <p:nvPicPr>
          <p:cNvPr id="5" name="Content Placeholder 4" descr="Diagram&#10;&#10;Description automatically generated">
            <a:extLst>
              <a:ext uri="{FF2B5EF4-FFF2-40B4-BE49-F238E27FC236}">
                <a16:creationId xmlns:a16="http://schemas.microsoft.com/office/drawing/2014/main" id="{CA1B0FEC-EACB-FE47-9D80-DE84301C1D3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236247" y="1827571"/>
            <a:ext cx="5096422" cy="5378304"/>
          </a:xfrm>
        </p:spPr>
      </p:pic>
      <p:sp>
        <p:nvSpPr>
          <p:cNvPr id="3" name="Footer Placeholder 2">
            <a:extLst>
              <a:ext uri="{FF2B5EF4-FFF2-40B4-BE49-F238E27FC236}">
                <a16:creationId xmlns:a16="http://schemas.microsoft.com/office/drawing/2014/main" id="{DD2A58E2-272B-014B-8A95-7B2FAC9CA64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703FD1DA-6A33-C84B-9887-4251D13B72FB}"/>
              </a:ext>
            </a:extLst>
          </p:cNvPr>
          <p:cNvSpPr>
            <a:spLocks noGrp="1"/>
          </p:cNvSpPr>
          <p:nvPr>
            <p:ph type="sldNum" sz="quarter" idx="12"/>
          </p:nvPr>
        </p:nvSpPr>
        <p:spPr/>
        <p:txBody>
          <a:bodyPr/>
          <a:lstStyle/>
          <a:p>
            <a:fld id="{C6C13921-03FE-0647-96BA-462C0AF9A523}" type="slidenum">
              <a:rPr lang="en-US" smtClean="0"/>
              <a:t>135</a:t>
            </a:fld>
            <a:endParaRPr lang="en-US" dirty="0"/>
          </a:p>
        </p:txBody>
      </p:sp>
      <p:sp>
        <p:nvSpPr>
          <p:cNvPr id="7" name="TextBox 6">
            <a:extLst>
              <a:ext uri="{FF2B5EF4-FFF2-40B4-BE49-F238E27FC236}">
                <a16:creationId xmlns:a16="http://schemas.microsoft.com/office/drawing/2014/main" id="{CFF0AA29-2F20-6E40-8915-DA4188877648}"/>
              </a:ext>
            </a:extLst>
          </p:cNvPr>
          <p:cNvSpPr txBox="1"/>
          <p:nvPr/>
        </p:nvSpPr>
        <p:spPr>
          <a:xfrm>
            <a:off x="178244" y="8423589"/>
            <a:ext cx="3115739" cy="1015663"/>
          </a:xfrm>
          <a:prstGeom prst="rect">
            <a:avLst/>
          </a:prstGeom>
          <a:noFill/>
        </p:spPr>
        <p:txBody>
          <a:bodyPr wrap="square">
            <a:spAutoFit/>
          </a:bodyPr>
          <a:lstStyle/>
          <a:p>
            <a:r>
              <a:rPr lang="en-US" sz="1200" dirty="0"/>
              <a:t>Source: John Burn-Murdoch (2022) The Tories have become unmoored from the British people, The Financial Times, 30 September https://ft.com/content/d5f1d564-8c08-4711-b11d-9c6c7759f2b8</a:t>
            </a:r>
          </a:p>
        </p:txBody>
      </p:sp>
      <p:pic>
        <p:nvPicPr>
          <p:cNvPr id="1026" name="Picture 2">
            <a:extLst>
              <a:ext uri="{FF2B5EF4-FFF2-40B4-BE49-F238E27FC236}">
                <a16:creationId xmlns:a16="http://schemas.microsoft.com/office/drawing/2014/main" id="{2F6A1B5E-79B0-2C4F-A51F-5EA641A477F4}"/>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467644" y="1827571"/>
            <a:ext cx="4240209" cy="628736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person smiling for the camera&#10;&#10;Description automatically generated with medium confidence">
            <a:extLst>
              <a:ext uri="{FF2B5EF4-FFF2-40B4-BE49-F238E27FC236}">
                <a16:creationId xmlns:a16="http://schemas.microsoft.com/office/drawing/2014/main" id="{9447594F-58F3-C742-A4D8-F8C7386231FD}"/>
              </a:ext>
            </a:extLst>
          </p:cNvPr>
          <p:cNvPicPr>
            <a:picLocks noChangeAspect="1"/>
          </p:cNvPicPr>
          <p:nvPr/>
        </p:nvPicPr>
        <p:blipFill>
          <a:blip r:embed="rId4"/>
          <a:stretch>
            <a:fillRect/>
          </a:stretch>
        </p:blipFill>
        <p:spPr>
          <a:xfrm>
            <a:off x="3875206" y="7323943"/>
            <a:ext cx="1457463" cy="1663829"/>
          </a:xfrm>
          <a:prstGeom prst="rect">
            <a:avLst/>
          </a:prstGeom>
        </p:spPr>
      </p:pic>
    </p:spTree>
    <p:extLst>
      <p:ext uri="{BB962C8B-B14F-4D97-AF65-F5344CB8AC3E}">
        <p14:creationId xmlns:p14="http://schemas.microsoft.com/office/powerpoint/2010/main" val="410516085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CF1C6AC-3D77-5B9D-FCA3-C2B681B35E42}"/>
              </a:ext>
            </a:extLst>
          </p:cNvPr>
          <p:cNvPicPr>
            <a:picLocks noGrp="1" noChangeAspect="1"/>
          </p:cNvPicPr>
          <p:nvPr>
            <p:ph idx="1"/>
          </p:nvPr>
        </p:nvPicPr>
        <p:blipFill>
          <a:blip r:embed="rId2"/>
          <a:stretch>
            <a:fillRect/>
          </a:stretch>
        </p:blipFill>
        <p:spPr>
          <a:xfrm>
            <a:off x="239562" y="1861791"/>
            <a:ext cx="9287931" cy="6218930"/>
          </a:xfrm>
        </p:spPr>
      </p:pic>
      <p:sp>
        <p:nvSpPr>
          <p:cNvPr id="2" name="Footer Placeholder 1">
            <a:extLst>
              <a:ext uri="{FF2B5EF4-FFF2-40B4-BE49-F238E27FC236}">
                <a16:creationId xmlns:a16="http://schemas.microsoft.com/office/drawing/2014/main" id="{D0C44A56-16A5-7242-9F71-7383002A84F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13BB74E3-203C-7D4A-AE97-BDE52162D6D5}"/>
              </a:ext>
            </a:extLst>
          </p:cNvPr>
          <p:cNvSpPr>
            <a:spLocks noGrp="1"/>
          </p:cNvSpPr>
          <p:nvPr>
            <p:ph type="sldNum" sz="quarter" idx="12"/>
          </p:nvPr>
        </p:nvSpPr>
        <p:spPr/>
        <p:txBody>
          <a:bodyPr/>
          <a:lstStyle/>
          <a:p>
            <a:fld id="{C6C13921-03FE-0647-96BA-462C0AF9A523}" type="slidenum">
              <a:rPr lang="en-US" smtClean="0"/>
              <a:t>136</a:t>
            </a:fld>
            <a:endParaRPr lang="en-US" dirty="0"/>
          </a:p>
        </p:txBody>
      </p:sp>
      <p:sp>
        <p:nvSpPr>
          <p:cNvPr id="3" name="TextBox 2">
            <a:extLst>
              <a:ext uri="{FF2B5EF4-FFF2-40B4-BE49-F238E27FC236}">
                <a16:creationId xmlns:a16="http://schemas.microsoft.com/office/drawing/2014/main" id="{600D2B7C-3CC1-6242-8215-5146A02EA9F3}"/>
              </a:ext>
            </a:extLst>
          </p:cNvPr>
          <p:cNvSpPr txBox="1"/>
          <p:nvPr/>
        </p:nvSpPr>
        <p:spPr>
          <a:xfrm>
            <a:off x="1614325" y="428758"/>
            <a:ext cx="6715449" cy="1200329"/>
          </a:xfrm>
          <a:prstGeom prst="rect">
            <a:avLst/>
          </a:prstGeom>
          <a:noFill/>
        </p:spPr>
        <p:txBody>
          <a:bodyPr wrap="square" rtlCol="0">
            <a:spAutoFit/>
          </a:bodyPr>
          <a:lstStyle/>
          <a:p>
            <a:pPr algn="ctr"/>
            <a:r>
              <a:rPr lang="en-US" sz="3600" dirty="0">
                <a:latin typeface="+mj-lt"/>
              </a:rPr>
              <a:t>Since 2020, even the very richest in the UK may have lost out.</a:t>
            </a:r>
          </a:p>
        </p:txBody>
      </p:sp>
      <p:sp>
        <p:nvSpPr>
          <p:cNvPr id="7" name="TextBox 6">
            <a:extLst>
              <a:ext uri="{FF2B5EF4-FFF2-40B4-BE49-F238E27FC236}">
                <a16:creationId xmlns:a16="http://schemas.microsoft.com/office/drawing/2014/main" id="{6EA3A4B7-15A8-F64C-9654-E0BC74E0DA86}"/>
              </a:ext>
            </a:extLst>
          </p:cNvPr>
          <p:cNvSpPr txBox="1"/>
          <p:nvPr/>
        </p:nvSpPr>
        <p:spPr>
          <a:xfrm>
            <a:off x="239562" y="8313425"/>
            <a:ext cx="2698510" cy="461665"/>
          </a:xfrm>
          <a:prstGeom prst="rect">
            <a:avLst/>
          </a:prstGeom>
          <a:noFill/>
        </p:spPr>
        <p:txBody>
          <a:bodyPr wrap="square">
            <a:spAutoFit/>
          </a:bodyPr>
          <a:lstStyle/>
          <a:p>
            <a:r>
              <a:rPr lang="en-GB" sz="1200" dirty="0"/>
              <a:t>Source: https://twitter.com/Max12to1/</a:t>
            </a:r>
            <a:br>
              <a:rPr lang="en-GB" sz="1200" dirty="0"/>
            </a:br>
            <a:r>
              <a:rPr lang="en-GB" sz="1200" dirty="0"/>
              <a:t>status/1645388242710134784/photo/1</a:t>
            </a:r>
          </a:p>
        </p:txBody>
      </p:sp>
    </p:spTree>
    <p:extLst>
      <p:ext uri="{BB962C8B-B14F-4D97-AF65-F5344CB8AC3E}">
        <p14:creationId xmlns:p14="http://schemas.microsoft.com/office/powerpoint/2010/main" val="3453299186"/>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54DEC-01C3-F14E-A5A6-31F570F08B44}"/>
              </a:ext>
            </a:extLst>
          </p:cNvPr>
          <p:cNvSpPr>
            <a:spLocks noGrp="1"/>
          </p:cNvSpPr>
          <p:nvPr>
            <p:ph type="title"/>
          </p:nvPr>
        </p:nvSpPr>
        <p:spPr>
          <a:xfrm>
            <a:off x="605312" y="404110"/>
            <a:ext cx="8733475" cy="3158488"/>
          </a:xfrm>
        </p:spPr>
        <p:txBody>
          <a:bodyPr>
            <a:normAutofit fontScale="90000"/>
          </a:bodyPr>
          <a:lstStyle/>
          <a:p>
            <a:r>
              <a:rPr lang="en-GB" dirty="0"/>
              <a:t>But UK FTSE100 CEO </a:t>
            </a:r>
            <a:r>
              <a:rPr lang="en-GB" i="1" dirty="0"/>
              <a:t>average</a:t>
            </a:r>
            <a:r>
              <a:rPr lang="en-GB" dirty="0"/>
              <a:t> pay remains excessive.</a:t>
            </a:r>
            <a:br>
              <a:rPr lang="en-GB" dirty="0"/>
            </a:br>
            <a:br>
              <a:rPr lang="en-GB" dirty="0"/>
            </a:br>
            <a:br>
              <a:rPr lang="en-GB" dirty="0"/>
            </a:br>
            <a:r>
              <a:rPr lang="en-GB" sz="2700" dirty="0">
                <a:latin typeface="+mn-lt"/>
              </a:rPr>
              <a:t>‘We can see that CEO pay continues to be an affront to the rest of the UK as it struggles with the the cost of living crisis and government-imposed austerity.’ </a:t>
            </a:r>
            <a:br>
              <a:rPr lang="en-GB" sz="2700" dirty="0">
                <a:latin typeface="+mn-lt"/>
              </a:rPr>
            </a:br>
            <a:r>
              <a:rPr lang="en-GB" dirty="0">
                <a:latin typeface="+mn-lt"/>
              </a:rPr>
              <a:t>			                                 </a:t>
            </a:r>
            <a:r>
              <a:rPr lang="en-GB" sz="2000" dirty="0"/>
              <a:t>Max12:1, 12 May 2023</a:t>
            </a:r>
          </a:p>
        </p:txBody>
      </p:sp>
      <p:sp>
        <p:nvSpPr>
          <p:cNvPr id="4" name="Footer Placeholder 3">
            <a:extLst>
              <a:ext uri="{FF2B5EF4-FFF2-40B4-BE49-F238E27FC236}">
                <a16:creationId xmlns:a16="http://schemas.microsoft.com/office/drawing/2014/main" id="{C22E2178-1623-EE42-AD69-8BAF9E24BE29}"/>
              </a:ext>
            </a:extLst>
          </p:cNvPr>
          <p:cNvSpPr>
            <a:spLocks noGrp="1"/>
          </p:cNvSpPr>
          <p:nvPr>
            <p:ph type="ftr" sz="quarter" idx="11"/>
          </p:nvPr>
        </p:nvSpPr>
        <p:spPr/>
        <p:txBody>
          <a:bodyPr/>
          <a:lstStyle/>
          <a:p>
            <a:r>
              <a:rPr lang="en-US" dirty="0">
                <a:solidFill>
                  <a:srgbClr val="FF0000"/>
                </a:solidFill>
              </a:rPr>
              <a:t>Danny Dorling, 2023, Shattered Nation, Verso</a:t>
            </a:r>
          </a:p>
        </p:txBody>
      </p:sp>
      <p:sp>
        <p:nvSpPr>
          <p:cNvPr id="5" name="Slide Number Placeholder 4">
            <a:extLst>
              <a:ext uri="{FF2B5EF4-FFF2-40B4-BE49-F238E27FC236}">
                <a16:creationId xmlns:a16="http://schemas.microsoft.com/office/drawing/2014/main" id="{541B750F-2AFC-314B-82E1-EAD97FAD923F}"/>
              </a:ext>
            </a:extLst>
          </p:cNvPr>
          <p:cNvSpPr>
            <a:spLocks noGrp="1"/>
          </p:cNvSpPr>
          <p:nvPr>
            <p:ph type="sldNum" sz="quarter" idx="12"/>
          </p:nvPr>
        </p:nvSpPr>
        <p:spPr/>
        <p:txBody>
          <a:bodyPr/>
          <a:lstStyle/>
          <a:p>
            <a:fld id="{C6C13921-03FE-0647-96BA-462C0AF9A523}" type="slidenum">
              <a:rPr lang="en-US" smtClean="0"/>
              <a:t>137</a:t>
            </a:fld>
            <a:endParaRPr lang="en-US" dirty="0"/>
          </a:p>
        </p:txBody>
      </p:sp>
      <p:pic>
        <p:nvPicPr>
          <p:cNvPr id="6" name="Content Placeholder 5">
            <a:extLst>
              <a:ext uri="{FF2B5EF4-FFF2-40B4-BE49-F238E27FC236}">
                <a16:creationId xmlns:a16="http://schemas.microsoft.com/office/drawing/2014/main" id="{4AF443A6-CE65-004C-A5BF-36B5863012FE}"/>
              </a:ext>
            </a:extLst>
          </p:cNvPr>
          <p:cNvPicPr>
            <a:picLocks noGrp="1" noChangeAspect="1"/>
          </p:cNvPicPr>
          <p:nvPr>
            <p:ph idx="1"/>
          </p:nvPr>
        </p:nvPicPr>
        <p:blipFill>
          <a:blip r:embed="rId2"/>
          <a:stretch>
            <a:fillRect/>
          </a:stretch>
        </p:blipFill>
        <p:spPr>
          <a:xfrm>
            <a:off x="294447" y="3999337"/>
            <a:ext cx="9355206" cy="4506030"/>
          </a:xfrm>
          <a:prstGeom prst="rect">
            <a:avLst/>
          </a:prstGeom>
        </p:spPr>
      </p:pic>
      <p:sp>
        <p:nvSpPr>
          <p:cNvPr id="7" name="TextBox 6">
            <a:extLst>
              <a:ext uri="{FF2B5EF4-FFF2-40B4-BE49-F238E27FC236}">
                <a16:creationId xmlns:a16="http://schemas.microsoft.com/office/drawing/2014/main" id="{6AADC606-D2D7-394F-9659-E99B82FF2E9A}"/>
              </a:ext>
            </a:extLst>
          </p:cNvPr>
          <p:cNvSpPr txBox="1"/>
          <p:nvPr/>
        </p:nvSpPr>
        <p:spPr>
          <a:xfrm>
            <a:off x="275188" y="8892073"/>
            <a:ext cx="2040500" cy="646331"/>
          </a:xfrm>
          <a:prstGeom prst="rect">
            <a:avLst/>
          </a:prstGeom>
          <a:noFill/>
        </p:spPr>
        <p:txBody>
          <a:bodyPr wrap="square">
            <a:spAutoFit/>
          </a:bodyPr>
          <a:lstStyle/>
          <a:p>
            <a:r>
              <a:rPr lang="en-GB" sz="1200" dirty="0"/>
              <a:t>Source: h</a:t>
            </a:r>
            <a:r>
              <a:rPr lang="en-GB" sz="1200" b="0" i="0" dirty="0">
                <a:solidFill>
                  <a:srgbClr val="000000"/>
                </a:solidFill>
                <a:effectLst/>
                <a:latin typeface="Times" pitchFamily="2" charset="0"/>
              </a:rPr>
              <a:t>ttps://</a:t>
            </a:r>
            <a:r>
              <a:rPr lang="en-GB" sz="1200" b="0" i="0" dirty="0" err="1">
                <a:solidFill>
                  <a:srgbClr val="000000"/>
                </a:solidFill>
                <a:effectLst/>
                <a:latin typeface="Times" pitchFamily="2" charset="0"/>
              </a:rPr>
              <a:t>twitter.com</a:t>
            </a:r>
            <a:r>
              <a:rPr lang="en-GB" sz="1200" b="0" i="0" dirty="0">
                <a:solidFill>
                  <a:srgbClr val="000000"/>
                </a:solidFill>
                <a:effectLst/>
                <a:latin typeface="Times" pitchFamily="2" charset="0"/>
              </a:rPr>
              <a:t>/Max12to1/status/1655488259173089283</a:t>
            </a:r>
            <a:endParaRPr lang="en-GB" sz="1200" dirty="0"/>
          </a:p>
        </p:txBody>
      </p:sp>
    </p:spTree>
    <p:extLst>
      <p:ext uri="{BB962C8B-B14F-4D97-AF65-F5344CB8AC3E}">
        <p14:creationId xmlns:p14="http://schemas.microsoft.com/office/powerpoint/2010/main" val="294230645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9D34400E-EC13-8D47-B899-00058635E24B}"/>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678004" y="1562421"/>
            <a:ext cx="8582439" cy="6647084"/>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FA0EDE2-5B40-1B49-AC78-4E70BF7E2038}"/>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9F0AF11B-991B-9943-8243-9EDA4FC287C2}"/>
              </a:ext>
            </a:extLst>
          </p:cNvPr>
          <p:cNvSpPr>
            <a:spLocks noGrp="1"/>
          </p:cNvSpPr>
          <p:nvPr>
            <p:ph type="sldNum" sz="quarter" idx="12"/>
          </p:nvPr>
        </p:nvSpPr>
        <p:spPr/>
        <p:txBody>
          <a:bodyPr/>
          <a:lstStyle/>
          <a:p>
            <a:fld id="{C6C13921-03FE-0647-96BA-462C0AF9A523}" type="slidenum">
              <a:rPr lang="en-US" smtClean="0"/>
              <a:t>138</a:t>
            </a:fld>
            <a:endParaRPr lang="en-US" dirty="0"/>
          </a:p>
        </p:txBody>
      </p:sp>
      <p:sp>
        <p:nvSpPr>
          <p:cNvPr id="6" name="TextBox 5">
            <a:extLst>
              <a:ext uri="{FF2B5EF4-FFF2-40B4-BE49-F238E27FC236}">
                <a16:creationId xmlns:a16="http://schemas.microsoft.com/office/drawing/2014/main" id="{F9D68258-42EF-1348-B6DA-14AAFF63B91D}"/>
              </a:ext>
            </a:extLst>
          </p:cNvPr>
          <p:cNvSpPr txBox="1"/>
          <p:nvPr/>
        </p:nvSpPr>
        <p:spPr>
          <a:xfrm>
            <a:off x="440895" y="8209505"/>
            <a:ext cx="2216180" cy="1200329"/>
          </a:xfrm>
          <a:prstGeom prst="rect">
            <a:avLst/>
          </a:prstGeom>
          <a:noFill/>
        </p:spPr>
        <p:txBody>
          <a:bodyPr wrap="square">
            <a:spAutoFit/>
          </a:bodyPr>
          <a:lstStyle/>
          <a:p>
            <a:r>
              <a:rPr lang="en-US" sz="1200" dirty="0"/>
              <a:t>Source: Tom Clark and Andrew Wenham, Anxiety nation? Economic insecurity and mental distress in 2020s Britain, York: Joseph Roundtree Foundation, 10 November 2022</a:t>
            </a:r>
          </a:p>
        </p:txBody>
      </p:sp>
      <p:sp>
        <p:nvSpPr>
          <p:cNvPr id="4" name="TextBox 3">
            <a:extLst>
              <a:ext uri="{FF2B5EF4-FFF2-40B4-BE49-F238E27FC236}">
                <a16:creationId xmlns:a16="http://schemas.microsoft.com/office/drawing/2014/main" id="{61BAB974-6C2C-E84E-B833-BE77166A792A}"/>
              </a:ext>
            </a:extLst>
          </p:cNvPr>
          <p:cNvSpPr txBox="1"/>
          <p:nvPr/>
        </p:nvSpPr>
        <p:spPr>
          <a:xfrm>
            <a:off x="1548985" y="362092"/>
            <a:ext cx="6846129" cy="1200329"/>
          </a:xfrm>
          <a:prstGeom prst="rect">
            <a:avLst/>
          </a:prstGeom>
          <a:noFill/>
        </p:spPr>
        <p:txBody>
          <a:bodyPr wrap="square" rtlCol="0">
            <a:spAutoFit/>
          </a:bodyPr>
          <a:lstStyle/>
          <a:p>
            <a:pPr algn="ctr"/>
            <a:r>
              <a:rPr lang="en-US" sz="3600" dirty="0">
                <a:latin typeface="+mj-lt"/>
              </a:rPr>
              <a:t>But it is invariably people with less, and who rent, who worry most.</a:t>
            </a:r>
          </a:p>
        </p:txBody>
      </p:sp>
    </p:spTree>
    <p:extLst>
      <p:ext uri="{BB962C8B-B14F-4D97-AF65-F5344CB8AC3E}">
        <p14:creationId xmlns:p14="http://schemas.microsoft.com/office/powerpoint/2010/main" val="400686962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05AFD686-4D66-2640-ADA7-C5A5230C76F1}"/>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659579" y="2234304"/>
            <a:ext cx="8624940" cy="6201169"/>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EF03C2A7-07E7-344E-BFE2-25FC106FF82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F28AE975-5932-474A-ADE2-325BB5C86F97}"/>
              </a:ext>
            </a:extLst>
          </p:cNvPr>
          <p:cNvSpPr>
            <a:spLocks noGrp="1"/>
          </p:cNvSpPr>
          <p:nvPr>
            <p:ph type="sldNum" sz="quarter" idx="12"/>
          </p:nvPr>
        </p:nvSpPr>
        <p:spPr/>
        <p:txBody>
          <a:bodyPr/>
          <a:lstStyle/>
          <a:p>
            <a:fld id="{C6C13921-03FE-0647-96BA-462C0AF9A523}" type="slidenum">
              <a:rPr lang="en-US" smtClean="0"/>
              <a:t>139</a:t>
            </a:fld>
            <a:endParaRPr lang="en-US" dirty="0"/>
          </a:p>
        </p:txBody>
      </p:sp>
      <p:sp>
        <p:nvSpPr>
          <p:cNvPr id="8" name="TextBox 7">
            <a:extLst>
              <a:ext uri="{FF2B5EF4-FFF2-40B4-BE49-F238E27FC236}">
                <a16:creationId xmlns:a16="http://schemas.microsoft.com/office/drawing/2014/main" id="{81121356-8A81-EA4C-9870-DD9375B565CB}"/>
              </a:ext>
            </a:extLst>
          </p:cNvPr>
          <p:cNvSpPr txBox="1"/>
          <p:nvPr/>
        </p:nvSpPr>
        <p:spPr>
          <a:xfrm>
            <a:off x="506395" y="1697942"/>
            <a:ext cx="8931309" cy="461665"/>
          </a:xfrm>
          <a:prstGeom prst="rect">
            <a:avLst/>
          </a:prstGeom>
          <a:noFill/>
        </p:spPr>
        <p:txBody>
          <a:bodyPr wrap="square">
            <a:spAutoFit/>
          </a:bodyPr>
          <a:lstStyle/>
          <a:p>
            <a:r>
              <a:rPr lang="en-US" sz="2400" dirty="0"/>
              <a:t>How the UK Got Hooked on Online Gambling,  1/12/2022 Bloomberg.</a:t>
            </a:r>
          </a:p>
        </p:txBody>
      </p:sp>
      <p:sp>
        <p:nvSpPr>
          <p:cNvPr id="10" name="TextBox 9">
            <a:extLst>
              <a:ext uri="{FF2B5EF4-FFF2-40B4-BE49-F238E27FC236}">
                <a16:creationId xmlns:a16="http://schemas.microsoft.com/office/drawing/2014/main" id="{2A45BFCC-821C-F647-A879-6070F14CD4C0}"/>
              </a:ext>
            </a:extLst>
          </p:cNvPr>
          <p:cNvSpPr txBox="1"/>
          <p:nvPr/>
        </p:nvSpPr>
        <p:spPr>
          <a:xfrm>
            <a:off x="506395" y="8510170"/>
            <a:ext cx="4200516" cy="830997"/>
          </a:xfrm>
          <a:prstGeom prst="rect">
            <a:avLst/>
          </a:prstGeom>
          <a:noFill/>
        </p:spPr>
        <p:txBody>
          <a:bodyPr wrap="square">
            <a:spAutoFit/>
          </a:bodyPr>
          <a:lstStyle/>
          <a:p>
            <a:r>
              <a:rPr lang="en-US" sz="1200" dirty="0"/>
              <a:t>Source: https://www.bloomberg.com/news/videos/2022-12-01/how-the-uk-got-hooked-on-online-gambling https://twitter.com/harrynwilson/status/1598243123880431616?s=20&amp;t=hqGJvpQcY0VSp9T5b-vsJA</a:t>
            </a:r>
          </a:p>
        </p:txBody>
      </p:sp>
      <p:sp>
        <p:nvSpPr>
          <p:cNvPr id="7" name="TextBox 6">
            <a:extLst>
              <a:ext uri="{FF2B5EF4-FFF2-40B4-BE49-F238E27FC236}">
                <a16:creationId xmlns:a16="http://schemas.microsoft.com/office/drawing/2014/main" id="{676D1341-A668-4141-8E66-0DD1E21060D5}"/>
              </a:ext>
            </a:extLst>
          </p:cNvPr>
          <p:cNvSpPr txBox="1"/>
          <p:nvPr/>
        </p:nvSpPr>
        <p:spPr>
          <a:xfrm>
            <a:off x="1996787" y="326237"/>
            <a:ext cx="6258686" cy="1200329"/>
          </a:xfrm>
          <a:prstGeom prst="rect">
            <a:avLst/>
          </a:prstGeom>
          <a:noFill/>
        </p:spPr>
        <p:txBody>
          <a:bodyPr wrap="square" rtlCol="0">
            <a:spAutoFit/>
          </a:bodyPr>
          <a:lstStyle/>
          <a:p>
            <a:pPr algn="ctr"/>
            <a:r>
              <a:rPr lang="en-US" sz="3600" dirty="0">
                <a:latin typeface="+mj-lt"/>
              </a:rPr>
              <a:t>What the UK now excels in is increasingly concerning.</a:t>
            </a:r>
          </a:p>
        </p:txBody>
      </p:sp>
    </p:spTree>
    <p:extLst>
      <p:ext uri="{BB962C8B-B14F-4D97-AF65-F5344CB8AC3E}">
        <p14:creationId xmlns:p14="http://schemas.microsoft.com/office/powerpoint/2010/main" val="1341723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ar graph: Population aged 25-34 with tertiary educational attainment in the EU">
            <a:extLst>
              <a:ext uri="{FF2B5EF4-FFF2-40B4-BE49-F238E27FC236}">
                <a16:creationId xmlns:a16="http://schemas.microsoft.com/office/drawing/2014/main" id="{D5A0003A-8E66-C645-8510-CC2E3D639DE6}"/>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523281" y="2284836"/>
            <a:ext cx="7066122" cy="706612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83F53674-6E71-8B44-8A58-DBCD9F2BB2B0}"/>
              </a:ext>
            </a:extLst>
          </p:cNvPr>
          <p:cNvSpPr txBox="1"/>
          <p:nvPr/>
        </p:nvSpPr>
        <p:spPr>
          <a:xfrm>
            <a:off x="405463" y="8676377"/>
            <a:ext cx="3340901" cy="1015663"/>
          </a:xfrm>
          <a:prstGeom prst="rect">
            <a:avLst/>
          </a:prstGeom>
          <a:noFill/>
        </p:spPr>
        <p:txBody>
          <a:bodyPr wrap="square">
            <a:spAutoFit/>
          </a:bodyPr>
          <a:lstStyle/>
          <a:p>
            <a:r>
              <a:rPr lang="en-US" sz="1200" dirty="0"/>
              <a:t>Sources: https://ec.europa.eu/eurostat/web/products-eurostat-news/-/ddn-20220524-2 </a:t>
            </a:r>
            <a:br>
              <a:rPr lang="en-US" sz="1200" dirty="0"/>
            </a:br>
            <a:r>
              <a:rPr lang="en-US" sz="1200" dirty="0"/>
              <a:t>and https://data.oecd.org/eduatt/population-with-tertiary-</a:t>
            </a:r>
            <a:r>
              <a:rPr lang="en-US" sz="1200" dirty="0" err="1"/>
              <a:t>education.htm</a:t>
            </a:r>
            <a:endParaRPr lang="en-US" sz="1200" dirty="0"/>
          </a:p>
        </p:txBody>
      </p:sp>
      <p:sp>
        <p:nvSpPr>
          <p:cNvPr id="2" name="Footer Placeholder 1">
            <a:extLst>
              <a:ext uri="{FF2B5EF4-FFF2-40B4-BE49-F238E27FC236}">
                <a16:creationId xmlns:a16="http://schemas.microsoft.com/office/drawing/2014/main" id="{01B10465-977A-2942-A799-7C22FF2E592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54D2BF65-7704-B943-ADBB-1AC6B4C12D15}"/>
              </a:ext>
            </a:extLst>
          </p:cNvPr>
          <p:cNvSpPr>
            <a:spLocks noGrp="1"/>
          </p:cNvSpPr>
          <p:nvPr>
            <p:ph type="sldNum" sz="quarter" idx="12"/>
          </p:nvPr>
        </p:nvSpPr>
        <p:spPr/>
        <p:txBody>
          <a:bodyPr/>
          <a:lstStyle/>
          <a:p>
            <a:fld id="{C6C13921-03FE-0647-96BA-462C0AF9A523}" type="slidenum">
              <a:rPr lang="en-US" smtClean="0"/>
              <a:t>14</a:t>
            </a:fld>
            <a:endParaRPr lang="en-US" dirty="0"/>
          </a:p>
        </p:txBody>
      </p:sp>
      <p:sp>
        <p:nvSpPr>
          <p:cNvPr id="9" name="TextBox 8">
            <a:extLst>
              <a:ext uri="{FF2B5EF4-FFF2-40B4-BE49-F238E27FC236}">
                <a16:creationId xmlns:a16="http://schemas.microsoft.com/office/drawing/2014/main" id="{1257B4D5-5112-3B4F-8C60-4532EB4AC806}"/>
              </a:ext>
            </a:extLst>
          </p:cNvPr>
          <p:cNvSpPr txBox="1"/>
          <p:nvPr/>
        </p:nvSpPr>
        <p:spPr>
          <a:xfrm>
            <a:off x="405463" y="250473"/>
            <a:ext cx="9297829" cy="2031325"/>
          </a:xfrm>
          <a:prstGeom prst="rect">
            <a:avLst/>
          </a:prstGeom>
          <a:noFill/>
        </p:spPr>
        <p:txBody>
          <a:bodyPr wrap="square">
            <a:spAutoFit/>
          </a:bodyPr>
          <a:lstStyle/>
          <a:p>
            <a:r>
              <a:rPr lang="en-GB" sz="3600" dirty="0">
                <a:latin typeface="+mj-lt"/>
              </a:rPr>
              <a:t>In 2021, 57% of young people in the UK had been to university by the age of 34, but the proportion is rising as births fall everywhere – worldwide.</a:t>
            </a:r>
          </a:p>
          <a:p>
            <a:endParaRPr lang="en-GB" dirty="0"/>
          </a:p>
        </p:txBody>
      </p:sp>
      <p:sp>
        <p:nvSpPr>
          <p:cNvPr id="10" name="TextBox 9">
            <a:extLst>
              <a:ext uri="{FF2B5EF4-FFF2-40B4-BE49-F238E27FC236}">
                <a16:creationId xmlns:a16="http://schemas.microsoft.com/office/drawing/2014/main" id="{88A9B9BD-51B1-8B46-960B-9D34C9BFC32D}"/>
              </a:ext>
            </a:extLst>
          </p:cNvPr>
          <p:cNvSpPr txBox="1"/>
          <p:nvPr/>
        </p:nvSpPr>
        <p:spPr>
          <a:xfrm>
            <a:off x="405464" y="2487091"/>
            <a:ext cx="1915260" cy="5909310"/>
          </a:xfrm>
          <a:prstGeom prst="rect">
            <a:avLst/>
          </a:prstGeom>
          <a:noFill/>
        </p:spPr>
        <p:txBody>
          <a:bodyPr wrap="square">
            <a:spAutoFit/>
          </a:bodyPr>
          <a:lstStyle/>
          <a:p>
            <a:r>
              <a:rPr lang="en-GB" sz="2400" dirty="0">
                <a:latin typeface="+mj-lt"/>
              </a:rPr>
              <a:t>In some of the world’s wealthiest countries, the majority of young people attend university:</a:t>
            </a:r>
          </a:p>
          <a:p>
            <a:endParaRPr lang="en-GB" sz="2400" dirty="0">
              <a:latin typeface="+mj-lt"/>
            </a:endParaRPr>
          </a:p>
          <a:p>
            <a:r>
              <a:rPr lang="en-GB" sz="2400" dirty="0">
                <a:latin typeface="+mj-lt"/>
              </a:rPr>
              <a:t>USA: 51% Russia: 62% Ireland: 63% Japan: 65% Canada: 66% Korea: 69%</a:t>
            </a:r>
          </a:p>
          <a:p>
            <a:endParaRPr lang="en-GB" dirty="0"/>
          </a:p>
        </p:txBody>
      </p:sp>
    </p:spTree>
    <p:extLst>
      <p:ext uri="{BB962C8B-B14F-4D97-AF65-F5344CB8AC3E}">
        <p14:creationId xmlns:p14="http://schemas.microsoft.com/office/powerpoint/2010/main" val="2891109337"/>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0993F-534A-A24E-A000-D77E1930A0BF}"/>
              </a:ext>
            </a:extLst>
          </p:cNvPr>
          <p:cNvSpPr>
            <a:spLocks noGrp="1"/>
          </p:cNvSpPr>
          <p:nvPr>
            <p:ph type="title"/>
          </p:nvPr>
        </p:nvSpPr>
        <p:spPr>
          <a:xfrm>
            <a:off x="1215833" y="193458"/>
            <a:ext cx="7838715" cy="1081162"/>
          </a:xfrm>
        </p:spPr>
        <p:txBody>
          <a:bodyPr>
            <a:normAutofit/>
          </a:bodyPr>
          <a:lstStyle/>
          <a:p>
            <a:r>
              <a:rPr lang="en-US" dirty="0"/>
              <a:t>UK ‘investors’ watch the USA, and worry.</a:t>
            </a:r>
          </a:p>
        </p:txBody>
      </p:sp>
      <p:sp>
        <p:nvSpPr>
          <p:cNvPr id="3" name="Footer Placeholder 2">
            <a:extLst>
              <a:ext uri="{FF2B5EF4-FFF2-40B4-BE49-F238E27FC236}">
                <a16:creationId xmlns:a16="http://schemas.microsoft.com/office/drawing/2014/main" id="{524ADF7C-1D9D-FD40-B8BF-0E886E38EA1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079D7177-BE97-3E43-A6DB-3CBDB2FA8679}"/>
              </a:ext>
            </a:extLst>
          </p:cNvPr>
          <p:cNvSpPr>
            <a:spLocks noGrp="1"/>
          </p:cNvSpPr>
          <p:nvPr>
            <p:ph type="sldNum" sz="quarter" idx="12"/>
          </p:nvPr>
        </p:nvSpPr>
        <p:spPr/>
        <p:txBody>
          <a:bodyPr/>
          <a:lstStyle/>
          <a:p>
            <a:fld id="{C6C13921-03FE-0647-96BA-462C0AF9A523}" type="slidenum">
              <a:rPr lang="en-US" smtClean="0"/>
              <a:t>140</a:t>
            </a:fld>
            <a:endParaRPr lang="en-US" dirty="0"/>
          </a:p>
        </p:txBody>
      </p:sp>
      <p:sp>
        <p:nvSpPr>
          <p:cNvPr id="10" name="TextBox 9">
            <a:extLst>
              <a:ext uri="{FF2B5EF4-FFF2-40B4-BE49-F238E27FC236}">
                <a16:creationId xmlns:a16="http://schemas.microsoft.com/office/drawing/2014/main" id="{96465403-445B-3944-9700-C7F07465DF7D}"/>
              </a:ext>
            </a:extLst>
          </p:cNvPr>
          <p:cNvSpPr txBox="1"/>
          <p:nvPr/>
        </p:nvSpPr>
        <p:spPr>
          <a:xfrm>
            <a:off x="529257" y="1115783"/>
            <a:ext cx="9079438" cy="2308324"/>
          </a:xfrm>
          <a:prstGeom prst="rect">
            <a:avLst/>
          </a:prstGeom>
          <a:noFill/>
        </p:spPr>
        <p:txBody>
          <a:bodyPr wrap="square">
            <a:spAutoFit/>
          </a:bodyPr>
          <a:lstStyle/>
          <a:p>
            <a:r>
              <a:rPr lang="en-US" sz="2400" dirty="0"/>
              <a:t>Sales of existing homes sank another 5.9% in October 2022 to a 4.43 million seasonally adjusted annual rate. That is the ninth consecutive monthly decline, leaving the selling pace at the lowest level since May 2020. Excluding the lockdown recession, sales have been at their lowest since December 2011. Sales were down 28.4% from a year ago and 31.7% from the January peak.</a:t>
            </a:r>
          </a:p>
        </p:txBody>
      </p:sp>
      <p:pic>
        <p:nvPicPr>
          <p:cNvPr id="7" name="Picture 6">
            <a:extLst>
              <a:ext uri="{FF2B5EF4-FFF2-40B4-BE49-F238E27FC236}">
                <a16:creationId xmlns:a16="http://schemas.microsoft.com/office/drawing/2014/main" id="{1789CC04-2B5C-2B49-98B8-26604994BE88}"/>
              </a:ext>
            </a:extLst>
          </p:cNvPr>
          <p:cNvPicPr>
            <a:picLocks noChangeAspect="1"/>
          </p:cNvPicPr>
          <p:nvPr/>
        </p:nvPicPr>
        <p:blipFill>
          <a:blip r:embed="rId2"/>
          <a:stretch>
            <a:fillRect/>
          </a:stretch>
        </p:blipFill>
        <p:spPr>
          <a:xfrm>
            <a:off x="529257" y="3411331"/>
            <a:ext cx="7205973" cy="5502743"/>
          </a:xfrm>
          <a:prstGeom prst="rect">
            <a:avLst/>
          </a:prstGeom>
        </p:spPr>
      </p:pic>
      <p:sp>
        <p:nvSpPr>
          <p:cNvPr id="12" name="TextBox 11">
            <a:extLst>
              <a:ext uri="{FF2B5EF4-FFF2-40B4-BE49-F238E27FC236}">
                <a16:creationId xmlns:a16="http://schemas.microsoft.com/office/drawing/2014/main" id="{75ECC03B-8ABA-A64D-8E34-EC247BA79340}"/>
              </a:ext>
            </a:extLst>
          </p:cNvPr>
          <p:cNvSpPr txBox="1"/>
          <p:nvPr/>
        </p:nvSpPr>
        <p:spPr>
          <a:xfrm>
            <a:off x="127638" y="8926850"/>
            <a:ext cx="3490205" cy="1015663"/>
          </a:xfrm>
          <a:prstGeom prst="rect">
            <a:avLst/>
          </a:prstGeom>
          <a:noFill/>
        </p:spPr>
        <p:txBody>
          <a:bodyPr wrap="square">
            <a:spAutoFit/>
          </a:bodyPr>
          <a:lstStyle/>
          <a:p>
            <a:r>
              <a:rPr lang="en-GB" sz="1200" dirty="0"/>
              <a:t>Source: https://fred.stlouisfed.org/series/HSN1F and US HOUSING COLLAPSE CONTINUES November 30, 2022 (Robert Hughes, Property Chronicle) https://www.propertychronicle.com/the-us-housing-collapse-continues</a:t>
            </a:r>
          </a:p>
        </p:txBody>
      </p:sp>
      <p:sp>
        <p:nvSpPr>
          <p:cNvPr id="8" name="Rectangle 2">
            <a:extLst>
              <a:ext uri="{FF2B5EF4-FFF2-40B4-BE49-F238E27FC236}">
                <a16:creationId xmlns:a16="http://schemas.microsoft.com/office/drawing/2014/main" id="{E789AD90-0F45-AD49-8BDE-1EFED9E5E57E}"/>
              </a:ext>
            </a:extLst>
          </p:cNvPr>
          <p:cNvSpPr>
            <a:spLocks noChangeArrowheads="1"/>
          </p:cNvSpPr>
          <p:nvPr/>
        </p:nvSpPr>
        <p:spPr bwMode="auto">
          <a:xfrm>
            <a:off x="877421" y="3018287"/>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pic>
        <p:nvPicPr>
          <p:cNvPr id="9" name="Picture 2">
            <a:extLst>
              <a:ext uri="{FF2B5EF4-FFF2-40B4-BE49-F238E27FC236}">
                <a16:creationId xmlns:a16="http://schemas.microsoft.com/office/drawing/2014/main" id="{A7AB9153-5E5C-7D4C-A99B-1C5D8C260114}"/>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21118" y="6619190"/>
            <a:ext cx="1393721" cy="139372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405356A-92E5-7B41-9072-D25EFD3D0E8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827001" y="3647090"/>
            <a:ext cx="1895407" cy="1898704"/>
          </a:xfrm>
          <a:prstGeom prst="rect">
            <a:avLst/>
          </a:prstGeom>
        </p:spPr>
      </p:pic>
      <p:sp>
        <p:nvSpPr>
          <p:cNvPr id="13" name="TextBox 12">
            <a:extLst>
              <a:ext uri="{FF2B5EF4-FFF2-40B4-BE49-F238E27FC236}">
                <a16:creationId xmlns:a16="http://schemas.microsoft.com/office/drawing/2014/main" id="{3C97F784-759B-5849-96C3-C5EE9782734E}"/>
              </a:ext>
            </a:extLst>
          </p:cNvPr>
          <p:cNvSpPr txBox="1"/>
          <p:nvPr/>
        </p:nvSpPr>
        <p:spPr>
          <a:xfrm>
            <a:off x="7769080" y="5596500"/>
            <a:ext cx="2103262" cy="830997"/>
          </a:xfrm>
          <a:prstGeom prst="rect">
            <a:avLst/>
          </a:prstGeom>
          <a:noFill/>
        </p:spPr>
        <p:txBody>
          <a:bodyPr wrap="square" rtlCol="0">
            <a:spAutoFit/>
          </a:bodyPr>
          <a:lstStyle/>
          <a:p>
            <a:r>
              <a:rPr lang="en-GB" sz="2400" dirty="0"/>
              <a:t>50p was worth $1.30 in 1971</a:t>
            </a:r>
          </a:p>
        </p:txBody>
      </p:sp>
      <p:sp>
        <p:nvSpPr>
          <p:cNvPr id="14" name="TextBox 13">
            <a:extLst>
              <a:ext uri="{FF2B5EF4-FFF2-40B4-BE49-F238E27FC236}">
                <a16:creationId xmlns:a16="http://schemas.microsoft.com/office/drawing/2014/main" id="{D3C00C15-7918-524E-A464-17D09493B5FB}"/>
              </a:ext>
            </a:extLst>
          </p:cNvPr>
          <p:cNvSpPr txBox="1"/>
          <p:nvPr/>
        </p:nvSpPr>
        <p:spPr>
          <a:xfrm>
            <a:off x="7769080" y="8014910"/>
            <a:ext cx="1721874" cy="1200329"/>
          </a:xfrm>
          <a:prstGeom prst="rect">
            <a:avLst/>
          </a:prstGeom>
          <a:noFill/>
        </p:spPr>
        <p:txBody>
          <a:bodyPr wrap="square" rtlCol="0">
            <a:spAutoFit/>
          </a:bodyPr>
          <a:lstStyle/>
          <a:p>
            <a:r>
              <a:rPr lang="en-GB" sz="2400" dirty="0"/>
              <a:t>50p is worth 61 cents in 2023</a:t>
            </a:r>
          </a:p>
        </p:txBody>
      </p:sp>
    </p:spTree>
    <p:extLst>
      <p:ext uri="{BB962C8B-B14F-4D97-AF65-F5344CB8AC3E}">
        <p14:creationId xmlns:p14="http://schemas.microsoft.com/office/powerpoint/2010/main" val="90812304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2EE0E-97A0-7046-95ED-660B8AB24B35}"/>
              </a:ext>
            </a:extLst>
          </p:cNvPr>
          <p:cNvSpPr>
            <a:spLocks noGrp="1"/>
          </p:cNvSpPr>
          <p:nvPr>
            <p:ph type="title"/>
          </p:nvPr>
        </p:nvSpPr>
        <p:spPr>
          <a:xfrm>
            <a:off x="1508042" y="295789"/>
            <a:ext cx="6928015" cy="618694"/>
          </a:xfrm>
        </p:spPr>
        <p:txBody>
          <a:bodyPr>
            <a:normAutofit fontScale="90000"/>
          </a:bodyPr>
          <a:lstStyle/>
          <a:p>
            <a:r>
              <a:rPr lang="en-US" dirty="0"/>
              <a:t>In the UK, financial security is shrinking.</a:t>
            </a:r>
          </a:p>
        </p:txBody>
      </p:sp>
      <p:pic>
        <p:nvPicPr>
          <p:cNvPr id="5" name="Content Placeholder 4" descr="Timeline&#10;&#10;Description automatically generated with medium confidence">
            <a:extLst>
              <a:ext uri="{FF2B5EF4-FFF2-40B4-BE49-F238E27FC236}">
                <a16:creationId xmlns:a16="http://schemas.microsoft.com/office/drawing/2014/main" id="{E80F402E-4FC5-C741-B680-7C68867BCB62}"/>
              </a:ext>
            </a:extLst>
          </p:cNvPr>
          <p:cNvPicPr>
            <a:picLocks noGrp="1" noChangeAspect="1"/>
          </p:cNvPicPr>
          <p:nvPr>
            <p:ph idx="1"/>
          </p:nvPr>
        </p:nvPicPr>
        <p:blipFill>
          <a:blip r:embed="rId2"/>
          <a:stretch>
            <a:fillRect/>
          </a:stretch>
        </p:blipFill>
        <p:spPr>
          <a:xfrm>
            <a:off x="1058276" y="2368554"/>
            <a:ext cx="7827545" cy="6592943"/>
          </a:xfrm>
        </p:spPr>
      </p:pic>
      <p:sp>
        <p:nvSpPr>
          <p:cNvPr id="3" name="Footer Placeholder 2">
            <a:extLst>
              <a:ext uri="{FF2B5EF4-FFF2-40B4-BE49-F238E27FC236}">
                <a16:creationId xmlns:a16="http://schemas.microsoft.com/office/drawing/2014/main" id="{42115301-A206-AA41-BBBF-565015C159A7}"/>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A57438C6-1663-D844-B287-DEC4F48CF6FB}"/>
              </a:ext>
            </a:extLst>
          </p:cNvPr>
          <p:cNvSpPr>
            <a:spLocks noGrp="1"/>
          </p:cNvSpPr>
          <p:nvPr>
            <p:ph type="sldNum" sz="quarter" idx="12"/>
          </p:nvPr>
        </p:nvSpPr>
        <p:spPr/>
        <p:txBody>
          <a:bodyPr/>
          <a:lstStyle/>
          <a:p>
            <a:fld id="{C6C13921-03FE-0647-96BA-462C0AF9A523}" type="slidenum">
              <a:rPr lang="en-US" smtClean="0"/>
              <a:t>141</a:t>
            </a:fld>
            <a:endParaRPr lang="en-US" dirty="0"/>
          </a:p>
        </p:txBody>
      </p:sp>
      <p:sp>
        <p:nvSpPr>
          <p:cNvPr id="7" name="TextBox 6">
            <a:extLst>
              <a:ext uri="{FF2B5EF4-FFF2-40B4-BE49-F238E27FC236}">
                <a16:creationId xmlns:a16="http://schemas.microsoft.com/office/drawing/2014/main" id="{773E2342-9631-FE4B-83BF-5291C183A245}"/>
              </a:ext>
            </a:extLst>
          </p:cNvPr>
          <p:cNvSpPr txBox="1"/>
          <p:nvPr/>
        </p:nvSpPr>
        <p:spPr>
          <a:xfrm>
            <a:off x="195048" y="9028030"/>
            <a:ext cx="3297660" cy="461665"/>
          </a:xfrm>
          <a:prstGeom prst="rect">
            <a:avLst/>
          </a:prstGeom>
          <a:noFill/>
        </p:spPr>
        <p:txBody>
          <a:bodyPr wrap="square">
            <a:spAutoFit/>
          </a:bodyPr>
          <a:lstStyle/>
          <a:p>
            <a:r>
              <a:rPr lang="en-US" sz="1200" dirty="0"/>
              <a:t>Source: https://www.financialfairness.org.uk/</a:t>
            </a:r>
            <a:br>
              <a:rPr lang="en-US" sz="1200" dirty="0"/>
            </a:br>
            <a:r>
              <a:rPr lang="en-US" sz="1200" dirty="0"/>
              <a:t>en/our-work/publications/tracker-december-2022</a:t>
            </a:r>
          </a:p>
        </p:txBody>
      </p:sp>
      <p:sp>
        <p:nvSpPr>
          <p:cNvPr id="9" name="TextBox 8">
            <a:extLst>
              <a:ext uri="{FF2B5EF4-FFF2-40B4-BE49-F238E27FC236}">
                <a16:creationId xmlns:a16="http://schemas.microsoft.com/office/drawing/2014/main" id="{297088F8-0BE4-564B-A6F1-42985209F8D4}"/>
              </a:ext>
            </a:extLst>
          </p:cNvPr>
          <p:cNvSpPr txBox="1"/>
          <p:nvPr/>
        </p:nvSpPr>
        <p:spPr>
          <a:xfrm>
            <a:off x="524656" y="914483"/>
            <a:ext cx="9076545" cy="1200329"/>
          </a:xfrm>
          <a:prstGeom prst="rect">
            <a:avLst/>
          </a:prstGeom>
          <a:noFill/>
        </p:spPr>
        <p:txBody>
          <a:bodyPr wrap="square">
            <a:spAutoFit/>
          </a:bodyPr>
          <a:lstStyle/>
          <a:p>
            <a:r>
              <a:rPr lang="en-US" sz="2400" dirty="0"/>
              <a:t>December 2022’s tracker shows 10 million households concerned about finances over the festive period, up from 5.6m last year. It also finds a  77% increase in people with no confidence in their financial futures.</a:t>
            </a:r>
          </a:p>
        </p:txBody>
      </p:sp>
    </p:spTree>
    <p:extLst>
      <p:ext uri="{BB962C8B-B14F-4D97-AF65-F5344CB8AC3E}">
        <p14:creationId xmlns:p14="http://schemas.microsoft.com/office/powerpoint/2010/main" val="2822471460"/>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1DB5E3D-D3AC-5D48-9C5C-468EFDEB5E8E}"/>
              </a:ext>
            </a:extLst>
          </p:cNvPr>
          <p:cNvSpPr txBox="1"/>
          <p:nvPr/>
        </p:nvSpPr>
        <p:spPr>
          <a:xfrm>
            <a:off x="513968" y="1795665"/>
            <a:ext cx="9038742" cy="3799951"/>
          </a:xfrm>
          <a:prstGeom prst="rect">
            <a:avLst/>
          </a:prstGeom>
          <a:noFill/>
        </p:spPr>
        <p:txBody>
          <a:bodyPr wrap="square">
            <a:spAutoFit/>
          </a:bodyPr>
          <a:lstStyle/>
          <a:p>
            <a:r>
              <a:rPr lang="en-US" sz="2400" dirty="0"/>
              <a:t>The latest Tracker data** shows that concerns about finances are already taking a significant toll on people’s physical and mental wellbeing. Over 12 million households in the UK report a worsening in their ability to keep their home warm and comfortable this year, while nearly 10 million households have eaten lower quality food and 5 million have eaten fewer meals. More than 17 million, six in ten of all UK households, report that thinking about their finances makes them anxious (with over 7 million strongly agreeing with this statement).</a:t>
            </a:r>
          </a:p>
          <a:p>
            <a:endParaRPr lang="en-US" sz="1468" dirty="0"/>
          </a:p>
          <a:p>
            <a:endParaRPr lang="en-US" sz="1468" dirty="0"/>
          </a:p>
          <a:p>
            <a:r>
              <a:rPr lang="en-US" sz="1957" dirty="0"/>
              <a:t>What actions people had taken in the last four weeks to make ends meet?:</a:t>
            </a:r>
          </a:p>
        </p:txBody>
      </p:sp>
      <p:sp>
        <p:nvSpPr>
          <p:cNvPr id="3" name="Title 1">
            <a:extLst>
              <a:ext uri="{FF2B5EF4-FFF2-40B4-BE49-F238E27FC236}">
                <a16:creationId xmlns:a16="http://schemas.microsoft.com/office/drawing/2014/main" id="{F5BF8B6A-058D-944C-9C21-FBD2BFF2D0F3}"/>
              </a:ext>
            </a:extLst>
          </p:cNvPr>
          <p:cNvSpPr>
            <a:spLocks noGrp="1"/>
          </p:cNvSpPr>
          <p:nvPr>
            <p:ph type="title"/>
          </p:nvPr>
        </p:nvSpPr>
        <p:spPr>
          <a:xfrm>
            <a:off x="372966" y="197927"/>
            <a:ext cx="7120654" cy="1597738"/>
          </a:xfrm>
        </p:spPr>
        <p:txBody>
          <a:bodyPr>
            <a:normAutofit fontScale="90000"/>
          </a:bodyPr>
          <a:lstStyle/>
          <a:p>
            <a:r>
              <a:rPr lang="en-US" dirty="0"/>
              <a:t>The shattering is increasing each month.</a:t>
            </a:r>
            <a:br>
              <a:rPr lang="en-US" dirty="0"/>
            </a:br>
            <a:br>
              <a:rPr lang="en-US" dirty="0"/>
            </a:br>
            <a:r>
              <a:rPr lang="en-US" dirty="0"/>
              <a:t>      </a:t>
            </a:r>
            <a:r>
              <a:rPr lang="en-US" sz="3300" dirty="0"/>
              <a:t>In the UK in December 2022:</a:t>
            </a:r>
          </a:p>
        </p:txBody>
      </p:sp>
      <p:sp>
        <p:nvSpPr>
          <p:cNvPr id="2" name="Footer Placeholder 1">
            <a:extLst>
              <a:ext uri="{FF2B5EF4-FFF2-40B4-BE49-F238E27FC236}">
                <a16:creationId xmlns:a16="http://schemas.microsoft.com/office/drawing/2014/main" id="{3FCAAC2C-5D61-284A-9AE5-EB9906D8F8F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794278C2-BF96-6649-A093-24A25E48626E}"/>
              </a:ext>
            </a:extLst>
          </p:cNvPr>
          <p:cNvSpPr>
            <a:spLocks noGrp="1"/>
          </p:cNvSpPr>
          <p:nvPr>
            <p:ph type="sldNum" sz="quarter" idx="12"/>
          </p:nvPr>
        </p:nvSpPr>
        <p:spPr/>
        <p:txBody>
          <a:bodyPr/>
          <a:lstStyle/>
          <a:p>
            <a:fld id="{C6C13921-03FE-0647-96BA-462C0AF9A523}" type="slidenum">
              <a:rPr lang="en-US" smtClean="0"/>
              <a:t>142</a:t>
            </a:fld>
            <a:endParaRPr lang="en-US" dirty="0"/>
          </a:p>
        </p:txBody>
      </p:sp>
      <p:pic>
        <p:nvPicPr>
          <p:cNvPr id="3074" name="Picture 2" descr="Several theories on how pawnbroker symbol came to be ...">
            <a:extLst>
              <a:ext uri="{FF2B5EF4-FFF2-40B4-BE49-F238E27FC236}">
                <a16:creationId xmlns:a16="http://schemas.microsoft.com/office/drawing/2014/main" id="{C94AC567-EE60-6C45-AEA3-7A9605B570C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75900" y="5552933"/>
            <a:ext cx="4276810" cy="300476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1326318-8F0D-DA44-88B0-E5BEEA849A06}"/>
              </a:ext>
            </a:extLst>
          </p:cNvPr>
          <p:cNvSpPr txBox="1"/>
          <p:nvPr/>
        </p:nvSpPr>
        <p:spPr>
          <a:xfrm>
            <a:off x="513968" y="5221809"/>
            <a:ext cx="4882643" cy="3293209"/>
          </a:xfrm>
          <a:prstGeom prst="rect">
            <a:avLst/>
          </a:prstGeom>
          <a:noFill/>
        </p:spPr>
        <p:txBody>
          <a:bodyPr wrap="square">
            <a:spAutoFit/>
          </a:bodyPr>
          <a:lstStyle/>
          <a:p>
            <a:endParaRPr lang="en-US" sz="1800" dirty="0"/>
          </a:p>
          <a:p>
            <a:pPr marL="360000" indent="-457200"/>
            <a:r>
              <a:rPr lang="en-US" sz="1800" dirty="0"/>
              <a:t>•	53% had reduced use of the cooker/oven.</a:t>
            </a:r>
          </a:p>
          <a:p>
            <a:pPr marL="360000" indent="-457200"/>
            <a:r>
              <a:rPr lang="en-US" sz="1800" dirty="0"/>
              <a:t>•	44% saved less money than normally would.</a:t>
            </a:r>
          </a:p>
          <a:p>
            <a:pPr marL="360000" indent="-457200"/>
            <a:r>
              <a:rPr lang="en-US" sz="1800" dirty="0"/>
              <a:t>•	23% used savings for daily living expenses.    </a:t>
            </a:r>
          </a:p>
          <a:p>
            <a:pPr marL="360000" indent="-457200"/>
            <a:r>
              <a:rPr lang="en-US" sz="1800" dirty="0"/>
              <a:t>•	17% used a credit card, overdraft or </a:t>
            </a:r>
            <a:br>
              <a:rPr lang="en-US" sz="1800" dirty="0"/>
            </a:br>
            <a:r>
              <a:rPr lang="en-US" sz="1800" dirty="0"/>
              <a:t>borrowed money* for daily living expenses.</a:t>
            </a:r>
          </a:p>
          <a:p>
            <a:pPr marL="360000" indent="-457200"/>
            <a:r>
              <a:rPr lang="en-US" sz="1800" dirty="0"/>
              <a:t>•	7% sold or pawned possessions that they would have preferred to keep.</a:t>
            </a:r>
          </a:p>
          <a:p>
            <a:pPr marL="360000" indent="-457200"/>
            <a:r>
              <a:rPr lang="en-US" sz="1800" dirty="0"/>
              <a:t>•	6% cancelled or did not renew an insurance policy to save money.</a:t>
            </a:r>
          </a:p>
          <a:p>
            <a:r>
              <a:rPr lang="en-US" sz="1400" dirty="0"/>
              <a:t>										*from other formal lenders</a:t>
            </a:r>
          </a:p>
        </p:txBody>
      </p:sp>
      <p:sp>
        <p:nvSpPr>
          <p:cNvPr id="6" name="TextBox 5">
            <a:extLst>
              <a:ext uri="{FF2B5EF4-FFF2-40B4-BE49-F238E27FC236}">
                <a16:creationId xmlns:a16="http://schemas.microsoft.com/office/drawing/2014/main" id="{D6D2FA06-B3E8-A244-A06E-5BFFEDF89024}"/>
              </a:ext>
            </a:extLst>
          </p:cNvPr>
          <p:cNvSpPr txBox="1"/>
          <p:nvPr/>
        </p:nvSpPr>
        <p:spPr>
          <a:xfrm>
            <a:off x="248927" y="8614220"/>
            <a:ext cx="5023262" cy="738664"/>
          </a:xfrm>
          <a:prstGeom prst="rect">
            <a:avLst/>
          </a:prstGeom>
          <a:noFill/>
        </p:spPr>
        <p:txBody>
          <a:bodyPr wrap="square" rtlCol="0">
            <a:spAutoFit/>
          </a:bodyPr>
          <a:lstStyle/>
          <a:p>
            <a:r>
              <a:rPr lang="en-GB" sz="1400" dirty="0"/>
              <a:t>** Source: from the </a:t>
            </a:r>
            <a:r>
              <a:rPr lang="en-GB" sz="1400" dirty="0" err="1"/>
              <a:t>abrdn</a:t>
            </a:r>
            <a:r>
              <a:rPr lang="en-GB" sz="1400" dirty="0"/>
              <a:t> Financial Fairness Trust, 14 December 2022: https://</a:t>
            </a:r>
            <a:r>
              <a:rPr lang="en-GB" sz="1400" dirty="0" err="1"/>
              <a:t>www.financialfairness.org.uk</a:t>
            </a:r>
            <a:r>
              <a:rPr lang="en-GB" sz="1400" dirty="0"/>
              <a:t>/</a:t>
            </a:r>
            <a:r>
              <a:rPr lang="en-GB" sz="1400" dirty="0" err="1"/>
              <a:t>en</a:t>
            </a:r>
            <a:r>
              <a:rPr lang="en-GB" sz="1400" dirty="0"/>
              <a:t>/media-centre/media-centre-news-article/tracker-december-2022</a:t>
            </a:r>
          </a:p>
        </p:txBody>
      </p:sp>
    </p:spTree>
    <p:extLst>
      <p:ext uri="{BB962C8B-B14F-4D97-AF65-F5344CB8AC3E}">
        <p14:creationId xmlns:p14="http://schemas.microsoft.com/office/powerpoint/2010/main" val="86507961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6F31-E7C0-C949-8FF1-458DE5AF6432}"/>
              </a:ext>
            </a:extLst>
          </p:cNvPr>
          <p:cNvSpPr>
            <a:spLocks noGrp="1"/>
          </p:cNvSpPr>
          <p:nvPr>
            <p:ph type="title"/>
          </p:nvPr>
        </p:nvSpPr>
        <p:spPr>
          <a:xfrm>
            <a:off x="491916" y="232666"/>
            <a:ext cx="9452184" cy="1168751"/>
          </a:xfrm>
        </p:spPr>
        <p:txBody>
          <a:bodyPr>
            <a:normAutofit fontScale="90000"/>
          </a:bodyPr>
          <a:lstStyle/>
          <a:p>
            <a:r>
              <a:rPr lang="en-US" dirty="0"/>
              <a:t>But we may also have falling inequalities overall, because higher-paid people are seeing small pay rises.</a:t>
            </a:r>
          </a:p>
        </p:txBody>
      </p:sp>
      <p:pic>
        <p:nvPicPr>
          <p:cNvPr id="1026" name="Picture 2">
            <a:extLst>
              <a:ext uri="{FF2B5EF4-FFF2-40B4-BE49-F238E27FC236}">
                <a16:creationId xmlns:a16="http://schemas.microsoft.com/office/drawing/2014/main" id="{B9B07480-4F24-9F48-9F22-AFF1B47C862E}"/>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570890" y="1674219"/>
            <a:ext cx="8996061" cy="726821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9D61659-814E-E549-8C9F-A30B3BCB94F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DE4F7F4F-808C-3F4C-A70B-A5B9E4DAB976}"/>
              </a:ext>
            </a:extLst>
          </p:cNvPr>
          <p:cNvSpPr>
            <a:spLocks noGrp="1"/>
          </p:cNvSpPr>
          <p:nvPr>
            <p:ph type="sldNum" sz="quarter" idx="12"/>
          </p:nvPr>
        </p:nvSpPr>
        <p:spPr/>
        <p:txBody>
          <a:bodyPr/>
          <a:lstStyle/>
          <a:p>
            <a:fld id="{C6C13921-03FE-0647-96BA-462C0AF9A523}" type="slidenum">
              <a:rPr lang="en-US" smtClean="0"/>
              <a:t>143</a:t>
            </a:fld>
            <a:endParaRPr lang="en-US" dirty="0"/>
          </a:p>
        </p:txBody>
      </p:sp>
      <p:sp>
        <p:nvSpPr>
          <p:cNvPr id="14" name="TextBox 13">
            <a:extLst>
              <a:ext uri="{FF2B5EF4-FFF2-40B4-BE49-F238E27FC236}">
                <a16:creationId xmlns:a16="http://schemas.microsoft.com/office/drawing/2014/main" id="{D9F6D7BC-00DC-4943-A14D-C23A51A42FF2}"/>
              </a:ext>
            </a:extLst>
          </p:cNvPr>
          <p:cNvSpPr txBox="1"/>
          <p:nvPr/>
        </p:nvSpPr>
        <p:spPr>
          <a:xfrm>
            <a:off x="6942182" y="1673478"/>
            <a:ext cx="2624769" cy="2677656"/>
          </a:xfrm>
          <a:prstGeom prst="rect">
            <a:avLst/>
          </a:prstGeom>
          <a:noFill/>
        </p:spPr>
        <p:txBody>
          <a:bodyPr wrap="square">
            <a:spAutoFit/>
          </a:bodyPr>
          <a:lstStyle/>
          <a:p>
            <a:r>
              <a:rPr lang="en-US" sz="2400" dirty="0"/>
              <a:t>Jo Grady Retweeted</a:t>
            </a:r>
          </a:p>
          <a:p>
            <a:r>
              <a:rPr lang="en-US" sz="2400" dirty="0"/>
              <a:t>Thom Davies</a:t>
            </a:r>
          </a:p>
          <a:p>
            <a:r>
              <a:rPr lang="en-US" sz="2400" dirty="0"/>
              <a:t>23 January 2023:</a:t>
            </a:r>
          </a:p>
          <a:p>
            <a:r>
              <a:rPr lang="en-US" sz="2400" dirty="0"/>
              <a:t>‘What a pitiful state for UK Higher Education’</a:t>
            </a:r>
          </a:p>
        </p:txBody>
      </p:sp>
      <p:sp>
        <p:nvSpPr>
          <p:cNvPr id="18" name="TextBox 17">
            <a:extLst>
              <a:ext uri="{FF2B5EF4-FFF2-40B4-BE49-F238E27FC236}">
                <a16:creationId xmlns:a16="http://schemas.microsoft.com/office/drawing/2014/main" id="{DA1A36B7-1C42-8E4B-BAB8-2932B04DB7ED}"/>
              </a:ext>
            </a:extLst>
          </p:cNvPr>
          <p:cNvSpPr txBox="1"/>
          <p:nvPr/>
        </p:nvSpPr>
        <p:spPr>
          <a:xfrm>
            <a:off x="386000" y="8943177"/>
            <a:ext cx="2734887" cy="646331"/>
          </a:xfrm>
          <a:prstGeom prst="rect">
            <a:avLst/>
          </a:prstGeom>
          <a:noFill/>
        </p:spPr>
        <p:txBody>
          <a:bodyPr wrap="square">
            <a:spAutoFit/>
          </a:bodyPr>
          <a:lstStyle/>
          <a:p>
            <a:r>
              <a:rPr lang="en-US" sz="1200" dirty="0"/>
              <a:t>Source: https://twitter.com/ThomDavies/status/1617442605268369409</a:t>
            </a:r>
          </a:p>
        </p:txBody>
      </p:sp>
    </p:spTree>
    <p:extLst>
      <p:ext uri="{BB962C8B-B14F-4D97-AF65-F5344CB8AC3E}">
        <p14:creationId xmlns:p14="http://schemas.microsoft.com/office/powerpoint/2010/main" val="147824099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Image">
            <a:extLst>
              <a:ext uri="{FF2B5EF4-FFF2-40B4-BE49-F238E27FC236}">
                <a16:creationId xmlns:a16="http://schemas.microsoft.com/office/drawing/2014/main" id="{0CCA6BEA-9FC2-CA4B-91EC-A643F2686955}"/>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386000" y="2856868"/>
            <a:ext cx="9230449" cy="585474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F226F31-E7C0-C949-8FF1-458DE5AF6432}"/>
              </a:ext>
            </a:extLst>
          </p:cNvPr>
          <p:cNvSpPr>
            <a:spLocks noGrp="1"/>
          </p:cNvSpPr>
          <p:nvPr>
            <p:ph type="title"/>
          </p:nvPr>
        </p:nvSpPr>
        <p:spPr>
          <a:xfrm>
            <a:off x="275132" y="232666"/>
            <a:ext cx="9452184" cy="2120573"/>
          </a:xfrm>
        </p:spPr>
        <p:txBody>
          <a:bodyPr>
            <a:normAutofit fontScale="90000"/>
          </a:bodyPr>
          <a:lstStyle/>
          <a:p>
            <a:r>
              <a:rPr lang="en-US" dirty="0"/>
              <a:t>‘The result is that highly skilled and expensively trained medical professionals are slipping down the UK’s income distribution, while the list of countries where they could earn more grows by the year.’</a:t>
            </a:r>
          </a:p>
        </p:txBody>
      </p:sp>
      <p:sp>
        <p:nvSpPr>
          <p:cNvPr id="3" name="Footer Placeholder 2">
            <a:extLst>
              <a:ext uri="{FF2B5EF4-FFF2-40B4-BE49-F238E27FC236}">
                <a16:creationId xmlns:a16="http://schemas.microsoft.com/office/drawing/2014/main" id="{09D61659-814E-E549-8C9F-A30B3BCB94F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DE4F7F4F-808C-3F4C-A70B-A5B9E4DAB976}"/>
              </a:ext>
            </a:extLst>
          </p:cNvPr>
          <p:cNvSpPr>
            <a:spLocks noGrp="1"/>
          </p:cNvSpPr>
          <p:nvPr>
            <p:ph type="sldNum" sz="quarter" idx="12"/>
          </p:nvPr>
        </p:nvSpPr>
        <p:spPr/>
        <p:txBody>
          <a:bodyPr/>
          <a:lstStyle/>
          <a:p>
            <a:fld id="{C6C13921-03FE-0647-96BA-462C0AF9A523}" type="slidenum">
              <a:rPr lang="en-US" smtClean="0"/>
              <a:t>144</a:t>
            </a:fld>
            <a:endParaRPr lang="en-US" dirty="0"/>
          </a:p>
        </p:txBody>
      </p:sp>
      <p:sp>
        <p:nvSpPr>
          <p:cNvPr id="14" name="TextBox 13">
            <a:extLst>
              <a:ext uri="{FF2B5EF4-FFF2-40B4-BE49-F238E27FC236}">
                <a16:creationId xmlns:a16="http://schemas.microsoft.com/office/drawing/2014/main" id="{D9F6D7BC-00DC-4943-A14D-C23A51A42FF2}"/>
              </a:ext>
            </a:extLst>
          </p:cNvPr>
          <p:cNvSpPr txBox="1"/>
          <p:nvPr/>
        </p:nvSpPr>
        <p:spPr>
          <a:xfrm>
            <a:off x="5712031" y="1794304"/>
            <a:ext cx="3904418" cy="830997"/>
          </a:xfrm>
          <a:prstGeom prst="rect">
            <a:avLst/>
          </a:prstGeom>
          <a:noFill/>
        </p:spPr>
        <p:txBody>
          <a:bodyPr wrap="square">
            <a:spAutoFit/>
          </a:bodyPr>
          <a:lstStyle/>
          <a:p>
            <a:pPr algn="r"/>
            <a:r>
              <a:rPr lang="en-US" sz="2400" dirty="0"/>
              <a:t>John Burn-Murdoch,   Financial Times, 28 April 2023</a:t>
            </a:r>
          </a:p>
        </p:txBody>
      </p:sp>
      <p:sp>
        <p:nvSpPr>
          <p:cNvPr id="18" name="TextBox 17">
            <a:extLst>
              <a:ext uri="{FF2B5EF4-FFF2-40B4-BE49-F238E27FC236}">
                <a16:creationId xmlns:a16="http://schemas.microsoft.com/office/drawing/2014/main" id="{DA1A36B7-1C42-8E4B-BAB8-2932B04DB7ED}"/>
              </a:ext>
            </a:extLst>
          </p:cNvPr>
          <p:cNvSpPr txBox="1"/>
          <p:nvPr/>
        </p:nvSpPr>
        <p:spPr>
          <a:xfrm>
            <a:off x="386000" y="8943177"/>
            <a:ext cx="2808462" cy="646331"/>
          </a:xfrm>
          <a:prstGeom prst="rect">
            <a:avLst/>
          </a:prstGeom>
          <a:noFill/>
        </p:spPr>
        <p:txBody>
          <a:bodyPr wrap="square">
            <a:spAutoFit/>
          </a:bodyPr>
          <a:lstStyle/>
          <a:p>
            <a:r>
              <a:rPr lang="en-US" sz="1200" dirty="0"/>
              <a:t>Source: https://</a:t>
            </a:r>
            <a:r>
              <a:rPr lang="en-US" sz="1200" dirty="0" err="1"/>
              <a:t>twitter.com</a:t>
            </a:r>
            <a:r>
              <a:rPr lang="en-US" sz="1200" dirty="0"/>
              <a:t>/</a:t>
            </a:r>
            <a:r>
              <a:rPr lang="en-US" sz="1200" dirty="0" err="1"/>
              <a:t>jburnmurdoch</a:t>
            </a:r>
            <a:r>
              <a:rPr lang="en-US" sz="1200" dirty="0"/>
              <a:t>/status/1651901194934054914</a:t>
            </a:r>
          </a:p>
        </p:txBody>
      </p:sp>
    </p:spTree>
    <p:extLst>
      <p:ext uri="{BB962C8B-B14F-4D97-AF65-F5344CB8AC3E}">
        <p14:creationId xmlns:p14="http://schemas.microsoft.com/office/powerpoint/2010/main" val="1595827101"/>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1B9B3C9-77F3-4942-B9EB-CDD0A5789FD3}"/>
              </a:ext>
            </a:extLst>
          </p:cNvPr>
          <p:cNvPicPr>
            <a:picLocks noChangeAspect="1"/>
          </p:cNvPicPr>
          <p:nvPr/>
        </p:nvPicPr>
        <p:blipFill>
          <a:blip r:embed="rId2"/>
          <a:stretch>
            <a:fillRect/>
          </a:stretch>
        </p:blipFill>
        <p:spPr>
          <a:xfrm>
            <a:off x="-198053" y="5027423"/>
            <a:ext cx="4696153" cy="3759992"/>
          </a:xfrm>
          <a:prstGeom prst="rect">
            <a:avLst/>
          </a:prstGeom>
        </p:spPr>
      </p:pic>
      <p:sp>
        <p:nvSpPr>
          <p:cNvPr id="2" name="Title 1">
            <a:extLst>
              <a:ext uri="{FF2B5EF4-FFF2-40B4-BE49-F238E27FC236}">
                <a16:creationId xmlns:a16="http://schemas.microsoft.com/office/drawing/2014/main" id="{CF36B568-12EB-4B4A-9F7E-CBEDC8B3FDB9}"/>
              </a:ext>
            </a:extLst>
          </p:cNvPr>
          <p:cNvSpPr>
            <a:spLocks noGrp="1"/>
          </p:cNvSpPr>
          <p:nvPr>
            <p:ph type="title"/>
          </p:nvPr>
        </p:nvSpPr>
        <p:spPr>
          <a:xfrm>
            <a:off x="589063" y="209473"/>
            <a:ext cx="7664288" cy="1199949"/>
          </a:xfrm>
        </p:spPr>
        <p:txBody>
          <a:bodyPr>
            <a:normAutofit/>
          </a:bodyPr>
          <a:lstStyle/>
          <a:p>
            <a:r>
              <a:rPr lang="en-US" dirty="0"/>
              <a:t>Unhappy stories</a:t>
            </a:r>
            <a:br>
              <a:rPr lang="en-US" dirty="0"/>
            </a:br>
            <a:r>
              <a:rPr lang="en-US" sz="2400" dirty="0"/>
              <a:t>(although this is not too unhappy)</a:t>
            </a:r>
          </a:p>
        </p:txBody>
      </p:sp>
      <p:sp>
        <p:nvSpPr>
          <p:cNvPr id="3" name="Content Placeholder 2">
            <a:extLst>
              <a:ext uri="{FF2B5EF4-FFF2-40B4-BE49-F238E27FC236}">
                <a16:creationId xmlns:a16="http://schemas.microsoft.com/office/drawing/2014/main" id="{6A1ADB21-0033-084E-8F07-E282C8B97D0C}"/>
              </a:ext>
            </a:extLst>
          </p:cNvPr>
          <p:cNvSpPr>
            <a:spLocks noGrp="1"/>
          </p:cNvSpPr>
          <p:nvPr>
            <p:ph idx="1"/>
          </p:nvPr>
        </p:nvSpPr>
        <p:spPr>
          <a:xfrm>
            <a:off x="589063" y="1623334"/>
            <a:ext cx="8576786" cy="6308433"/>
          </a:xfrm>
        </p:spPr>
        <p:txBody>
          <a:bodyPr/>
          <a:lstStyle/>
          <a:p>
            <a:pPr marL="0" indent="0" algn="l">
              <a:buNone/>
            </a:pPr>
            <a:r>
              <a:rPr lang="en-GB" b="0" i="0" dirty="0">
                <a:solidFill>
                  <a:srgbClr val="000000"/>
                </a:solidFill>
                <a:effectLst/>
                <a:latin typeface="graphik"/>
              </a:rPr>
              <a:t>2023: ‘A fortnight ago, the successful bids for the latest tranche of Levelling Up funding were announced. Dozens of Tory MPs in vulnerable Red Wall seats were praying that an injection of cash into their areas could boost their political fortunes and turn the electoral tide. But to their horror, many found their local projects had been rejected.’</a:t>
            </a:r>
          </a:p>
          <a:p>
            <a:pPr marL="0" indent="0" algn="l">
              <a:buNone/>
            </a:pPr>
            <a:r>
              <a:rPr lang="en-GB" b="0" i="0" dirty="0">
                <a:solidFill>
                  <a:srgbClr val="000000"/>
                </a:solidFill>
                <a:effectLst/>
                <a:latin typeface="graphik"/>
              </a:rPr>
              <a:t>‘The PM was told he and other Ministers couldn’t get involved in selecting the winning bids,’ one furious Red Waller told me. ‘The civil servants warned him that if he did, he’d be subjected to judicial review. It was all done by the officials. So, the Government has spent £2 billion but everyone’s still unhappy.’</a:t>
            </a:r>
          </a:p>
          <a:p>
            <a:pPr marL="0" indent="0">
              <a:buNone/>
            </a:pPr>
            <a:endParaRPr lang="en-US" dirty="0"/>
          </a:p>
        </p:txBody>
      </p:sp>
      <p:sp>
        <p:nvSpPr>
          <p:cNvPr id="4" name="Footer Placeholder 3">
            <a:extLst>
              <a:ext uri="{FF2B5EF4-FFF2-40B4-BE49-F238E27FC236}">
                <a16:creationId xmlns:a16="http://schemas.microsoft.com/office/drawing/2014/main" id="{7E45B5CC-D3CD-4A49-8A66-F014A7C7F19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6" name="Slide Number Placeholder 5">
            <a:extLst>
              <a:ext uri="{FF2B5EF4-FFF2-40B4-BE49-F238E27FC236}">
                <a16:creationId xmlns:a16="http://schemas.microsoft.com/office/drawing/2014/main" id="{31924289-4CDC-C241-A9E5-335B3A3AC353}"/>
              </a:ext>
            </a:extLst>
          </p:cNvPr>
          <p:cNvSpPr>
            <a:spLocks noGrp="1"/>
          </p:cNvSpPr>
          <p:nvPr>
            <p:ph type="sldNum" sz="quarter" idx="12"/>
          </p:nvPr>
        </p:nvSpPr>
        <p:spPr/>
        <p:txBody>
          <a:bodyPr/>
          <a:lstStyle/>
          <a:p>
            <a:fld id="{C6C13921-03FE-0647-96BA-462C0AF9A523}" type="slidenum">
              <a:rPr lang="en-US" smtClean="0"/>
              <a:t>145</a:t>
            </a:fld>
            <a:endParaRPr lang="en-US" dirty="0"/>
          </a:p>
        </p:txBody>
      </p:sp>
      <p:sp>
        <p:nvSpPr>
          <p:cNvPr id="5" name="TextBox 4">
            <a:extLst>
              <a:ext uri="{FF2B5EF4-FFF2-40B4-BE49-F238E27FC236}">
                <a16:creationId xmlns:a16="http://schemas.microsoft.com/office/drawing/2014/main" id="{5849F7C7-45EB-4440-ABED-210FFDF7AA61}"/>
              </a:ext>
            </a:extLst>
          </p:cNvPr>
          <p:cNvSpPr txBox="1"/>
          <p:nvPr/>
        </p:nvSpPr>
        <p:spPr>
          <a:xfrm>
            <a:off x="402248" y="8359591"/>
            <a:ext cx="3171270" cy="1384995"/>
          </a:xfrm>
          <a:prstGeom prst="rect">
            <a:avLst/>
          </a:prstGeom>
          <a:noFill/>
        </p:spPr>
        <p:txBody>
          <a:bodyPr wrap="square">
            <a:spAutoFit/>
          </a:bodyPr>
          <a:lstStyle/>
          <a:p>
            <a:r>
              <a:rPr lang="en-US" sz="1200" dirty="0"/>
              <a:t>Sources: 28/1/2023 https://www.dailymail.co.uk/columnists/article-11687719/DAN-HODGES-Whitehalls-Blob-seizing-challenge-revenge.html https://www.theguardian.com/books/2016/jul/15/rebecca-solnit-hope-in-the-dark-new-essay-embrace-unknown</a:t>
            </a:r>
          </a:p>
        </p:txBody>
      </p:sp>
      <p:sp>
        <p:nvSpPr>
          <p:cNvPr id="8" name="TextBox 7">
            <a:extLst>
              <a:ext uri="{FF2B5EF4-FFF2-40B4-BE49-F238E27FC236}">
                <a16:creationId xmlns:a16="http://schemas.microsoft.com/office/drawing/2014/main" id="{D542BA66-0ABA-364D-B895-2CE205793075}"/>
              </a:ext>
            </a:extLst>
          </p:cNvPr>
          <p:cNvSpPr txBox="1"/>
          <p:nvPr/>
        </p:nvSpPr>
        <p:spPr>
          <a:xfrm>
            <a:off x="4383645" y="5740427"/>
            <a:ext cx="4971392" cy="3046988"/>
          </a:xfrm>
          <a:prstGeom prst="rect">
            <a:avLst/>
          </a:prstGeom>
          <a:noFill/>
        </p:spPr>
        <p:txBody>
          <a:bodyPr wrap="square">
            <a:spAutoFit/>
          </a:bodyPr>
          <a:lstStyle/>
          <a:p>
            <a:r>
              <a:rPr lang="en-GB" sz="2400" i="1" dirty="0"/>
              <a:t>‘Hope is a​n embrace of the unknown​. Your opponents would love you to believe that it’s hopeless, that you have no power, that there’s no reason to act, that you can’t win. Hope is a gift you don’t have to surrender, a power you don’t have to throw away.’ </a:t>
            </a:r>
            <a:r>
              <a:rPr lang="en-GB" sz="2400" dirty="0"/>
              <a:t>Rebecca Solnit, 2016</a:t>
            </a:r>
          </a:p>
        </p:txBody>
      </p:sp>
    </p:spTree>
    <p:extLst>
      <p:ext uri="{BB962C8B-B14F-4D97-AF65-F5344CB8AC3E}">
        <p14:creationId xmlns:p14="http://schemas.microsoft.com/office/powerpoint/2010/main" val="71367153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26F31-E7C0-C949-8FF1-458DE5AF6432}"/>
              </a:ext>
            </a:extLst>
          </p:cNvPr>
          <p:cNvSpPr>
            <a:spLocks noGrp="1"/>
          </p:cNvSpPr>
          <p:nvPr>
            <p:ph type="title"/>
          </p:nvPr>
        </p:nvSpPr>
        <p:spPr>
          <a:xfrm>
            <a:off x="683657" y="232665"/>
            <a:ext cx="3876467" cy="3321333"/>
          </a:xfrm>
        </p:spPr>
        <p:txBody>
          <a:bodyPr>
            <a:normAutofit fontScale="90000"/>
          </a:bodyPr>
          <a:lstStyle/>
          <a:p>
            <a:r>
              <a:rPr lang="en-US" dirty="0"/>
              <a:t>In the spring of 2023, it was far from clear how the year would play out. People appeared to be confused, unsure,   and very uncertain.</a:t>
            </a:r>
          </a:p>
        </p:txBody>
      </p:sp>
      <p:sp>
        <p:nvSpPr>
          <p:cNvPr id="3" name="Footer Placeholder 2">
            <a:extLst>
              <a:ext uri="{FF2B5EF4-FFF2-40B4-BE49-F238E27FC236}">
                <a16:creationId xmlns:a16="http://schemas.microsoft.com/office/drawing/2014/main" id="{09D61659-814E-E549-8C9F-A30B3BCB94F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DE4F7F4F-808C-3F4C-A70B-A5B9E4DAB976}"/>
              </a:ext>
            </a:extLst>
          </p:cNvPr>
          <p:cNvSpPr>
            <a:spLocks noGrp="1"/>
          </p:cNvSpPr>
          <p:nvPr>
            <p:ph type="sldNum" sz="quarter" idx="12"/>
          </p:nvPr>
        </p:nvSpPr>
        <p:spPr/>
        <p:txBody>
          <a:bodyPr/>
          <a:lstStyle/>
          <a:p>
            <a:fld id="{C6C13921-03FE-0647-96BA-462C0AF9A523}" type="slidenum">
              <a:rPr lang="en-US" smtClean="0"/>
              <a:t>146</a:t>
            </a:fld>
            <a:endParaRPr lang="en-US" dirty="0"/>
          </a:p>
        </p:txBody>
      </p:sp>
      <p:pic>
        <p:nvPicPr>
          <p:cNvPr id="9" name="Picture 4" descr="Image">
            <a:extLst>
              <a:ext uri="{FF2B5EF4-FFF2-40B4-BE49-F238E27FC236}">
                <a16:creationId xmlns:a16="http://schemas.microsoft.com/office/drawing/2014/main" id="{46106C6F-D1BB-0F42-8BA2-CC79121CC925}"/>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647408" y="3854628"/>
            <a:ext cx="5059982" cy="505998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a:extLst>
              <a:ext uri="{FF2B5EF4-FFF2-40B4-BE49-F238E27FC236}">
                <a16:creationId xmlns:a16="http://schemas.microsoft.com/office/drawing/2014/main" id="{C9EF4848-5C83-DA4E-9910-4AD69FAF2FB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929" y="3854628"/>
            <a:ext cx="3604065" cy="505998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
            <a:extLst>
              <a:ext uri="{FF2B5EF4-FFF2-40B4-BE49-F238E27FC236}">
                <a16:creationId xmlns:a16="http://schemas.microsoft.com/office/drawing/2014/main" id="{0054742D-8285-5349-AC88-A5570CD2FA8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673281" y="232666"/>
            <a:ext cx="5034109" cy="3356072"/>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5189EF8-0DA3-7B46-9E98-5A01EC09DD2E}"/>
              </a:ext>
            </a:extLst>
          </p:cNvPr>
          <p:cNvSpPr txBox="1"/>
          <p:nvPr/>
        </p:nvSpPr>
        <p:spPr>
          <a:xfrm>
            <a:off x="683657" y="9202913"/>
            <a:ext cx="1679533" cy="461665"/>
          </a:xfrm>
          <a:prstGeom prst="rect">
            <a:avLst/>
          </a:prstGeom>
          <a:noFill/>
        </p:spPr>
        <p:txBody>
          <a:bodyPr wrap="square">
            <a:spAutoFit/>
          </a:bodyPr>
          <a:lstStyle/>
          <a:p>
            <a:r>
              <a:rPr lang="en-US" sz="1200" dirty="0"/>
              <a:t>Source: live footage, broadcast worldwide.</a:t>
            </a:r>
          </a:p>
        </p:txBody>
      </p:sp>
    </p:spTree>
    <p:extLst>
      <p:ext uri="{BB962C8B-B14F-4D97-AF65-F5344CB8AC3E}">
        <p14:creationId xmlns:p14="http://schemas.microsoft.com/office/powerpoint/2010/main" val="1243459087"/>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9ABF4-8EA1-DB4A-A3D5-71E17F336F5C}"/>
              </a:ext>
            </a:extLst>
          </p:cNvPr>
          <p:cNvSpPr>
            <a:spLocks noGrp="1"/>
          </p:cNvSpPr>
          <p:nvPr>
            <p:ph type="title"/>
          </p:nvPr>
        </p:nvSpPr>
        <p:spPr>
          <a:xfrm>
            <a:off x="659906" y="197927"/>
            <a:ext cx="5812146" cy="1103668"/>
          </a:xfrm>
        </p:spPr>
        <p:txBody>
          <a:bodyPr>
            <a:normAutofit/>
          </a:bodyPr>
          <a:lstStyle/>
          <a:p>
            <a:r>
              <a:rPr lang="en-GB" dirty="0"/>
              <a:t>Newent Coronation, Culture and Community Event</a:t>
            </a:r>
          </a:p>
        </p:txBody>
      </p:sp>
      <p:sp>
        <p:nvSpPr>
          <p:cNvPr id="4" name="Footer Placeholder 3">
            <a:extLst>
              <a:ext uri="{FF2B5EF4-FFF2-40B4-BE49-F238E27FC236}">
                <a16:creationId xmlns:a16="http://schemas.microsoft.com/office/drawing/2014/main" id="{459F3E47-B97F-9A49-AB74-532786772CAC}"/>
              </a:ext>
            </a:extLst>
          </p:cNvPr>
          <p:cNvSpPr>
            <a:spLocks noGrp="1"/>
          </p:cNvSpPr>
          <p:nvPr>
            <p:ph type="ftr" sz="quarter" idx="11"/>
          </p:nvPr>
        </p:nvSpPr>
        <p:spPr/>
        <p:txBody>
          <a:bodyPr/>
          <a:lstStyle/>
          <a:p>
            <a:r>
              <a:rPr lang="en-US"/>
              <a:t>Danny Dorling, 2023, Shattered Nation, Verso</a:t>
            </a:r>
            <a:endParaRPr lang="en-US" dirty="0"/>
          </a:p>
        </p:txBody>
      </p:sp>
      <p:sp>
        <p:nvSpPr>
          <p:cNvPr id="5" name="Slide Number Placeholder 4">
            <a:extLst>
              <a:ext uri="{FF2B5EF4-FFF2-40B4-BE49-F238E27FC236}">
                <a16:creationId xmlns:a16="http://schemas.microsoft.com/office/drawing/2014/main" id="{B47C1F49-2063-D448-8B66-F93411355202}"/>
              </a:ext>
            </a:extLst>
          </p:cNvPr>
          <p:cNvSpPr>
            <a:spLocks noGrp="1"/>
          </p:cNvSpPr>
          <p:nvPr>
            <p:ph type="sldNum" sz="quarter" idx="12"/>
          </p:nvPr>
        </p:nvSpPr>
        <p:spPr/>
        <p:txBody>
          <a:bodyPr/>
          <a:lstStyle/>
          <a:p>
            <a:fld id="{C6C13921-03FE-0647-96BA-462C0AF9A523}" type="slidenum">
              <a:rPr lang="en-US" smtClean="0"/>
              <a:t>147</a:t>
            </a:fld>
            <a:endParaRPr lang="en-US" dirty="0"/>
          </a:p>
        </p:txBody>
      </p:sp>
      <p:pic>
        <p:nvPicPr>
          <p:cNvPr id="6" name="Picture 2" descr="Image">
            <a:extLst>
              <a:ext uri="{FF2B5EF4-FFF2-40B4-BE49-F238E27FC236}">
                <a16:creationId xmlns:a16="http://schemas.microsoft.com/office/drawing/2014/main" id="{FE1DED73-C7F6-764C-A1DB-48467F3146C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46415" y="1352200"/>
            <a:ext cx="8056582" cy="54838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E421388-2415-AE42-B519-8DCD82553948}"/>
              </a:ext>
            </a:extLst>
          </p:cNvPr>
          <p:cNvSpPr txBox="1"/>
          <p:nvPr/>
        </p:nvSpPr>
        <p:spPr>
          <a:xfrm>
            <a:off x="479466" y="6965081"/>
            <a:ext cx="8780977" cy="2308324"/>
          </a:xfrm>
          <a:prstGeom prst="rect">
            <a:avLst/>
          </a:prstGeom>
          <a:noFill/>
        </p:spPr>
        <p:txBody>
          <a:bodyPr wrap="square" rtlCol="0">
            <a:spAutoFit/>
          </a:bodyPr>
          <a:lstStyle/>
          <a:p>
            <a:r>
              <a:rPr lang="en-GB" sz="2400" dirty="0"/>
              <a:t>On Saturday May 6</a:t>
            </a:r>
            <a:r>
              <a:rPr lang="en-GB" sz="2400" baseline="30000" dirty="0"/>
              <a:t>th</a:t>
            </a:r>
            <a:r>
              <a:rPr lang="en-GB" sz="2400" dirty="0"/>
              <a:t> 2023 the market square in the small settlement of Newent in the Forest of Dean was deserted, save for a solidarity women trying to sell the Big Issue to a crowd who were not there. The fly-pass over Buckingham Palace was cut to just a few aircraft that could hardly be seen in the gloom. The cost of all this was estimated at over £100 million. </a:t>
            </a:r>
          </a:p>
        </p:txBody>
      </p:sp>
      <p:pic>
        <p:nvPicPr>
          <p:cNvPr id="8" name="Picture 4" descr="Home">
            <a:extLst>
              <a:ext uri="{FF2B5EF4-FFF2-40B4-BE49-F238E27FC236}">
                <a16:creationId xmlns:a16="http://schemas.microsoft.com/office/drawing/2014/main" id="{981F2E51-F82B-E346-85CB-213B49D9169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59180" y="199609"/>
            <a:ext cx="2491501" cy="249150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7C5A01F-6411-1B4E-BB25-6D241B0D382E}"/>
              </a:ext>
            </a:extLst>
          </p:cNvPr>
          <p:cNvSpPr txBox="1"/>
          <p:nvPr/>
        </p:nvSpPr>
        <p:spPr>
          <a:xfrm>
            <a:off x="6619194" y="8940796"/>
            <a:ext cx="2909766" cy="923330"/>
          </a:xfrm>
          <a:prstGeom prst="rect">
            <a:avLst/>
          </a:prstGeom>
          <a:noFill/>
        </p:spPr>
        <p:txBody>
          <a:bodyPr wrap="square">
            <a:spAutoFit/>
          </a:bodyPr>
          <a:lstStyle/>
          <a:p>
            <a:r>
              <a:rPr lang="en-GB" sz="1200" dirty="0"/>
              <a:t>Source: https://</a:t>
            </a:r>
            <a:r>
              <a:rPr lang="en-GB" sz="1200" dirty="0" err="1"/>
              <a:t>twitter.com</a:t>
            </a:r>
            <a:r>
              <a:rPr lang="en-GB" sz="1200" dirty="0"/>
              <a:t>/</a:t>
            </a:r>
            <a:r>
              <a:rPr lang="en-GB" sz="1200" dirty="0" err="1"/>
              <a:t>mrlongdenextra</a:t>
            </a:r>
            <a:r>
              <a:rPr lang="en-GB" sz="1200" dirty="0"/>
              <a:t>/status/1654831753549185024</a:t>
            </a:r>
          </a:p>
          <a:p>
            <a:endParaRPr lang="en-GB" dirty="0"/>
          </a:p>
        </p:txBody>
      </p:sp>
    </p:spTree>
    <p:extLst>
      <p:ext uri="{BB962C8B-B14F-4D97-AF65-F5344CB8AC3E}">
        <p14:creationId xmlns:p14="http://schemas.microsoft.com/office/powerpoint/2010/main" val="238175055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1033DA84-986F-784E-A64E-0D09FF2C9B9B}"/>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05803" y="1271571"/>
            <a:ext cx="4345592" cy="32591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F36B568-12EB-4B4A-9F7E-CBEDC8B3FDB9}"/>
              </a:ext>
            </a:extLst>
          </p:cNvPr>
          <p:cNvSpPr>
            <a:spLocks noGrp="1"/>
          </p:cNvSpPr>
          <p:nvPr>
            <p:ph type="title"/>
          </p:nvPr>
        </p:nvSpPr>
        <p:spPr>
          <a:xfrm>
            <a:off x="705802" y="436029"/>
            <a:ext cx="3058026" cy="773934"/>
          </a:xfrm>
        </p:spPr>
        <p:txBody>
          <a:bodyPr/>
          <a:lstStyle/>
          <a:p>
            <a:r>
              <a:rPr lang="en-US" dirty="0"/>
              <a:t>Happy stories</a:t>
            </a:r>
          </a:p>
        </p:txBody>
      </p:sp>
      <p:sp>
        <p:nvSpPr>
          <p:cNvPr id="3" name="Content Placeholder 2">
            <a:extLst>
              <a:ext uri="{FF2B5EF4-FFF2-40B4-BE49-F238E27FC236}">
                <a16:creationId xmlns:a16="http://schemas.microsoft.com/office/drawing/2014/main" id="{6A1ADB21-0033-084E-8F07-E282C8B97D0C}"/>
              </a:ext>
            </a:extLst>
          </p:cNvPr>
          <p:cNvSpPr>
            <a:spLocks noGrp="1"/>
          </p:cNvSpPr>
          <p:nvPr>
            <p:ph idx="1"/>
          </p:nvPr>
        </p:nvSpPr>
        <p:spPr>
          <a:xfrm>
            <a:off x="538622" y="4660777"/>
            <a:ext cx="8576786" cy="3587915"/>
          </a:xfrm>
        </p:spPr>
        <p:txBody>
          <a:bodyPr>
            <a:normAutofit/>
          </a:bodyPr>
          <a:lstStyle/>
          <a:p>
            <a:pPr marL="0" indent="0" algn="l">
              <a:buNone/>
            </a:pPr>
            <a:r>
              <a:rPr lang="en-GB" b="0" i="0" dirty="0">
                <a:solidFill>
                  <a:srgbClr val="000000"/>
                </a:solidFill>
                <a:effectLst/>
                <a:latin typeface="graphik"/>
              </a:rPr>
              <a:t>2023: In Scotland, the Scottish Child Payment – given to any family in receipt of benefits, on top of other support – was raised to £25 a week for every child aged 16 or under.</a:t>
            </a:r>
          </a:p>
          <a:p>
            <a:pPr marL="0" indent="0" algn="l">
              <a:buNone/>
            </a:pPr>
            <a:r>
              <a:rPr lang="en-GB" b="0" i="0" dirty="0">
                <a:solidFill>
                  <a:srgbClr val="000000"/>
                </a:solidFill>
                <a:effectLst/>
                <a:latin typeface="graphik"/>
              </a:rPr>
              <a:t>When Charles and Camilla holiday in Balmoral this summer, they will do so in the only part of their kingdom where a poor family with three young children will be receiving an extra £3,900 in 2023 as compared to 2022 and so will be able to put food on the table. In the coldest months of the year, they may also be able to afford to heat their home, as long as they are frugal. Nicola Sturgeon left office only when the most important part of her work was done.</a:t>
            </a:r>
          </a:p>
          <a:p>
            <a:pPr marL="0" indent="0">
              <a:buNone/>
            </a:pPr>
            <a:endParaRPr lang="en-US" dirty="0"/>
          </a:p>
        </p:txBody>
      </p:sp>
      <p:sp>
        <p:nvSpPr>
          <p:cNvPr id="4" name="Footer Placeholder 3">
            <a:extLst>
              <a:ext uri="{FF2B5EF4-FFF2-40B4-BE49-F238E27FC236}">
                <a16:creationId xmlns:a16="http://schemas.microsoft.com/office/drawing/2014/main" id="{7E45B5CC-D3CD-4A49-8A66-F014A7C7F19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6" name="Slide Number Placeholder 5">
            <a:extLst>
              <a:ext uri="{FF2B5EF4-FFF2-40B4-BE49-F238E27FC236}">
                <a16:creationId xmlns:a16="http://schemas.microsoft.com/office/drawing/2014/main" id="{31924289-4CDC-C241-A9E5-335B3A3AC353}"/>
              </a:ext>
            </a:extLst>
          </p:cNvPr>
          <p:cNvSpPr>
            <a:spLocks noGrp="1"/>
          </p:cNvSpPr>
          <p:nvPr>
            <p:ph type="sldNum" sz="quarter" idx="12"/>
          </p:nvPr>
        </p:nvSpPr>
        <p:spPr/>
        <p:txBody>
          <a:bodyPr/>
          <a:lstStyle/>
          <a:p>
            <a:fld id="{C6C13921-03FE-0647-96BA-462C0AF9A523}" type="slidenum">
              <a:rPr lang="en-US" smtClean="0"/>
              <a:t>148</a:t>
            </a:fld>
            <a:endParaRPr lang="en-US" dirty="0"/>
          </a:p>
        </p:txBody>
      </p:sp>
      <p:sp>
        <p:nvSpPr>
          <p:cNvPr id="5" name="TextBox 4">
            <a:extLst>
              <a:ext uri="{FF2B5EF4-FFF2-40B4-BE49-F238E27FC236}">
                <a16:creationId xmlns:a16="http://schemas.microsoft.com/office/drawing/2014/main" id="{5849F7C7-45EB-4440-ABED-210FFDF7AA61}"/>
              </a:ext>
            </a:extLst>
          </p:cNvPr>
          <p:cNvSpPr txBox="1"/>
          <p:nvPr/>
        </p:nvSpPr>
        <p:spPr>
          <a:xfrm>
            <a:off x="414599" y="8346956"/>
            <a:ext cx="9114902" cy="770019"/>
          </a:xfrm>
          <a:prstGeom prst="rect">
            <a:avLst/>
          </a:prstGeom>
          <a:noFill/>
        </p:spPr>
        <p:txBody>
          <a:bodyPr wrap="square">
            <a:spAutoFit/>
          </a:bodyPr>
          <a:lstStyle/>
          <a:p>
            <a:r>
              <a:rPr lang="en-US" sz="1468" dirty="0"/>
              <a:t>Sources: https://twitter.com/johnpmerrick/status/1318166438507663361 Dorling. D. (2023) Are things about to get better? Prospect Magazine, April 5th, May issue, pp.38-41, https://www.prospectmagazine.co.uk/essays/have-we-reached-peak-inequality</a:t>
            </a:r>
          </a:p>
        </p:txBody>
      </p:sp>
      <p:sp>
        <p:nvSpPr>
          <p:cNvPr id="8" name="TextBox 7">
            <a:extLst>
              <a:ext uri="{FF2B5EF4-FFF2-40B4-BE49-F238E27FC236}">
                <a16:creationId xmlns:a16="http://schemas.microsoft.com/office/drawing/2014/main" id="{96EED6D2-6F3E-A445-BB1C-1E462AE9FADC}"/>
              </a:ext>
            </a:extLst>
          </p:cNvPr>
          <p:cNvSpPr txBox="1"/>
          <p:nvPr/>
        </p:nvSpPr>
        <p:spPr>
          <a:xfrm>
            <a:off x="5708342" y="1271571"/>
            <a:ext cx="3866582" cy="2677656"/>
          </a:xfrm>
          <a:prstGeom prst="rect">
            <a:avLst/>
          </a:prstGeom>
          <a:noFill/>
        </p:spPr>
        <p:txBody>
          <a:bodyPr wrap="square">
            <a:spAutoFit/>
          </a:bodyPr>
          <a:lstStyle/>
          <a:p>
            <a:r>
              <a:rPr lang="en-GB" sz="2400" i="1" dirty="0"/>
              <a:t>‘It is then in making hope practical, rather than despair convincing, that the ways to peace can be entered.’ </a:t>
            </a:r>
          </a:p>
          <a:p>
            <a:endParaRPr lang="en-GB" sz="2400" i="1" dirty="0"/>
          </a:p>
          <a:p>
            <a:r>
              <a:rPr lang="en-GB" sz="2400" dirty="0"/>
              <a:t>Raymond Williams, essay on CND, 1989.</a:t>
            </a:r>
          </a:p>
        </p:txBody>
      </p:sp>
    </p:spTree>
    <p:extLst>
      <p:ext uri="{BB962C8B-B14F-4D97-AF65-F5344CB8AC3E}">
        <p14:creationId xmlns:p14="http://schemas.microsoft.com/office/powerpoint/2010/main" val="106353401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36B568-12EB-4B4A-9F7E-CBEDC8B3FDB9}"/>
              </a:ext>
            </a:extLst>
          </p:cNvPr>
          <p:cNvSpPr>
            <a:spLocks noGrp="1"/>
          </p:cNvSpPr>
          <p:nvPr>
            <p:ph type="title"/>
          </p:nvPr>
        </p:nvSpPr>
        <p:spPr>
          <a:xfrm>
            <a:off x="282394" y="76988"/>
            <a:ext cx="3909364" cy="815975"/>
          </a:xfrm>
        </p:spPr>
        <p:txBody>
          <a:bodyPr/>
          <a:lstStyle/>
          <a:p>
            <a:r>
              <a:rPr lang="en-US" dirty="0"/>
              <a:t>Keeping hope alive</a:t>
            </a:r>
          </a:p>
        </p:txBody>
      </p:sp>
      <p:sp>
        <p:nvSpPr>
          <p:cNvPr id="3" name="Content Placeholder 2">
            <a:extLst>
              <a:ext uri="{FF2B5EF4-FFF2-40B4-BE49-F238E27FC236}">
                <a16:creationId xmlns:a16="http://schemas.microsoft.com/office/drawing/2014/main" id="{6A1ADB21-0033-084E-8F07-E282C8B97D0C}"/>
              </a:ext>
            </a:extLst>
          </p:cNvPr>
          <p:cNvSpPr>
            <a:spLocks noGrp="1"/>
          </p:cNvSpPr>
          <p:nvPr>
            <p:ph idx="1"/>
          </p:nvPr>
        </p:nvSpPr>
        <p:spPr>
          <a:xfrm>
            <a:off x="194406" y="4947179"/>
            <a:ext cx="9555288" cy="3997756"/>
          </a:xfrm>
        </p:spPr>
        <p:txBody>
          <a:bodyPr>
            <a:normAutofit/>
          </a:bodyPr>
          <a:lstStyle/>
          <a:p>
            <a:pPr marL="0" indent="0" algn="l">
              <a:buNone/>
            </a:pPr>
            <a:r>
              <a:rPr lang="en-GB" b="0" i="0" dirty="0">
                <a:solidFill>
                  <a:srgbClr val="000000"/>
                </a:solidFill>
                <a:effectLst/>
                <a:latin typeface="graphik"/>
              </a:rPr>
              <a:t>In 2023, with the wave of progressive and below-inflation pay offers, income inequalities could fall. ‘What would clinch it would be some self-control among the richest, or the threat of action if they show none. After the financial crash of 1929, the directors of most of the largest UK mortgage lenders took real-terms pay cuts for at least a decade. The salaries of MPs, too, were temporarily reduced between 1931 and 1935 because of the economic crisis. </a:t>
            </a:r>
            <a:r>
              <a:rPr lang="en-GB" dirty="0">
                <a:solidFill>
                  <a:srgbClr val="000000"/>
                </a:solidFill>
                <a:latin typeface="graphik"/>
              </a:rPr>
              <a:t>T</a:t>
            </a:r>
            <a:r>
              <a:rPr lang="en-GB" b="0" i="0" dirty="0">
                <a:solidFill>
                  <a:srgbClr val="000000"/>
                </a:solidFill>
                <a:effectLst/>
                <a:latin typeface="graphik"/>
              </a:rPr>
              <a:t>here was also a growing sense of social responsibility. It may feel unlikely that MPs would reduce their salaries again, but in 2023 their pay rise will be 2.9 per cent—a larger real-terms pay cut than almost all other public servants (but still an extra £2,440 a year).’</a:t>
            </a:r>
          </a:p>
        </p:txBody>
      </p:sp>
      <p:sp>
        <p:nvSpPr>
          <p:cNvPr id="4" name="Footer Placeholder 3">
            <a:extLst>
              <a:ext uri="{FF2B5EF4-FFF2-40B4-BE49-F238E27FC236}">
                <a16:creationId xmlns:a16="http://schemas.microsoft.com/office/drawing/2014/main" id="{7E45B5CC-D3CD-4A49-8A66-F014A7C7F19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6" name="Slide Number Placeholder 5">
            <a:extLst>
              <a:ext uri="{FF2B5EF4-FFF2-40B4-BE49-F238E27FC236}">
                <a16:creationId xmlns:a16="http://schemas.microsoft.com/office/drawing/2014/main" id="{31924289-4CDC-C241-A9E5-335B3A3AC353}"/>
              </a:ext>
            </a:extLst>
          </p:cNvPr>
          <p:cNvSpPr>
            <a:spLocks noGrp="1"/>
          </p:cNvSpPr>
          <p:nvPr>
            <p:ph type="sldNum" sz="quarter" idx="12"/>
          </p:nvPr>
        </p:nvSpPr>
        <p:spPr/>
        <p:txBody>
          <a:bodyPr/>
          <a:lstStyle/>
          <a:p>
            <a:fld id="{C6C13921-03FE-0647-96BA-462C0AF9A523}" type="slidenum">
              <a:rPr lang="en-US" smtClean="0"/>
              <a:t>149</a:t>
            </a:fld>
            <a:endParaRPr lang="en-US" dirty="0"/>
          </a:p>
        </p:txBody>
      </p:sp>
      <p:sp>
        <p:nvSpPr>
          <p:cNvPr id="5" name="TextBox 4">
            <a:extLst>
              <a:ext uri="{FF2B5EF4-FFF2-40B4-BE49-F238E27FC236}">
                <a16:creationId xmlns:a16="http://schemas.microsoft.com/office/drawing/2014/main" id="{5849F7C7-45EB-4440-ABED-210FFDF7AA61}"/>
              </a:ext>
            </a:extLst>
          </p:cNvPr>
          <p:cNvSpPr txBox="1"/>
          <p:nvPr/>
        </p:nvSpPr>
        <p:spPr>
          <a:xfrm>
            <a:off x="411371" y="8475398"/>
            <a:ext cx="8022157" cy="770019"/>
          </a:xfrm>
          <a:prstGeom prst="rect">
            <a:avLst/>
          </a:prstGeom>
          <a:noFill/>
        </p:spPr>
        <p:txBody>
          <a:bodyPr wrap="square">
            <a:spAutoFit/>
          </a:bodyPr>
          <a:lstStyle/>
          <a:p>
            <a:r>
              <a:rPr lang="en-US" sz="1468" dirty="0"/>
              <a:t>Source: Dorling. D. (2023) Are things about to get better? Prospect Magazine, April 5, May issue, 38-41 https://www.prospectmagazine.co.uk/essays/ have-we-reached-peak-inequality</a:t>
            </a:r>
          </a:p>
          <a:p>
            <a:r>
              <a:rPr lang="en-US" sz="1468" dirty="0"/>
              <a:t>https://laughingsquid.com/beautiful-drip-castle-sand-sculptures-that-appear-to-defy-gravity/</a:t>
            </a:r>
          </a:p>
        </p:txBody>
      </p:sp>
      <p:sp>
        <p:nvSpPr>
          <p:cNvPr id="8" name="TextBox 7">
            <a:extLst>
              <a:ext uri="{FF2B5EF4-FFF2-40B4-BE49-F238E27FC236}">
                <a16:creationId xmlns:a16="http://schemas.microsoft.com/office/drawing/2014/main" id="{31F5BC52-B015-304A-9294-A690353B636C}"/>
              </a:ext>
            </a:extLst>
          </p:cNvPr>
          <p:cNvSpPr txBox="1"/>
          <p:nvPr/>
        </p:nvSpPr>
        <p:spPr>
          <a:xfrm>
            <a:off x="5454473" y="892963"/>
            <a:ext cx="4383210" cy="3416320"/>
          </a:xfrm>
          <a:prstGeom prst="rect">
            <a:avLst/>
          </a:prstGeom>
          <a:noFill/>
        </p:spPr>
        <p:txBody>
          <a:bodyPr wrap="square">
            <a:spAutoFit/>
          </a:bodyPr>
          <a:lstStyle/>
          <a:p>
            <a:pPr algn="r"/>
            <a:r>
              <a:rPr lang="en-GB" sz="2400" i="1" dirty="0"/>
              <a:t>‘Hope is definitely not the same thing as optimism. It’s not the conviction that something will turn out well, but the certainty that something makes sense, regardless of how it turns out.’</a:t>
            </a:r>
          </a:p>
          <a:p>
            <a:pPr algn="r"/>
            <a:r>
              <a:rPr lang="en-GB" sz="2400" i="1" dirty="0"/>
              <a:t> </a:t>
            </a:r>
          </a:p>
          <a:p>
            <a:pPr algn="r"/>
            <a:r>
              <a:rPr lang="en-GB" sz="2400" dirty="0"/>
              <a:t>Václav Havel (1986) </a:t>
            </a:r>
          </a:p>
          <a:p>
            <a:pPr algn="r"/>
            <a:r>
              <a:rPr lang="en-GB" sz="2400" dirty="0"/>
              <a:t>The Politics of Hope</a:t>
            </a:r>
          </a:p>
        </p:txBody>
      </p:sp>
      <p:pic>
        <p:nvPicPr>
          <p:cNvPr id="3074" name="Picture 2" descr="Beautiful Drip Castle Sand Sculptures That Appear to Defy Gravity">
            <a:extLst>
              <a:ext uri="{FF2B5EF4-FFF2-40B4-BE49-F238E27FC236}">
                <a16:creationId xmlns:a16="http://schemas.microsoft.com/office/drawing/2014/main" id="{BB7018E2-75F9-304C-973B-376FB1A72F18}"/>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1371" y="896765"/>
            <a:ext cx="4764223" cy="37220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588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7C4B5-0EAB-8343-86A7-88549AA23BFD}"/>
              </a:ext>
            </a:extLst>
          </p:cNvPr>
          <p:cNvSpPr>
            <a:spLocks noGrp="1"/>
          </p:cNvSpPr>
          <p:nvPr>
            <p:ph type="title"/>
          </p:nvPr>
        </p:nvSpPr>
        <p:spPr>
          <a:xfrm>
            <a:off x="684213" y="287670"/>
            <a:ext cx="8927271" cy="1921760"/>
          </a:xfrm>
        </p:spPr>
        <p:txBody>
          <a:bodyPr>
            <a:normAutofit/>
          </a:bodyPr>
          <a:lstStyle/>
          <a:p>
            <a:r>
              <a:rPr lang="en-GB" sz="3600" dirty="0"/>
              <a:t>The British Conservative party left the main right-wing group in the European Parliament in 2014, to align with the far-right group instead.  </a:t>
            </a:r>
          </a:p>
        </p:txBody>
      </p:sp>
      <p:sp>
        <p:nvSpPr>
          <p:cNvPr id="4" name="Footer Placeholder 3">
            <a:extLst>
              <a:ext uri="{FF2B5EF4-FFF2-40B4-BE49-F238E27FC236}">
                <a16:creationId xmlns:a16="http://schemas.microsoft.com/office/drawing/2014/main" id="{2A5AE147-AF6E-2447-B6DB-219861BC0D1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9210EBBF-994E-054E-A2D7-E4AC52E91EA3}"/>
              </a:ext>
            </a:extLst>
          </p:cNvPr>
          <p:cNvSpPr>
            <a:spLocks noGrp="1"/>
          </p:cNvSpPr>
          <p:nvPr>
            <p:ph type="sldNum" sz="quarter" idx="12"/>
          </p:nvPr>
        </p:nvSpPr>
        <p:spPr/>
        <p:txBody>
          <a:bodyPr/>
          <a:lstStyle/>
          <a:p>
            <a:fld id="{C6C13921-03FE-0647-96BA-462C0AF9A523}" type="slidenum">
              <a:rPr lang="en-US" smtClean="0"/>
              <a:t>15</a:t>
            </a:fld>
            <a:endParaRPr lang="en-US" dirty="0"/>
          </a:p>
        </p:txBody>
      </p:sp>
      <p:pic>
        <p:nvPicPr>
          <p:cNvPr id="3074" name="Picture 2">
            <a:extLst>
              <a:ext uri="{FF2B5EF4-FFF2-40B4-BE49-F238E27FC236}">
                <a16:creationId xmlns:a16="http://schemas.microsoft.com/office/drawing/2014/main" id="{910038FD-1283-9849-8DAE-1746BE3442FE}"/>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860010" y="2717207"/>
            <a:ext cx="8575675" cy="522877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662073F-D9EA-1745-9A8E-1DA2D2835625}"/>
              </a:ext>
            </a:extLst>
          </p:cNvPr>
          <p:cNvSpPr txBox="1"/>
          <p:nvPr/>
        </p:nvSpPr>
        <p:spPr>
          <a:xfrm>
            <a:off x="684213" y="8822886"/>
            <a:ext cx="4970834" cy="276999"/>
          </a:xfrm>
          <a:prstGeom prst="rect">
            <a:avLst/>
          </a:prstGeom>
          <a:noFill/>
        </p:spPr>
        <p:txBody>
          <a:bodyPr wrap="square">
            <a:spAutoFit/>
          </a:bodyPr>
          <a:lstStyle/>
          <a:p>
            <a:r>
              <a:rPr lang="en-GB" sz="1200" dirty="0"/>
              <a:t>Source: https://www.viewsoftheworld.net/?p=4133</a:t>
            </a:r>
          </a:p>
        </p:txBody>
      </p:sp>
      <p:sp>
        <p:nvSpPr>
          <p:cNvPr id="10" name="TextBox 9">
            <a:extLst>
              <a:ext uri="{FF2B5EF4-FFF2-40B4-BE49-F238E27FC236}">
                <a16:creationId xmlns:a16="http://schemas.microsoft.com/office/drawing/2014/main" id="{9242C4DB-5F52-7245-ADAE-FABFF5621060}"/>
              </a:ext>
            </a:extLst>
          </p:cNvPr>
          <p:cNvSpPr txBox="1"/>
          <p:nvPr/>
        </p:nvSpPr>
        <p:spPr>
          <a:xfrm>
            <a:off x="4640650" y="8141093"/>
            <a:ext cx="4970834" cy="923330"/>
          </a:xfrm>
          <a:prstGeom prst="rect">
            <a:avLst/>
          </a:prstGeom>
          <a:noFill/>
        </p:spPr>
        <p:txBody>
          <a:bodyPr wrap="square">
            <a:spAutoFit/>
          </a:bodyPr>
          <a:lstStyle/>
          <a:p>
            <a:pPr algn="r"/>
            <a:r>
              <a:rPr lang="en-GB" dirty="0"/>
              <a:t>Hennig, B. D., Ballas, D. and Dorling, D. (2014). </a:t>
            </a:r>
            <a:br>
              <a:rPr lang="en-GB" dirty="0"/>
            </a:br>
            <a:r>
              <a:rPr lang="en-GB" dirty="0"/>
              <a:t>In Focus: European Parliament elections 2014. Political Insight 5 (2): 20-21.</a:t>
            </a:r>
          </a:p>
        </p:txBody>
      </p:sp>
      <p:sp>
        <p:nvSpPr>
          <p:cNvPr id="9" name="TextBox 8">
            <a:extLst>
              <a:ext uri="{FF2B5EF4-FFF2-40B4-BE49-F238E27FC236}">
                <a16:creationId xmlns:a16="http://schemas.microsoft.com/office/drawing/2014/main" id="{FFEA68F5-3A3A-B241-8A9E-2443A5307D48}"/>
              </a:ext>
            </a:extLst>
          </p:cNvPr>
          <p:cNvSpPr txBox="1"/>
          <p:nvPr/>
        </p:nvSpPr>
        <p:spPr>
          <a:xfrm>
            <a:off x="860010" y="3651767"/>
            <a:ext cx="3168640" cy="2677656"/>
          </a:xfrm>
          <a:prstGeom prst="rect">
            <a:avLst/>
          </a:prstGeom>
          <a:noFill/>
        </p:spPr>
        <p:txBody>
          <a:bodyPr wrap="square" rtlCol="0">
            <a:spAutoFit/>
          </a:bodyPr>
          <a:lstStyle/>
          <a:p>
            <a:r>
              <a:rPr lang="en-GB" sz="2400" dirty="0"/>
              <a:t>This is a map of Europe with the areas of countries drawn in proportion to how many votes European Conservatives received in 2014.</a:t>
            </a:r>
          </a:p>
        </p:txBody>
      </p:sp>
    </p:spTree>
    <p:extLst>
      <p:ext uri="{BB962C8B-B14F-4D97-AF65-F5344CB8AC3E}">
        <p14:creationId xmlns:p14="http://schemas.microsoft.com/office/powerpoint/2010/main" val="291688307"/>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0E9D1-7C83-DB4B-987F-8BF77DBA4178}"/>
              </a:ext>
            </a:extLst>
          </p:cNvPr>
          <p:cNvSpPr>
            <a:spLocks noGrp="1"/>
          </p:cNvSpPr>
          <p:nvPr>
            <p:ph type="title"/>
          </p:nvPr>
        </p:nvSpPr>
        <p:spPr>
          <a:xfrm>
            <a:off x="4239490" y="164328"/>
            <a:ext cx="5019841" cy="764562"/>
          </a:xfrm>
        </p:spPr>
        <p:txBody>
          <a:bodyPr/>
          <a:lstStyle/>
          <a:p>
            <a:r>
              <a:rPr lang="en-GB" dirty="0"/>
              <a:t>The End</a:t>
            </a:r>
          </a:p>
        </p:txBody>
      </p:sp>
      <p:sp>
        <p:nvSpPr>
          <p:cNvPr id="4" name="Footer Placeholder 3">
            <a:extLst>
              <a:ext uri="{FF2B5EF4-FFF2-40B4-BE49-F238E27FC236}">
                <a16:creationId xmlns:a16="http://schemas.microsoft.com/office/drawing/2014/main" id="{EC90B71B-6803-DE49-A012-B177D904B5DA}"/>
              </a:ext>
            </a:extLst>
          </p:cNvPr>
          <p:cNvSpPr>
            <a:spLocks noGrp="1"/>
          </p:cNvSpPr>
          <p:nvPr>
            <p:ph type="ftr" sz="quarter" idx="11"/>
          </p:nvPr>
        </p:nvSpPr>
        <p:spPr/>
        <p:txBody>
          <a:bodyPr/>
          <a:lstStyle/>
          <a:p>
            <a:r>
              <a:rPr lang="en-US" dirty="0">
                <a:solidFill>
                  <a:srgbClr val="FF0000"/>
                </a:solidFill>
              </a:rPr>
              <a:t>Danny Dorling, 2023, Shattered Nation, Verso</a:t>
            </a:r>
          </a:p>
        </p:txBody>
      </p:sp>
      <p:sp>
        <p:nvSpPr>
          <p:cNvPr id="5" name="Slide Number Placeholder 4">
            <a:extLst>
              <a:ext uri="{FF2B5EF4-FFF2-40B4-BE49-F238E27FC236}">
                <a16:creationId xmlns:a16="http://schemas.microsoft.com/office/drawing/2014/main" id="{FC667985-BFC7-864F-BFE7-19CA41502642}"/>
              </a:ext>
            </a:extLst>
          </p:cNvPr>
          <p:cNvSpPr>
            <a:spLocks noGrp="1"/>
          </p:cNvSpPr>
          <p:nvPr>
            <p:ph type="sldNum" sz="quarter" idx="12"/>
          </p:nvPr>
        </p:nvSpPr>
        <p:spPr/>
        <p:txBody>
          <a:bodyPr/>
          <a:lstStyle/>
          <a:p>
            <a:fld id="{C6C13921-03FE-0647-96BA-462C0AF9A523}" type="slidenum">
              <a:rPr lang="en-US" smtClean="0"/>
              <a:t>150</a:t>
            </a:fld>
            <a:endParaRPr lang="en-US" dirty="0"/>
          </a:p>
        </p:txBody>
      </p:sp>
      <p:pic>
        <p:nvPicPr>
          <p:cNvPr id="6" name="Picture 2">
            <a:extLst>
              <a:ext uri="{FF2B5EF4-FFF2-40B4-BE49-F238E27FC236}">
                <a16:creationId xmlns:a16="http://schemas.microsoft.com/office/drawing/2014/main" id="{E70C58A3-3E06-2A4A-AFC3-2734EC87DB9B}"/>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87698" y="975057"/>
            <a:ext cx="9168703" cy="578461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C2CB2451-8943-7542-8353-55D5C055C52C}"/>
              </a:ext>
            </a:extLst>
          </p:cNvPr>
          <p:cNvSpPr txBox="1"/>
          <p:nvPr/>
        </p:nvSpPr>
        <p:spPr>
          <a:xfrm>
            <a:off x="567895" y="7041044"/>
            <a:ext cx="8988506" cy="1569660"/>
          </a:xfrm>
          <a:prstGeom prst="rect">
            <a:avLst/>
          </a:prstGeom>
          <a:noFill/>
        </p:spPr>
        <p:txBody>
          <a:bodyPr wrap="square">
            <a:spAutoFit/>
          </a:bodyPr>
          <a:lstStyle/>
          <a:p>
            <a:pPr algn="ctr"/>
            <a:r>
              <a:rPr lang="en-GB" sz="2400" dirty="0" err="1"/>
              <a:t>Yarrkalpa</a:t>
            </a:r>
            <a:r>
              <a:rPr lang="en-GB" sz="2400" dirty="0"/>
              <a:t> (Hunting Ground) by </a:t>
            </a:r>
            <a:r>
              <a:rPr lang="en-GB" sz="2400" dirty="0" err="1"/>
              <a:t>Ngamaru</a:t>
            </a:r>
            <a:r>
              <a:rPr lang="en-GB" sz="2400" dirty="0"/>
              <a:t> </a:t>
            </a:r>
            <a:r>
              <a:rPr lang="en-GB" sz="2400" dirty="0" err="1"/>
              <a:t>Bidu</a:t>
            </a:r>
            <a:r>
              <a:rPr lang="en-GB" sz="2400" dirty="0"/>
              <a:t>, </a:t>
            </a:r>
            <a:r>
              <a:rPr lang="en-GB" sz="2400" dirty="0" err="1"/>
              <a:t>Yikartu</a:t>
            </a:r>
            <a:r>
              <a:rPr lang="en-GB" sz="2400" dirty="0"/>
              <a:t> </a:t>
            </a:r>
            <a:r>
              <a:rPr lang="en-GB" sz="2400" dirty="0" err="1"/>
              <a:t>Bumba</a:t>
            </a:r>
            <a:r>
              <a:rPr lang="en-GB" sz="2400" dirty="0"/>
              <a:t>, </a:t>
            </a:r>
            <a:r>
              <a:rPr lang="en-GB" sz="2400" dirty="0" err="1"/>
              <a:t>Kumpaya</a:t>
            </a:r>
            <a:r>
              <a:rPr lang="en-GB" sz="2400" dirty="0"/>
              <a:t> </a:t>
            </a:r>
            <a:r>
              <a:rPr lang="en-GB" sz="2400" dirty="0" err="1"/>
              <a:t>Girgirba</a:t>
            </a:r>
            <a:r>
              <a:rPr lang="en-GB" sz="2400" dirty="0"/>
              <a:t>, Thelma Judson, </a:t>
            </a:r>
            <a:r>
              <a:rPr lang="en-GB" sz="2400" dirty="0" err="1"/>
              <a:t>Yuwali</a:t>
            </a:r>
            <a:r>
              <a:rPr lang="en-GB" sz="2400" dirty="0"/>
              <a:t> Janice Nixon, Reena Rogers, Kanu Nancy Taylor, and </a:t>
            </a:r>
            <a:r>
              <a:rPr lang="en-GB" sz="2400" dirty="0" err="1"/>
              <a:t>Ngalangka</a:t>
            </a:r>
            <a:r>
              <a:rPr lang="en-GB" sz="2400" dirty="0"/>
              <a:t> Nola Taylor, </a:t>
            </a:r>
            <a:r>
              <a:rPr lang="en-GB" sz="2400" dirty="0" err="1"/>
              <a:t>Martumili</a:t>
            </a:r>
            <a:r>
              <a:rPr lang="en-GB" sz="2400"/>
              <a:t>,              Stories </a:t>
            </a:r>
            <a:r>
              <a:rPr lang="en-GB" sz="2400" dirty="0"/>
              <a:t>Written in the Land:  </a:t>
            </a:r>
            <a:r>
              <a:rPr lang="en-GB" sz="2400" dirty="0" err="1"/>
              <a:t>Songlines</a:t>
            </a:r>
            <a:r>
              <a:rPr lang="en-GB" sz="2400" dirty="0"/>
              <a:t> Paintings, 4 May, 2023.</a:t>
            </a:r>
          </a:p>
        </p:txBody>
      </p:sp>
      <p:sp>
        <p:nvSpPr>
          <p:cNvPr id="9" name="TextBox 8">
            <a:extLst>
              <a:ext uri="{FF2B5EF4-FFF2-40B4-BE49-F238E27FC236}">
                <a16:creationId xmlns:a16="http://schemas.microsoft.com/office/drawing/2014/main" id="{38D7B9F6-D71F-FA43-ACBE-B2C945861D58}"/>
              </a:ext>
            </a:extLst>
          </p:cNvPr>
          <p:cNvSpPr txBox="1"/>
          <p:nvPr/>
        </p:nvSpPr>
        <p:spPr>
          <a:xfrm>
            <a:off x="2272705" y="8892073"/>
            <a:ext cx="6004396" cy="276999"/>
          </a:xfrm>
          <a:prstGeom prst="rect">
            <a:avLst/>
          </a:prstGeom>
          <a:noFill/>
        </p:spPr>
        <p:txBody>
          <a:bodyPr wrap="square">
            <a:spAutoFit/>
          </a:bodyPr>
          <a:lstStyle/>
          <a:p>
            <a:r>
              <a:rPr lang="en-GB" sz="1200" dirty="0"/>
              <a:t>Source: https://</a:t>
            </a:r>
            <a:r>
              <a:rPr lang="en-GB" sz="1200" dirty="0" err="1"/>
              <a:t>emergencemagazine.org</a:t>
            </a:r>
            <a:r>
              <a:rPr lang="en-GB" sz="1200" dirty="0"/>
              <a:t>/gallery/stories-written-in-the-land-</a:t>
            </a:r>
            <a:r>
              <a:rPr lang="en-GB" sz="1200" dirty="0" err="1"/>
              <a:t>songlines</a:t>
            </a:r>
            <a:r>
              <a:rPr lang="en-GB" sz="1200" dirty="0"/>
              <a:t>/</a:t>
            </a:r>
          </a:p>
        </p:txBody>
      </p:sp>
    </p:spTree>
    <p:extLst>
      <p:ext uri="{BB962C8B-B14F-4D97-AF65-F5344CB8AC3E}">
        <p14:creationId xmlns:p14="http://schemas.microsoft.com/office/powerpoint/2010/main" val="1403742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13D9612-E62B-7E4D-BA71-C6336057FA00}"/>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FDD11762-68A9-D44D-9E05-B1AFBBA8737E}"/>
              </a:ext>
            </a:extLst>
          </p:cNvPr>
          <p:cNvSpPr>
            <a:spLocks noGrp="1"/>
          </p:cNvSpPr>
          <p:nvPr>
            <p:ph type="sldNum" sz="quarter" idx="12"/>
          </p:nvPr>
        </p:nvSpPr>
        <p:spPr/>
        <p:txBody>
          <a:bodyPr/>
          <a:lstStyle/>
          <a:p>
            <a:fld id="{C6C13921-03FE-0647-96BA-462C0AF9A523}" type="slidenum">
              <a:rPr lang="en-US" smtClean="0"/>
              <a:t>16</a:t>
            </a:fld>
            <a:endParaRPr lang="en-US" dirty="0"/>
          </a:p>
        </p:txBody>
      </p:sp>
      <p:pic>
        <p:nvPicPr>
          <p:cNvPr id="2050" name="Picture 2">
            <a:extLst>
              <a:ext uri="{FF2B5EF4-FFF2-40B4-BE49-F238E27FC236}">
                <a16:creationId xmlns:a16="http://schemas.microsoft.com/office/drawing/2014/main" id="{E1226731-6C34-7445-BE4F-82F95D642EF5}"/>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00818" y="1688176"/>
            <a:ext cx="8255143" cy="5357683"/>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a:extLst>
              <a:ext uri="{FF2B5EF4-FFF2-40B4-BE49-F238E27FC236}">
                <a16:creationId xmlns:a16="http://schemas.microsoft.com/office/drawing/2014/main" id="{5E127A77-286C-0343-B8BD-684A04C73D85}"/>
              </a:ext>
            </a:extLst>
          </p:cNvPr>
          <p:cNvSpPr>
            <a:spLocks noGrp="1"/>
          </p:cNvSpPr>
          <p:nvPr>
            <p:ph idx="1"/>
          </p:nvPr>
        </p:nvSpPr>
        <p:spPr>
          <a:xfrm>
            <a:off x="788139" y="6412172"/>
            <a:ext cx="5701476" cy="2803067"/>
          </a:xfrm>
        </p:spPr>
        <p:txBody>
          <a:bodyPr>
            <a:normAutofit fontScale="92500" lnSpcReduction="10000"/>
          </a:bodyPr>
          <a:lstStyle/>
          <a:p>
            <a:pPr marL="0" indent="0">
              <a:lnSpc>
                <a:spcPct val="100000"/>
              </a:lnSpc>
              <a:buNone/>
            </a:pPr>
            <a:r>
              <a:rPr lang="en-GB" sz="3200" b="1" dirty="0">
                <a:solidFill>
                  <a:srgbClr val="141413"/>
                </a:solidFill>
              </a:rPr>
              <a:t>Five new social evils in 2023</a:t>
            </a:r>
          </a:p>
          <a:p>
            <a:pPr marL="0" indent="0">
              <a:lnSpc>
                <a:spcPct val="100000"/>
              </a:lnSpc>
              <a:buNone/>
            </a:pPr>
            <a:r>
              <a:rPr lang="en-GB" sz="3200" dirty="0">
                <a:solidFill>
                  <a:srgbClr val="141413"/>
                </a:solidFill>
              </a:rPr>
              <a:t>w</a:t>
            </a:r>
            <a:r>
              <a:rPr lang="en-GB" sz="3200" dirty="0">
                <a:solidFill>
                  <a:srgbClr val="141413"/>
                </a:solidFill>
                <a:effectLst/>
              </a:rPr>
              <a:t>ant		→	</a:t>
            </a:r>
            <a:r>
              <a:rPr lang="en-GB" sz="3200" dirty="0">
                <a:solidFill>
                  <a:srgbClr val="141413"/>
                </a:solidFill>
              </a:rPr>
              <a:t>h</a:t>
            </a:r>
            <a:r>
              <a:rPr lang="en-GB" sz="3200" dirty="0">
                <a:solidFill>
                  <a:srgbClr val="141413"/>
                </a:solidFill>
                <a:effectLst/>
              </a:rPr>
              <a:t>unger</a:t>
            </a:r>
            <a:br>
              <a:rPr lang="en-GB" sz="3200" dirty="0">
                <a:solidFill>
                  <a:srgbClr val="141413"/>
                </a:solidFill>
                <a:effectLst/>
              </a:rPr>
            </a:br>
            <a:r>
              <a:rPr lang="en-GB" sz="3200" dirty="0">
                <a:solidFill>
                  <a:srgbClr val="141413"/>
                </a:solidFill>
                <a:effectLst/>
              </a:rPr>
              <a:t>squalor	→	precarity</a:t>
            </a:r>
            <a:br>
              <a:rPr lang="en-GB" sz="3200" dirty="0">
                <a:solidFill>
                  <a:srgbClr val="141413"/>
                </a:solidFill>
                <a:effectLst/>
              </a:rPr>
            </a:br>
            <a:r>
              <a:rPr lang="en-GB" sz="3200" dirty="0">
                <a:solidFill>
                  <a:srgbClr val="141413"/>
                </a:solidFill>
              </a:rPr>
              <a:t>i</a:t>
            </a:r>
            <a:r>
              <a:rPr lang="en-GB" sz="3200" dirty="0">
                <a:solidFill>
                  <a:srgbClr val="141413"/>
                </a:solidFill>
                <a:effectLst/>
              </a:rPr>
              <a:t>dleness	→	waste</a:t>
            </a:r>
            <a:br>
              <a:rPr lang="en-GB" sz="3200" dirty="0">
                <a:solidFill>
                  <a:srgbClr val="141413"/>
                </a:solidFill>
                <a:effectLst/>
              </a:rPr>
            </a:br>
            <a:r>
              <a:rPr lang="en-GB" sz="3200" dirty="0">
                <a:solidFill>
                  <a:srgbClr val="141413"/>
                </a:solidFill>
              </a:rPr>
              <a:t>i</a:t>
            </a:r>
            <a:r>
              <a:rPr lang="en-GB" sz="3200" dirty="0">
                <a:solidFill>
                  <a:srgbClr val="141413"/>
                </a:solidFill>
                <a:effectLst/>
              </a:rPr>
              <a:t>gnorance	→	exploitation</a:t>
            </a:r>
            <a:br>
              <a:rPr lang="en-GB" sz="3200" dirty="0">
                <a:solidFill>
                  <a:srgbClr val="141413"/>
                </a:solidFill>
                <a:effectLst/>
              </a:rPr>
            </a:br>
            <a:r>
              <a:rPr lang="en-GB" sz="3200" dirty="0">
                <a:solidFill>
                  <a:srgbClr val="141413"/>
                </a:solidFill>
                <a:effectLst/>
              </a:rPr>
              <a:t>disease	→	fear</a:t>
            </a:r>
          </a:p>
        </p:txBody>
      </p:sp>
      <p:sp>
        <p:nvSpPr>
          <p:cNvPr id="9" name="TextBox 8">
            <a:extLst>
              <a:ext uri="{FF2B5EF4-FFF2-40B4-BE49-F238E27FC236}">
                <a16:creationId xmlns:a16="http://schemas.microsoft.com/office/drawing/2014/main" id="{1807606F-83FA-B94C-86C3-D446080A81C5}"/>
              </a:ext>
            </a:extLst>
          </p:cNvPr>
          <p:cNvSpPr txBox="1"/>
          <p:nvPr/>
        </p:nvSpPr>
        <p:spPr>
          <a:xfrm>
            <a:off x="6866356" y="8337758"/>
            <a:ext cx="2289605" cy="646331"/>
          </a:xfrm>
          <a:prstGeom prst="rect">
            <a:avLst/>
          </a:prstGeom>
          <a:noFill/>
        </p:spPr>
        <p:txBody>
          <a:bodyPr wrap="square">
            <a:spAutoFit/>
          </a:bodyPr>
          <a:lstStyle/>
          <a:p>
            <a:r>
              <a:rPr lang="en-GB" sz="1200" dirty="0"/>
              <a:t>Source:</a:t>
            </a:r>
          </a:p>
          <a:p>
            <a:r>
              <a:rPr lang="en-GB" sz="1200" dirty="0"/>
              <a:t>https://social-policy.org.uk/50-for-50/no-43-giant-corporations/</a:t>
            </a:r>
          </a:p>
        </p:txBody>
      </p:sp>
      <p:sp>
        <p:nvSpPr>
          <p:cNvPr id="2" name="TextBox 1">
            <a:extLst>
              <a:ext uri="{FF2B5EF4-FFF2-40B4-BE49-F238E27FC236}">
                <a16:creationId xmlns:a16="http://schemas.microsoft.com/office/drawing/2014/main" id="{9DF0D133-6D6E-5044-ABDC-9662F7CC0B3B}"/>
              </a:ext>
            </a:extLst>
          </p:cNvPr>
          <p:cNvSpPr txBox="1"/>
          <p:nvPr/>
        </p:nvSpPr>
        <p:spPr>
          <a:xfrm>
            <a:off x="603849" y="302865"/>
            <a:ext cx="9193294" cy="1754326"/>
          </a:xfrm>
          <a:prstGeom prst="rect">
            <a:avLst/>
          </a:prstGeom>
          <a:noFill/>
        </p:spPr>
        <p:txBody>
          <a:bodyPr wrap="square" rtlCol="0">
            <a:spAutoFit/>
          </a:bodyPr>
          <a:lstStyle/>
          <a:p>
            <a:r>
              <a:rPr lang="en-GB" sz="3600" dirty="0">
                <a:latin typeface="+mj-lt"/>
              </a:rPr>
              <a:t>Britain’s ‘giant evils’ have changed shape since the Beveridge Report in 1942. The new evils are related, but different.</a:t>
            </a:r>
          </a:p>
        </p:txBody>
      </p:sp>
    </p:spTree>
    <p:extLst>
      <p:ext uri="{BB962C8B-B14F-4D97-AF65-F5344CB8AC3E}">
        <p14:creationId xmlns:p14="http://schemas.microsoft.com/office/powerpoint/2010/main" val="9007048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53F9D13-4250-614B-AE16-18D340D3A4B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5827" y="897729"/>
            <a:ext cx="9298282" cy="529485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a:extLst>
              <a:ext uri="{FF2B5EF4-FFF2-40B4-BE49-F238E27FC236}">
                <a16:creationId xmlns:a16="http://schemas.microsoft.com/office/drawing/2014/main" id="{E59E57B6-25DF-8EBE-277C-3FCA6635392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FBD8F952-AB0F-7CFE-09BB-9A89228A1105}"/>
              </a:ext>
            </a:extLst>
          </p:cNvPr>
          <p:cNvSpPr>
            <a:spLocks noGrp="1"/>
          </p:cNvSpPr>
          <p:nvPr>
            <p:ph type="sldNum" sz="quarter" idx="12"/>
          </p:nvPr>
        </p:nvSpPr>
        <p:spPr/>
        <p:txBody>
          <a:bodyPr/>
          <a:lstStyle/>
          <a:p>
            <a:fld id="{C6C13921-03FE-0647-96BA-462C0AF9A523}" type="slidenum">
              <a:rPr lang="en-US" smtClean="0"/>
              <a:t>17</a:t>
            </a:fld>
            <a:endParaRPr lang="en-US" dirty="0"/>
          </a:p>
        </p:txBody>
      </p:sp>
      <p:sp>
        <p:nvSpPr>
          <p:cNvPr id="7" name="TextBox 6">
            <a:extLst>
              <a:ext uri="{FF2B5EF4-FFF2-40B4-BE49-F238E27FC236}">
                <a16:creationId xmlns:a16="http://schemas.microsoft.com/office/drawing/2014/main" id="{F1FFD404-3DF2-C83D-9671-1AB452B9FA2A}"/>
              </a:ext>
            </a:extLst>
          </p:cNvPr>
          <p:cNvSpPr txBox="1"/>
          <p:nvPr/>
        </p:nvSpPr>
        <p:spPr>
          <a:xfrm>
            <a:off x="253897" y="6192585"/>
            <a:ext cx="9436305" cy="2677656"/>
          </a:xfrm>
          <a:prstGeom prst="rect">
            <a:avLst/>
          </a:prstGeom>
          <a:noFill/>
        </p:spPr>
        <p:txBody>
          <a:bodyPr wrap="square">
            <a:spAutoFit/>
          </a:bodyPr>
          <a:lstStyle/>
          <a:p>
            <a:r>
              <a:rPr lang="en-US" sz="2400" dirty="0"/>
              <a:t>When a state begins to fail, attempts are often made to suggest that claims of its shattering are exaggerations. Typically, a list of apparent problems faced by other countries will be produced whenever their people are said to be doing better than the British: ‘What about suicide rates in Finland?’, ‘What about Germany’s reliance on Russian gas?’, ‘What about the rise in “populism” in the US, Brazil, Hungary, Turkey and Russia?’ This response is so common that it now has its own label: ‘whataboutery’.</a:t>
            </a:r>
          </a:p>
        </p:txBody>
      </p:sp>
      <p:sp>
        <p:nvSpPr>
          <p:cNvPr id="11" name="TextBox 10">
            <a:extLst>
              <a:ext uri="{FF2B5EF4-FFF2-40B4-BE49-F238E27FC236}">
                <a16:creationId xmlns:a16="http://schemas.microsoft.com/office/drawing/2014/main" id="{2191E47C-A33D-394F-81CF-D19D8815EE14}"/>
              </a:ext>
            </a:extLst>
          </p:cNvPr>
          <p:cNvSpPr txBox="1"/>
          <p:nvPr/>
        </p:nvSpPr>
        <p:spPr>
          <a:xfrm>
            <a:off x="253897" y="8906974"/>
            <a:ext cx="2455254" cy="646331"/>
          </a:xfrm>
          <a:prstGeom prst="rect">
            <a:avLst/>
          </a:prstGeom>
          <a:noFill/>
        </p:spPr>
        <p:txBody>
          <a:bodyPr wrap="square">
            <a:spAutoFit/>
          </a:bodyPr>
          <a:lstStyle/>
          <a:p>
            <a:r>
              <a:rPr lang="en-GB" sz="1200" dirty="0"/>
              <a:t>Source: https://mylearning.org/resources/</a:t>
            </a:r>
            <a:br>
              <a:rPr lang="en-GB" sz="1200" dirty="0"/>
            </a:br>
            <a:r>
              <a:rPr lang="en-GB" sz="1200" dirty="0"/>
              <a:t>the-five-giants-cartoon</a:t>
            </a:r>
          </a:p>
        </p:txBody>
      </p:sp>
      <p:sp>
        <p:nvSpPr>
          <p:cNvPr id="8" name="TextBox 7">
            <a:extLst>
              <a:ext uri="{FF2B5EF4-FFF2-40B4-BE49-F238E27FC236}">
                <a16:creationId xmlns:a16="http://schemas.microsoft.com/office/drawing/2014/main" id="{4C362594-B5DF-334E-93B4-CC085B8C81B8}"/>
              </a:ext>
            </a:extLst>
          </p:cNvPr>
          <p:cNvSpPr txBox="1"/>
          <p:nvPr/>
        </p:nvSpPr>
        <p:spPr>
          <a:xfrm>
            <a:off x="827871" y="337371"/>
            <a:ext cx="7926657" cy="646331"/>
          </a:xfrm>
          <a:prstGeom prst="rect">
            <a:avLst/>
          </a:prstGeom>
          <a:noFill/>
        </p:spPr>
        <p:txBody>
          <a:bodyPr wrap="none" rtlCol="0">
            <a:spAutoFit/>
          </a:bodyPr>
          <a:lstStyle/>
          <a:p>
            <a:r>
              <a:rPr lang="en-GB" sz="3600" dirty="0">
                <a:latin typeface="+mj-lt"/>
              </a:rPr>
              <a:t>‘Whataboutery’, or reasons for not acting</a:t>
            </a:r>
          </a:p>
        </p:txBody>
      </p:sp>
    </p:spTree>
    <p:extLst>
      <p:ext uri="{BB962C8B-B14F-4D97-AF65-F5344CB8AC3E}">
        <p14:creationId xmlns:p14="http://schemas.microsoft.com/office/powerpoint/2010/main" val="22012936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ED1E2EA-8F57-B84F-B210-6FDB4F5C981E}"/>
              </a:ext>
            </a:extLst>
          </p:cNvPr>
          <p:cNvPicPr>
            <a:picLocks noGrp="1" noChangeAspect="1"/>
          </p:cNvPicPr>
          <p:nvPr>
            <p:ph idx="1"/>
          </p:nvPr>
        </p:nvPicPr>
        <p:blipFill>
          <a:blip r:embed="rId2"/>
          <a:stretch>
            <a:fillRect/>
          </a:stretch>
        </p:blipFill>
        <p:spPr>
          <a:xfrm>
            <a:off x="494132" y="1455907"/>
            <a:ext cx="8985728" cy="7291278"/>
          </a:xfrm>
          <a:prstGeom prst="rect">
            <a:avLst/>
          </a:prstGeom>
        </p:spPr>
      </p:pic>
      <p:sp>
        <p:nvSpPr>
          <p:cNvPr id="3" name="Footer Placeholder 2">
            <a:extLst>
              <a:ext uri="{FF2B5EF4-FFF2-40B4-BE49-F238E27FC236}">
                <a16:creationId xmlns:a16="http://schemas.microsoft.com/office/drawing/2014/main" id="{DC676CDF-108C-8C44-BF3A-639305758291}"/>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0E3F9ACE-15BA-9343-AD68-1CCA8DE230B2}"/>
              </a:ext>
            </a:extLst>
          </p:cNvPr>
          <p:cNvSpPr>
            <a:spLocks noGrp="1"/>
          </p:cNvSpPr>
          <p:nvPr>
            <p:ph type="sldNum" sz="quarter" idx="12"/>
          </p:nvPr>
        </p:nvSpPr>
        <p:spPr/>
        <p:txBody>
          <a:bodyPr/>
          <a:lstStyle/>
          <a:p>
            <a:fld id="{C6C13921-03FE-0647-96BA-462C0AF9A523}" type="slidenum">
              <a:rPr lang="en-US" smtClean="0"/>
              <a:t>18</a:t>
            </a:fld>
            <a:endParaRPr lang="en-US" dirty="0"/>
          </a:p>
        </p:txBody>
      </p:sp>
      <p:sp>
        <p:nvSpPr>
          <p:cNvPr id="8" name="TextBox 7">
            <a:extLst>
              <a:ext uri="{FF2B5EF4-FFF2-40B4-BE49-F238E27FC236}">
                <a16:creationId xmlns:a16="http://schemas.microsoft.com/office/drawing/2014/main" id="{1EEEFCAD-D251-7A44-8736-4C2859C06AED}"/>
              </a:ext>
            </a:extLst>
          </p:cNvPr>
          <p:cNvSpPr txBox="1"/>
          <p:nvPr/>
        </p:nvSpPr>
        <p:spPr>
          <a:xfrm>
            <a:off x="516852" y="8747185"/>
            <a:ext cx="2404228" cy="646331"/>
          </a:xfrm>
          <a:prstGeom prst="rect">
            <a:avLst/>
          </a:prstGeom>
          <a:noFill/>
        </p:spPr>
        <p:txBody>
          <a:bodyPr wrap="square">
            <a:spAutoFit/>
          </a:bodyPr>
          <a:lstStyle/>
          <a:p>
            <a:r>
              <a:rPr lang="en-US" sz="1200" dirty="0"/>
              <a:t>Source: https://flickread.com/edition/html/index.php?pdf=60db33a51b897#19</a:t>
            </a:r>
          </a:p>
        </p:txBody>
      </p:sp>
      <p:sp>
        <p:nvSpPr>
          <p:cNvPr id="7" name="TextBox 6">
            <a:extLst>
              <a:ext uri="{FF2B5EF4-FFF2-40B4-BE49-F238E27FC236}">
                <a16:creationId xmlns:a16="http://schemas.microsoft.com/office/drawing/2014/main" id="{AD8F0B66-99AC-5E04-2803-8905D2982D96}"/>
              </a:ext>
            </a:extLst>
          </p:cNvPr>
          <p:cNvSpPr txBox="1"/>
          <p:nvPr/>
        </p:nvSpPr>
        <p:spPr>
          <a:xfrm>
            <a:off x="2642000" y="476137"/>
            <a:ext cx="4974142" cy="646331"/>
          </a:xfrm>
          <a:prstGeom prst="rect">
            <a:avLst/>
          </a:prstGeom>
          <a:noFill/>
        </p:spPr>
        <p:txBody>
          <a:bodyPr wrap="square">
            <a:spAutoFit/>
          </a:bodyPr>
          <a:lstStyle/>
          <a:p>
            <a:r>
              <a:rPr lang="en-US" sz="3600" dirty="0">
                <a:latin typeface="+mj-lt"/>
              </a:rPr>
              <a:t>UK public sector workers</a:t>
            </a:r>
          </a:p>
        </p:txBody>
      </p:sp>
      <p:sp>
        <p:nvSpPr>
          <p:cNvPr id="9" name="TextBox 8">
            <a:extLst>
              <a:ext uri="{FF2B5EF4-FFF2-40B4-BE49-F238E27FC236}">
                <a16:creationId xmlns:a16="http://schemas.microsoft.com/office/drawing/2014/main" id="{C8F392C1-39DC-8E45-8238-47C64B83848A}"/>
              </a:ext>
            </a:extLst>
          </p:cNvPr>
          <p:cNvSpPr txBox="1"/>
          <p:nvPr/>
        </p:nvSpPr>
        <p:spPr>
          <a:xfrm>
            <a:off x="7161916" y="2458130"/>
            <a:ext cx="2534175" cy="3416320"/>
          </a:xfrm>
          <a:prstGeom prst="rect">
            <a:avLst/>
          </a:prstGeom>
          <a:noFill/>
        </p:spPr>
        <p:txBody>
          <a:bodyPr wrap="square">
            <a:spAutoFit/>
          </a:bodyPr>
          <a:lstStyle/>
          <a:p>
            <a:r>
              <a:rPr lang="en-US" sz="2400" dirty="0"/>
              <a:t>People working for the public good in plummeted from 23% of all those in work in the UK in 1992 to just 17% of the much larger total national workforce today. </a:t>
            </a:r>
          </a:p>
        </p:txBody>
      </p:sp>
    </p:spTree>
    <p:extLst>
      <p:ext uri="{BB962C8B-B14F-4D97-AF65-F5344CB8AC3E}">
        <p14:creationId xmlns:p14="http://schemas.microsoft.com/office/powerpoint/2010/main" val="30747252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art, line chart&#10;&#10;Description automatically generated">
            <a:extLst>
              <a:ext uri="{FF2B5EF4-FFF2-40B4-BE49-F238E27FC236}">
                <a16:creationId xmlns:a16="http://schemas.microsoft.com/office/drawing/2014/main" id="{C69A54DA-F53D-9E49-BBAB-9686088DB0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1198" y="2112357"/>
            <a:ext cx="9306277" cy="5446584"/>
          </a:xfrm>
          <a:prstGeom prst="rect">
            <a:avLst/>
          </a:prstGeom>
        </p:spPr>
      </p:pic>
      <p:sp>
        <p:nvSpPr>
          <p:cNvPr id="6" name="Rectangle 5">
            <a:extLst>
              <a:ext uri="{FF2B5EF4-FFF2-40B4-BE49-F238E27FC236}">
                <a16:creationId xmlns:a16="http://schemas.microsoft.com/office/drawing/2014/main" id="{46FB9A33-2E7B-7B41-B908-C7D465AC8D4A}"/>
              </a:ext>
            </a:extLst>
          </p:cNvPr>
          <p:cNvSpPr/>
          <p:nvPr/>
        </p:nvSpPr>
        <p:spPr>
          <a:xfrm>
            <a:off x="6176514" y="6530145"/>
            <a:ext cx="3450962" cy="830997"/>
          </a:xfrm>
          <a:prstGeom prst="rect">
            <a:avLst/>
          </a:prstGeom>
        </p:spPr>
        <p:txBody>
          <a:bodyPr wrap="square">
            <a:spAutoFit/>
          </a:bodyPr>
          <a:lstStyle/>
          <a:p>
            <a:r>
              <a:rPr lang="en-US" sz="1200" dirty="0"/>
              <a:t>Source – IMF statistics. Note this does not include actual 2020 and 2021 spending, which will have been higher (not in the IMF figures of 2021)</a:t>
            </a:r>
            <a:endParaRPr lang="en-US" sz="1468" dirty="0"/>
          </a:p>
          <a:p>
            <a:r>
              <a:rPr lang="en-US" sz="1200" dirty="0"/>
              <a:t>http://www.dannydorling.org/?p=8353</a:t>
            </a:r>
          </a:p>
        </p:txBody>
      </p:sp>
      <p:sp>
        <p:nvSpPr>
          <p:cNvPr id="2" name="Footer Placeholder 1">
            <a:extLst>
              <a:ext uri="{FF2B5EF4-FFF2-40B4-BE49-F238E27FC236}">
                <a16:creationId xmlns:a16="http://schemas.microsoft.com/office/drawing/2014/main" id="{4C8D91E3-482A-324D-AEDB-884EC22865D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21272DC9-6F52-804B-9598-C0E0CAA88108}"/>
              </a:ext>
            </a:extLst>
          </p:cNvPr>
          <p:cNvSpPr>
            <a:spLocks noGrp="1"/>
          </p:cNvSpPr>
          <p:nvPr>
            <p:ph type="sldNum" sz="quarter" idx="12"/>
          </p:nvPr>
        </p:nvSpPr>
        <p:spPr/>
        <p:txBody>
          <a:bodyPr/>
          <a:lstStyle/>
          <a:p>
            <a:fld id="{C6C13921-03FE-0647-96BA-462C0AF9A523}" type="slidenum">
              <a:rPr lang="en-US" smtClean="0"/>
              <a:t>19</a:t>
            </a:fld>
            <a:endParaRPr lang="en-US" dirty="0"/>
          </a:p>
        </p:txBody>
      </p:sp>
      <p:sp>
        <p:nvSpPr>
          <p:cNvPr id="8" name="TextBox 7">
            <a:extLst>
              <a:ext uri="{FF2B5EF4-FFF2-40B4-BE49-F238E27FC236}">
                <a16:creationId xmlns:a16="http://schemas.microsoft.com/office/drawing/2014/main" id="{E25439AA-C24D-1995-DFB0-1CC90BBDA0B5}"/>
              </a:ext>
            </a:extLst>
          </p:cNvPr>
          <p:cNvSpPr txBox="1"/>
          <p:nvPr/>
        </p:nvSpPr>
        <p:spPr>
          <a:xfrm>
            <a:off x="321198" y="197927"/>
            <a:ext cx="9306277" cy="1754326"/>
          </a:xfrm>
          <a:prstGeom prst="rect">
            <a:avLst/>
          </a:prstGeom>
          <a:noFill/>
        </p:spPr>
        <p:txBody>
          <a:bodyPr wrap="square">
            <a:spAutoFit/>
          </a:bodyPr>
          <a:lstStyle/>
          <a:p>
            <a:r>
              <a:rPr lang="en-US" sz="3600" dirty="0">
                <a:latin typeface="+mj-lt"/>
              </a:rPr>
              <a:t>A country’s spending statistics are collated by the International Monetary Fund (IMF), including what countries plan to spend in the future. </a:t>
            </a:r>
          </a:p>
        </p:txBody>
      </p:sp>
      <p:sp>
        <p:nvSpPr>
          <p:cNvPr id="9" name="TextBox 8">
            <a:extLst>
              <a:ext uri="{FF2B5EF4-FFF2-40B4-BE49-F238E27FC236}">
                <a16:creationId xmlns:a16="http://schemas.microsoft.com/office/drawing/2014/main" id="{6DD13F4D-C4A4-D540-9374-1527378AB903}"/>
              </a:ext>
            </a:extLst>
          </p:cNvPr>
          <p:cNvSpPr txBox="1"/>
          <p:nvPr/>
        </p:nvSpPr>
        <p:spPr>
          <a:xfrm>
            <a:off x="321198" y="7719045"/>
            <a:ext cx="9020297" cy="1569660"/>
          </a:xfrm>
          <a:prstGeom prst="rect">
            <a:avLst/>
          </a:prstGeom>
          <a:noFill/>
        </p:spPr>
        <p:txBody>
          <a:bodyPr wrap="square">
            <a:spAutoFit/>
          </a:bodyPr>
          <a:lstStyle/>
          <a:p>
            <a:r>
              <a:rPr lang="en-US" sz="2400" dirty="0"/>
              <a:t>The current UK government has said it intends to spend less than almost everywhere else in Europe, even though it will allocate a higher share of its public monies to its military than any other Western European country, and a huge amount to its debt repayments.</a:t>
            </a:r>
          </a:p>
        </p:txBody>
      </p:sp>
    </p:spTree>
    <p:extLst>
      <p:ext uri="{BB962C8B-B14F-4D97-AF65-F5344CB8AC3E}">
        <p14:creationId xmlns:p14="http://schemas.microsoft.com/office/powerpoint/2010/main" val="26999883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ext, letter&#10;&#10;Description automatically generated">
            <a:extLst>
              <a:ext uri="{FF2B5EF4-FFF2-40B4-BE49-F238E27FC236}">
                <a16:creationId xmlns:a16="http://schemas.microsoft.com/office/drawing/2014/main" id="{2622F6A8-FE26-F843-BE91-E49CCDF333D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08597" y="6997290"/>
            <a:ext cx="5063491" cy="2641600"/>
          </a:xfrm>
          <a:prstGeom prst="rect">
            <a:avLst/>
          </a:prstGeom>
        </p:spPr>
      </p:pic>
      <p:sp>
        <p:nvSpPr>
          <p:cNvPr id="4" name="Footer Placeholder 3">
            <a:extLst>
              <a:ext uri="{FF2B5EF4-FFF2-40B4-BE49-F238E27FC236}">
                <a16:creationId xmlns:a16="http://schemas.microsoft.com/office/drawing/2014/main" id="{4CC8C94F-486C-DA46-A787-93B568E6D7C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829ABBE8-3CE0-224E-917A-7AC9EC645FA6}"/>
              </a:ext>
            </a:extLst>
          </p:cNvPr>
          <p:cNvSpPr>
            <a:spLocks noGrp="1"/>
          </p:cNvSpPr>
          <p:nvPr>
            <p:ph type="sldNum" sz="quarter" idx="12"/>
          </p:nvPr>
        </p:nvSpPr>
        <p:spPr/>
        <p:txBody>
          <a:bodyPr/>
          <a:lstStyle/>
          <a:p>
            <a:fld id="{C6C13921-03FE-0647-96BA-462C0AF9A523}" type="slidenum">
              <a:rPr lang="en-US" smtClean="0"/>
              <a:t>2</a:t>
            </a:fld>
            <a:endParaRPr lang="en-US" dirty="0"/>
          </a:p>
        </p:txBody>
      </p:sp>
      <p:sp>
        <p:nvSpPr>
          <p:cNvPr id="9" name="TextBox 8">
            <a:extLst>
              <a:ext uri="{FF2B5EF4-FFF2-40B4-BE49-F238E27FC236}">
                <a16:creationId xmlns:a16="http://schemas.microsoft.com/office/drawing/2014/main" id="{89E25CE0-F5E9-0047-A748-A41AE1883F97}"/>
              </a:ext>
            </a:extLst>
          </p:cNvPr>
          <p:cNvSpPr txBox="1"/>
          <p:nvPr/>
        </p:nvSpPr>
        <p:spPr>
          <a:xfrm>
            <a:off x="2701158" y="387181"/>
            <a:ext cx="4321861" cy="1200329"/>
          </a:xfrm>
          <a:prstGeom prst="rect">
            <a:avLst/>
          </a:prstGeom>
          <a:noFill/>
        </p:spPr>
        <p:txBody>
          <a:bodyPr wrap="square">
            <a:spAutoFit/>
          </a:bodyPr>
          <a:lstStyle/>
          <a:p>
            <a:pPr algn="ctr"/>
            <a:r>
              <a:rPr lang="en-GB" sz="3600" dirty="0"/>
              <a:t>1.</a:t>
            </a:r>
          </a:p>
          <a:p>
            <a:pPr algn="ctr"/>
            <a:r>
              <a:rPr lang="en-GB" sz="3600" dirty="0"/>
              <a:t>The Roundabout</a:t>
            </a:r>
          </a:p>
        </p:txBody>
      </p:sp>
      <p:sp>
        <p:nvSpPr>
          <p:cNvPr id="11" name="AutoShape 4">
            <a:extLst>
              <a:ext uri="{FF2B5EF4-FFF2-40B4-BE49-F238E27FC236}">
                <a16:creationId xmlns:a16="http://schemas.microsoft.com/office/drawing/2014/main" id="{2C02C2D7-5A7F-604D-A7AA-CFC1F5D9B850}"/>
              </a:ext>
            </a:extLst>
          </p:cNvPr>
          <p:cNvSpPr>
            <a:spLocks noChangeAspect="1" noChangeArrowheads="1"/>
          </p:cNvSpPr>
          <p:nvPr/>
        </p:nvSpPr>
        <p:spPr bwMode="auto">
          <a:xfrm>
            <a:off x="4819650" y="481806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3" name="Picture 12">
            <a:extLst>
              <a:ext uri="{FF2B5EF4-FFF2-40B4-BE49-F238E27FC236}">
                <a16:creationId xmlns:a16="http://schemas.microsoft.com/office/drawing/2014/main" id="{DEE145D7-7C8D-F24D-BCAC-166C98BF9966}"/>
              </a:ext>
            </a:extLst>
          </p:cNvPr>
          <p:cNvPicPr>
            <a:picLocks noChangeAspect="1"/>
          </p:cNvPicPr>
          <p:nvPr/>
        </p:nvPicPr>
        <p:blipFill>
          <a:blip r:embed="rId3"/>
          <a:stretch>
            <a:fillRect/>
          </a:stretch>
        </p:blipFill>
        <p:spPr>
          <a:xfrm>
            <a:off x="1052088" y="1752400"/>
            <a:ext cx="7620000" cy="5080000"/>
          </a:xfrm>
          <a:prstGeom prst="rect">
            <a:avLst/>
          </a:prstGeom>
        </p:spPr>
      </p:pic>
      <p:sp>
        <p:nvSpPr>
          <p:cNvPr id="17" name="TextBox 16">
            <a:extLst>
              <a:ext uri="{FF2B5EF4-FFF2-40B4-BE49-F238E27FC236}">
                <a16:creationId xmlns:a16="http://schemas.microsoft.com/office/drawing/2014/main" id="{C491DADC-014A-934F-9D74-B856A1B171EF}"/>
              </a:ext>
            </a:extLst>
          </p:cNvPr>
          <p:cNvSpPr txBox="1"/>
          <p:nvPr/>
        </p:nvSpPr>
        <p:spPr>
          <a:xfrm>
            <a:off x="152401" y="9232166"/>
            <a:ext cx="3487946" cy="646331"/>
          </a:xfrm>
          <a:prstGeom prst="rect">
            <a:avLst/>
          </a:prstGeom>
          <a:noFill/>
        </p:spPr>
        <p:txBody>
          <a:bodyPr wrap="square">
            <a:spAutoFit/>
          </a:bodyPr>
          <a:lstStyle/>
          <a:p>
            <a:r>
              <a:rPr lang="en-GB" sz="1200" dirty="0"/>
              <a:t>Source: https://www.mediastorehouse.com/</a:t>
            </a:r>
            <a:br>
              <a:rPr lang="en-GB" sz="1200" dirty="0"/>
            </a:br>
            <a:r>
              <a:rPr lang="en-GB" sz="1200" dirty="0"/>
              <a:t>historic-england/flight/england-air/headington-roundabout-27840-014-11635856.html</a:t>
            </a:r>
          </a:p>
        </p:txBody>
      </p:sp>
      <p:sp>
        <p:nvSpPr>
          <p:cNvPr id="10" name="Title 2">
            <a:extLst>
              <a:ext uri="{FF2B5EF4-FFF2-40B4-BE49-F238E27FC236}">
                <a16:creationId xmlns:a16="http://schemas.microsoft.com/office/drawing/2014/main" id="{CA2AD251-084B-E342-BF11-AFAC7C45C58A}"/>
              </a:ext>
            </a:extLst>
          </p:cNvPr>
          <p:cNvSpPr>
            <a:spLocks noGrp="1"/>
          </p:cNvSpPr>
          <p:nvPr>
            <p:ph type="title"/>
          </p:nvPr>
        </p:nvSpPr>
        <p:spPr>
          <a:xfrm>
            <a:off x="487644" y="7200448"/>
            <a:ext cx="2963646" cy="1740729"/>
          </a:xfrm>
        </p:spPr>
        <p:txBody>
          <a:bodyPr>
            <a:normAutofit/>
          </a:bodyPr>
          <a:lstStyle/>
          <a:p>
            <a:pPr algn="r"/>
            <a:r>
              <a:rPr lang="en-GB" sz="3600" dirty="0"/>
              <a:t>Memories are a </a:t>
            </a:r>
            <a:r>
              <a:rPr lang="en-GB" dirty="0"/>
              <a:t>marketing opportunity </a:t>
            </a:r>
            <a:endParaRPr lang="en-GB" sz="3600" dirty="0"/>
          </a:p>
        </p:txBody>
      </p:sp>
    </p:spTree>
    <p:extLst>
      <p:ext uri="{BB962C8B-B14F-4D97-AF65-F5344CB8AC3E}">
        <p14:creationId xmlns:p14="http://schemas.microsoft.com/office/powerpoint/2010/main" val="30955019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FDDA50BA-E3D4-7D4C-9ECF-9BFAB666558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08" y="2174478"/>
            <a:ext cx="9648885" cy="5593556"/>
          </a:xfrm>
          <a:prstGeom prst="rect">
            <a:avLst/>
          </a:prstGeom>
        </p:spPr>
      </p:pic>
      <p:sp>
        <p:nvSpPr>
          <p:cNvPr id="2" name="Footer Placeholder 1">
            <a:extLst>
              <a:ext uri="{FF2B5EF4-FFF2-40B4-BE49-F238E27FC236}">
                <a16:creationId xmlns:a16="http://schemas.microsoft.com/office/drawing/2014/main" id="{BF785C42-E062-784E-B36F-6F56A803B84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A4BAAA-36B8-864B-BF8B-693549D3B4C1}"/>
              </a:ext>
            </a:extLst>
          </p:cNvPr>
          <p:cNvSpPr>
            <a:spLocks noGrp="1"/>
          </p:cNvSpPr>
          <p:nvPr>
            <p:ph type="sldNum" sz="quarter" idx="12"/>
          </p:nvPr>
        </p:nvSpPr>
        <p:spPr/>
        <p:txBody>
          <a:bodyPr/>
          <a:lstStyle/>
          <a:p>
            <a:fld id="{C6C13921-03FE-0647-96BA-462C0AF9A523}" type="slidenum">
              <a:rPr lang="en-US" smtClean="0"/>
              <a:t>20</a:t>
            </a:fld>
            <a:endParaRPr lang="en-US" dirty="0"/>
          </a:p>
        </p:txBody>
      </p:sp>
      <p:sp>
        <p:nvSpPr>
          <p:cNvPr id="6" name="TextBox 5">
            <a:extLst>
              <a:ext uri="{FF2B5EF4-FFF2-40B4-BE49-F238E27FC236}">
                <a16:creationId xmlns:a16="http://schemas.microsoft.com/office/drawing/2014/main" id="{58C6F02A-EFFA-30D3-B120-6A5EF983F796}"/>
              </a:ext>
            </a:extLst>
          </p:cNvPr>
          <p:cNvSpPr txBox="1"/>
          <p:nvPr/>
        </p:nvSpPr>
        <p:spPr>
          <a:xfrm>
            <a:off x="327805" y="7768034"/>
            <a:ext cx="9178504" cy="1569660"/>
          </a:xfrm>
          <a:prstGeom prst="rect">
            <a:avLst/>
          </a:prstGeom>
          <a:noFill/>
        </p:spPr>
        <p:txBody>
          <a:bodyPr wrap="square">
            <a:spAutoFit/>
          </a:bodyPr>
          <a:lstStyle/>
          <a:p>
            <a:r>
              <a:rPr lang="en-US" sz="2400" dirty="0"/>
              <a:t>UK public spending as a proportion of GDP has now fallen so far it is below that of Spain in the 1980s, and that of Greece in the 1990s. It was already lower than almost every other Western European nation following the cuts that began in the late 1970s.</a:t>
            </a:r>
          </a:p>
        </p:txBody>
      </p:sp>
      <p:sp>
        <p:nvSpPr>
          <p:cNvPr id="7" name="TextBox 6">
            <a:extLst>
              <a:ext uri="{FF2B5EF4-FFF2-40B4-BE49-F238E27FC236}">
                <a16:creationId xmlns:a16="http://schemas.microsoft.com/office/drawing/2014/main" id="{9F1ED001-07FE-CF4B-9396-1E5E5C4A8EF4}"/>
              </a:ext>
            </a:extLst>
          </p:cNvPr>
          <p:cNvSpPr txBox="1"/>
          <p:nvPr/>
        </p:nvSpPr>
        <p:spPr>
          <a:xfrm>
            <a:off x="327804" y="326677"/>
            <a:ext cx="9178505" cy="1754326"/>
          </a:xfrm>
          <a:prstGeom prst="rect">
            <a:avLst/>
          </a:prstGeom>
          <a:noFill/>
        </p:spPr>
        <p:txBody>
          <a:bodyPr wrap="square" rtlCol="0">
            <a:spAutoFit/>
          </a:bodyPr>
          <a:lstStyle/>
          <a:p>
            <a:r>
              <a:rPr lang="en-US" sz="3600" dirty="0">
                <a:latin typeface="+mj-lt"/>
              </a:rPr>
              <a:t>Public spending tends to rise over time as the population ages. But the gap between France and the UK is enormous in size and implications.</a:t>
            </a:r>
          </a:p>
        </p:txBody>
      </p:sp>
      <p:sp>
        <p:nvSpPr>
          <p:cNvPr id="8" name="Rectangle 7">
            <a:extLst>
              <a:ext uri="{FF2B5EF4-FFF2-40B4-BE49-F238E27FC236}">
                <a16:creationId xmlns:a16="http://schemas.microsoft.com/office/drawing/2014/main" id="{C740D6CD-9105-AC45-A3A7-38AF660B23EA}"/>
              </a:ext>
            </a:extLst>
          </p:cNvPr>
          <p:cNvSpPr/>
          <p:nvPr/>
        </p:nvSpPr>
        <p:spPr>
          <a:xfrm>
            <a:off x="6176514" y="6530145"/>
            <a:ext cx="3450962" cy="830997"/>
          </a:xfrm>
          <a:prstGeom prst="rect">
            <a:avLst/>
          </a:prstGeom>
        </p:spPr>
        <p:txBody>
          <a:bodyPr wrap="square">
            <a:spAutoFit/>
          </a:bodyPr>
          <a:lstStyle/>
          <a:p>
            <a:r>
              <a:rPr lang="en-US" sz="1200" dirty="0"/>
              <a:t>Source – IMF statistics. Note this does not include actual 2020 and 2021 spending, which will have been higher (not in the IMF figures of 2021)</a:t>
            </a:r>
            <a:endParaRPr lang="en-US" sz="1468" dirty="0"/>
          </a:p>
          <a:p>
            <a:r>
              <a:rPr lang="en-US" sz="1200" dirty="0"/>
              <a:t>http://www.dannydorling.org/?p=8353</a:t>
            </a:r>
          </a:p>
        </p:txBody>
      </p:sp>
    </p:spTree>
    <p:extLst>
      <p:ext uri="{BB962C8B-B14F-4D97-AF65-F5344CB8AC3E}">
        <p14:creationId xmlns:p14="http://schemas.microsoft.com/office/powerpoint/2010/main" val="6301807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 line chart&#10;&#10;Description automatically generated">
            <a:extLst>
              <a:ext uri="{FF2B5EF4-FFF2-40B4-BE49-F238E27FC236}">
                <a16:creationId xmlns:a16="http://schemas.microsoft.com/office/drawing/2014/main" id="{174B6E0A-A19B-3847-87AF-DB9FACFDA6B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7608" y="2174478"/>
            <a:ext cx="9648885" cy="5593556"/>
          </a:xfrm>
          <a:prstGeom prst="rect">
            <a:avLst/>
          </a:prstGeom>
        </p:spPr>
      </p:pic>
      <p:sp>
        <p:nvSpPr>
          <p:cNvPr id="4" name="TextBox 3">
            <a:extLst>
              <a:ext uri="{FF2B5EF4-FFF2-40B4-BE49-F238E27FC236}">
                <a16:creationId xmlns:a16="http://schemas.microsoft.com/office/drawing/2014/main" id="{A264E98D-6C9E-724E-AFBF-80A60F230A38}"/>
              </a:ext>
            </a:extLst>
          </p:cNvPr>
          <p:cNvSpPr txBox="1"/>
          <p:nvPr/>
        </p:nvSpPr>
        <p:spPr>
          <a:xfrm>
            <a:off x="3812679" y="2743469"/>
            <a:ext cx="5116099" cy="1146852"/>
          </a:xfrm>
          <a:prstGeom prst="rect">
            <a:avLst/>
          </a:prstGeom>
          <a:noFill/>
        </p:spPr>
        <p:txBody>
          <a:bodyPr wrap="square" rtlCol="0">
            <a:spAutoFit/>
          </a:bodyPr>
          <a:lstStyle/>
          <a:p>
            <a:r>
              <a:rPr lang="en-US" sz="2284" dirty="0">
                <a:solidFill>
                  <a:srgbClr val="FF0000"/>
                </a:solidFill>
              </a:rPr>
              <a:t>(Note that Spain and Greece had unusual governments in the distant past, and Ireland is not included here)</a:t>
            </a:r>
          </a:p>
        </p:txBody>
      </p:sp>
      <p:sp>
        <p:nvSpPr>
          <p:cNvPr id="2" name="Footer Placeholder 1">
            <a:extLst>
              <a:ext uri="{FF2B5EF4-FFF2-40B4-BE49-F238E27FC236}">
                <a16:creationId xmlns:a16="http://schemas.microsoft.com/office/drawing/2014/main" id="{AC3C2271-1BC5-6E45-924B-C57070F578E7}"/>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335C65B6-C56C-FE43-9FFD-70E8117D6DF5}"/>
              </a:ext>
            </a:extLst>
          </p:cNvPr>
          <p:cNvSpPr>
            <a:spLocks noGrp="1"/>
          </p:cNvSpPr>
          <p:nvPr>
            <p:ph type="sldNum" sz="quarter" idx="12"/>
          </p:nvPr>
        </p:nvSpPr>
        <p:spPr/>
        <p:txBody>
          <a:bodyPr/>
          <a:lstStyle/>
          <a:p>
            <a:fld id="{C6C13921-03FE-0647-96BA-462C0AF9A523}" type="slidenum">
              <a:rPr lang="en-US" smtClean="0"/>
              <a:t>21</a:t>
            </a:fld>
            <a:endParaRPr lang="en-US" dirty="0"/>
          </a:p>
        </p:txBody>
      </p:sp>
      <p:sp>
        <p:nvSpPr>
          <p:cNvPr id="9" name="TextBox 8">
            <a:extLst>
              <a:ext uri="{FF2B5EF4-FFF2-40B4-BE49-F238E27FC236}">
                <a16:creationId xmlns:a16="http://schemas.microsoft.com/office/drawing/2014/main" id="{99B1CFA4-956D-D6AD-98F8-F252FF6A2503}"/>
              </a:ext>
            </a:extLst>
          </p:cNvPr>
          <p:cNvSpPr txBox="1"/>
          <p:nvPr/>
        </p:nvSpPr>
        <p:spPr>
          <a:xfrm>
            <a:off x="273719" y="197927"/>
            <a:ext cx="9522774" cy="1754326"/>
          </a:xfrm>
          <a:prstGeom prst="rect">
            <a:avLst/>
          </a:prstGeom>
          <a:noFill/>
        </p:spPr>
        <p:txBody>
          <a:bodyPr wrap="square">
            <a:spAutoFit/>
          </a:bodyPr>
          <a:lstStyle/>
          <a:p>
            <a:r>
              <a:rPr lang="en-US" sz="3600" dirty="0">
                <a:latin typeface="+mj-lt"/>
              </a:rPr>
              <a:t>In 2023 France and Belgium will spend 55% of their GDP on public services, followed in descending order by Finland, Greece, Austria…</a:t>
            </a:r>
          </a:p>
        </p:txBody>
      </p:sp>
      <p:sp>
        <p:nvSpPr>
          <p:cNvPr id="7" name="TextBox 6">
            <a:extLst>
              <a:ext uri="{FF2B5EF4-FFF2-40B4-BE49-F238E27FC236}">
                <a16:creationId xmlns:a16="http://schemas.microsoft.com/office/drawing/2014/main" id="{22F86BB5-4B20-8C40-AD22-DFB254DB5FD2}"/>
              </a:ext>
            </a:extLst>
          </p:cNvPr>
          <p:cNvSpPr txBox="1"/>
          <p:nvPr/>
        </p:nvSpPr>
        <p:spPr>
          <a:xfrm>
            <a:off x="147607" y="7736005"/>
            <a:ext cx="9522774" cy="1569660"/>
          </a:xfrm>
          <a:prstGeom prst="rect">
            <a:avLst/>
          </a:prstGeom>
          <a:noFill/>
        </p:spPr>
        <p:txBody>
          <a:bodyPr wrap="square">
            <a:spAutoFit/>
          </a:bodyPr>
          <a:lstStyle/>
          <a:p>
            <a:r>
              <a:rPr lang="en-US" sz="2400" dirty="0"/>
              <a:t>…Denmark, Norway, Sweden, Germany and Spain, and finally both Portugal and the Netherlands at 45%, with the UK at only 41%. This is two percentage points higher than the 39% spent in 2019, reflecting the rising costs of debt repayment and a further increase in military spending.</a:t>
            </a:r>
          </a:p>
        </p:txBody>
      </p:sp>
      <p:sp>
        <p:nvSpPr>
          <p:cNvPr id="8" name="Rectangle 7">
            <a:extLst>
              <a:ext uri="{FF2B5EF4-FFF2-40B4-BE49-F238E27FC236}">
                <a16:creationId xmlns:a16="http://schemas.microsoft.com/office/drawing/2014/main" id="{46CA53A9-E086-7141-BA91-8189A35612C8}"/>
              </a:ext>
            </a:extLst>
          </p:cNvPr>
          <p:cNvSpPr/>
          <p:nvPr/>
        </p:nvSpPr>
        <p:spPr>
          <a:xfrm>
            <a:off x="6176514" y="6530145"/>
            <a:ext cx="3450962" cy="830997"/>
          </a:xfrm>
          <a:prstGeom prst="rect">
            <a:avLst/>
          </a:prstGeom>
        </p:spPr>
        <p:txBody>
          <a:bodyPr wrap="square">
            <a:spAutoFit/>
          </a:bodyPr>
          <a:lstStyle/>
          <a:p>
            <a:r>
              <a:rPr lang="en-US" sz="1200" dirty="0"/>
              <a:t>Source – IMF statistics. Note this does not include actual 2020 and 2021 spending, which will have been higher (not in the IMF figures of 2021)</a:t>
            </a:r>
            <a:endParaRPr lang="en-US" sz="1468" dirty="0"/>
          </a:p>
          <a:p>
            <a:r>
              <a:rPr lang="en-US" sz="1200" dirty="0"/>
              <a:t>http://www.dannydorling.org/?p=8353</a:t>
            </a:r>
          </a:p>
        </p:txBody>
      </p:sp>
    </p:spTree>
    <p:extLst>
      <p:ext uri="{BB962C8B-B14F-4D97-AF65-F5344CB8AC3E}">
        <p14:creationId xmlns:p14="http://schemas.microsoft.com/office/powerpoint/2010/main" val="63537487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AFE6E-7970-854E-B922-41A5DE21E8BF}"/>
              </a:ext>
            </a:extLst>
          </p:cNvPr>
          <p:cNvSpPr>
            <a:spLocks noGrp="1"/>
          </p:cNvSpPr>
          <p:nvPr>
            <p:ph type="title"/>
          </p:nvPr>
        </p:nvSpPr>
        <p:spPr>
          <a:xfrm>
            <a:off x="736192" y="344049"/>
            <a:ext cx="8576786" cy="1286751"/>
          </a:xfrm>
        </p:spPr>
        <p:txBody>
          <a:bodyPr/>
          <a:lstStyle/>
          <a:p>
            <a:r>
              <a:rPr lang="en-GB" dirty="0"/>
              <a:t>‘Tax policy choices help determine levels of inequality’ – Resolution Foundation, 2022.</a:t>
            </a:r>
          </a:p>
        </p:txBody>
      </p:sp>
      <p:pic>
        <p:nvPicPr>
          <p:cNvPr id="8" name="Content Placeholder 7" descr="Chart&#10;&#10;Description automatically generated">
            <a:extLst>
              <a:ext uri="{FF2B5EF4-FFF2-40B4-BE49-F238E27FC236}">
                <a16:creationId xmlns:a16="http://schemas.microsoft.com/office/drawing/2014/main" id="{7AF9009A-EE3D-554A-8492-66AC06E136BB}"/>
              </a:ext>
            </a:extLst>
          </p:cNvPr>
          <p:cNvPicPr>
            <a:picLocks noGrp="1" noChangeAspect="1"/>
          </p:cNvPicPr>
          <p:nvPr>
            <p:ph idx="1"/>
          </p:nvPr>
        </p:nvPicPr>
        <p:blipFill>
          <a:blip r:embed="rId2"/>
          <a:stretch>
            <a:fillRect/>
          </a:stretch>
        </p:blipFill>
        <p:spPr>
          <a:xfrm>
            <a:off x="342492" y="2011363"/>
            <a:ext cx="9068414" cy="6753075"/>
          </a:xfrm>
        </p:spPr>
      </p:pic>
      <p:sp>
        <p:nvSpPr>
          <p:cNvPr id="4" name="Footer Placeholder 3">
            <a:extLst>
              <a:ext uri="{FF2B5EF4-FFF2-40B4-BE49-F238E27FC236}">
                <a16:creationId xmlns:a16="http://schemas.microsoft.com/office/drawing/2014/main" id="{0AAE28D8-658F-8345-85FF-45B41211F92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0A073ADC-1718-7B49-890F-29EB321A1762}"/>
              </a:ext>
            </a:extLst>
          </p:cNvPr>
          <p:cNvSpPr>
            <a:spLocks noGrp="1"/>
          </p:cNvSpPr>
          <p:nvPr>
            <p:ph type="sldNum" sz="quarter" idx="12"/>
          </p:nvPr>
        </p:nvSpPr>
        <p:spPr/>
        <p:txBody>
          <a:bodyPr/>
          <a:lstStyle/>
          <a:p>
            <a:fld id="{C6C13921-03FE-0647-96BA-462C0AF9A523}" type="slidenum">
              <a:rPr lang="en-US" smtClean="0"/>
              <a:t>22</a:t>
            </a:fld>
            <a:endParaRPr lang="en-US" dirty="0"/>
          </a:p>
        </p:txBody>
      </p:sp>
      <p:sp>
        <p:nvSpPr>
          <p:cNvPr id="6" name="TextBox 5">
            <a:extLst>
              <a:ext uri="{FF2B5EF4-FFF2-40B4-BE49-F238E27FC236}">
                <a16:creationId xmlns:a16="http://schemas.microsoft.com/office/drawing/2014/main" id="{99B2E906-DBD3-244B-A15C-2881AC4DC71E}"/>
              </a:ext>
            </a:extLst>
          </p:cNvPr>
          <p:cNvSpPr txBox="1"/>
          <p:nvPr/>
        </p:nvSpPr>
        <p:spPr>
          <a:xfrm>
            <a:off x="342492" y="8764570"/>
            <a:ext cx="3002676" cy="646331"/>
          </a:xfrm>
          <a:prstGeom prst="rect">
            <a:avLst/>
          </a:prstGeom>
          <a:noFill/>
        </p:spPr>
        <p:txBody>
          <a:bodyPr wrap="square">
            <a:spAutoFit/>
          </a:bodyPr>
          <a:lstStyle/>
          <a:p>
            <a:r>
              <a:rPr lang="en-GB" sz="1200" dirty="0"/>
              <a:t>Source: https://www.resolutionfoundation.org/publications/the-living-standards-audit-2022/</a:t>
            </a:r>
          </a:p>
        </p:txBody>
      </p:sp>
    </p:spTree>
    <p:extLst>
      <p:ext uri="{BB962C8B-B14F-4D97-AF65-F5344CB8AC3E}">
        <p14:creationId xmlns:p14="http://schemas.microsoft.com/office/powerpoint/2010/main" val="6921591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39C190E-61D9-1D48-9953-389A6EAD09DC}"/>
              </a:ext>
            </a:extLst>
          </p:cNvPr>
          <p:cNvSpPr>
            <a:spLocks noGrp="1"/>
          </p:cNvSpPr>
          <p:nvPr>
            <p:ph type="title"/>
          </p:nvPr>
        </p:nvSpPr>
        <p:spPr>
          <a:xfrm>
            <a:off x="278147" y="162462"/>
            <a:ext cx="9665953" cy="1407777"/>
          </a:xfrm>
        </p:spPr>
        <p:txBody>
          <a:bodyPr>
            <a:normAutofit/>
          </a:bodyPr>
          <a:lstStyle/>
          <a:p>
            <a:r>
              <a:rPr lang="en-GB" dirty="0"/>
              <a:t>Long before the debacle of autumn 2022, the UK had a special problem. Rising inflation then began.</a:t>
            </a:r>
            <a:endParaRPr lang="en-US" dirty="0"/>
          </a:p>
        </p:txBody>
      </p:sp>
      <p:pic>
        <p:nvPicPr>
          <p:cNvPr id="4" name="Content Placeholder 3" descr="Chart&#10;&#10;Description automatically generated">
            <a:extLst>
              <a:ext uri="{FF2B5EF4-FFF2-40B4-BE49-F238E27FC236}">
                <a16:creationId xmlns:a16="http://schemas.microsoft.com/office/drawing/2014/main" id="{0F67AEE6-21C1-1B4F-AB4B-CDB58B5744A5}"/>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058572" y="1570239"/>
            <a:ext cx="8231530" cy="5924836"/>
          </a:xfrm>
          <a:prstGeom prst="rect">
            <a:avLst/>
          </a:prstGeom>
        </p:spPr>
      </p:pic>
      <p:sp>
        <p:nvSpPr>
          <p:cNvPr id="2" name="Footer Placeholder 1">
            <a:extLst>
              <a:ext uri="{FF2B5EF4-FFF2-40B4-BE49-F238E27FC236}">
                <a16:creationId xmlns:a16="http://schemas.microsoft.com/office/drawing/2014/main" id="{94B63DD2-D6D7-2C45-B770-910787CCD56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9F3679D0-9E32-E448-9189-FA5FCA13676E}"/>
              </a:ext>
            </a:extLst>
          </p:cNvPr>
          <p:cNvSpPr>
            <a:spLocks noGrp="1"/>
          </p:cNvSpPr>
          <p:nvPr>
            <p:ph type="sldNum" sz="quarter" idx="12"/>
          </p:nvPr>
        </p:nvSpPr>
        <p:spPr/>
        <p:txBody>
          <a:bodyPr/>
          <a:lstStyle/>
          <a:p>
            <a:fld id="{C6C13921-03FE-0647-96BA-462C0AF9A523}" type="slidenum">
              <a:rPr lang="en-US" smtClean="0"/>
              <a:t>23</a:t>
            </a:fld>
            <a:endParaRPr lang="en-US" dirty="0"/>
          </a:p>
        </p:txBody>
      </p:sp>
      <p:sp>
        <p:nvSpPr>
          <p:cNvPr id="6" name="TextBox 5">
            <a:extLst>
              <a:ext uri="{FF2B5EF4-FFF2-40B4-BE49-F238E27FC236}">
                <a16:creationId xmlns:a16="http://schemas.microsoft.com/office/drawing/2014/main" id="{0AAF6C57-65C5-0841-902B-8A8C93C976AB}"/>
              </a:ext>
            </a:extLst>
          </p:cNvPr>
          <p:cNvSpPr txBox="1"/>
          <p:nvPr/>
        </p:nvSpPr>
        <p:spPr>
          <a:xfrm>
            <a:off x="481376" y="8915270"/>
            <a:ext cx="7002379" cy="461665"/>
          </a:xfrm>
          <a:prstGeom prst="rect">
            <a:avLst/>
          </a:prstGeom>
          <a:noFill/>
        </p:spPr>
        <p:txBody>
          <a:bodyPr wrap="square">
            <a:spAutoFit/>
          </a:bodyPr>
          <a:lstStyle/>
          <a:p>
            <a:r>
              <a:rPr lang="en-US" sz="1200" dirty="0"/>
              <a:t>Source: Dorling, D. (2022) The Trickle Up of Fear, Public Sector Focus, March/April, pp. 12-15, https://flickread.com/edition/html/index.php?pdf=62668d702a8e0#15</a:t>
            </a:r>
          </a:p>
        </p:txBody>
      </p:sp>
      <p:sp>
        <p:nvSpPr>
          <p:cNvPr id="8" name="TextBox 7">
            <a:extLst>
              <a:ext uri="{FF2B5EF4-FFF2-40B4-BE49-F238E27FC236}">
                <a16:creationId xmlns:a16="http://schemas.microsoft.com/office/drawing/2014/main" id="{A0D387A7-D5A4-1B2A-B878-2D1F53B27ACE}"/>
              </a:ext>
            </a:extLst>
          </p:cNvPr>
          <p:cNvSpPr txBox="1"/>
          <p:nvPr/>
        </p:nvSpPr>
        <p:spPr>
          <a:xfrm>
            <a:off x="481376" y="7605008"/>
            <a:ext cx="9462724" cy="1200329"/>
          </a:xfrm>
          <a:prstGeom prst="rect">
            <a:avLst/>
          </a:prstGeom>
          <a:noFill/>
        </p:spPr>
        <p:txBody>
          <a:bodyPr wrap="square">
            <a:spAutoFit/>
          </a:bodyPr>
          <a:lstStyle/>
          <a:p>
            <a:r>
              <a:rPr lang="en-US" sz="2400" dirty="0"/>
              <a:t>The UK’s position is even worse than the numbers in this graph suggest, because in recent years its GDP has not risen as much as that of other European countries. Meanwhile the pound has fallen in value. </a:t>
            </a:r>
          </a:p>
        </p:txBody>
      </p:sp>
    </p:spTree>
    <p:extLst>
      <p:ext uri="{BB962C8B-B14F-4D97-AF65-F5344CB8AC3E}">
        <p14:creationId xmlns:p14="http://schemas.microsoft.com/office/powerpoint/2010/main" val="2498721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416BA880-B65C-5440-B7D8-2A2BF7DBFA6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03732" y="4373525"/>
            <a:ext cx="9204985" cy="4482820"/>
          </a:xfrm>
        </p:spPr>
      </p:pic>
      <p:sp>
        <p:nvSpPr>
          <p:cNvPr id="4" name="Footer Placeholder 3">
            <a:extLst>
              <a:ext uri="{FF2B5EF4-FFF2-40B4-BE49-F238E27FC236}">
                <a16:creationId xmlns:a16="http://schemas.microsoft.com/office/drawing/2014/main" id="{FFDDE188-0C99-244B-AF92-F738B453EF5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2356AF05-73CB-1446-A19D-7897C97995B4}"/>
              </a:ext>
            </a:extLst>
          </p:cNvPr>
          <p:cNvSpPr>
            <a:spLocks noGrp="1"/>
          </p:cNvSpPr>
          <p:nvPr>
            <p:ph type="sldNum" sz="quarter" idx="12"/>
          </p:nvPr>
        </p:nvSpPr>
        <p:spPr/>
        <p:txBody>
          <a:bodyPr/>
          <a:lstStyle/>
          <a:p>
            <a:fld id="{C6C13921-03FE-0647-96BA-462C0AF9A523}" type="slidenum">
              <a:rPr lang="en-US" smtClean="0"/>
              <a:t>24</a:t>
            </a:fld>
            <a:endParaRPr lang="en-US" dirty="0"/>
          </a:p>
        </p:txBody>
      </p:sp>
      <p:sp>
        <p:nvSpPr>
          <p:cNvPr id="9" name="TextBox 8">
            <a:extLst>
              <a:ext uri="{FF2B5EF4-FFF2-40B4-BE49-F238E27FC236}">
                <a16:creationId xmlns:a16="http://schemas.microsoft.com/office/drawing/2014/main" id="{CE0E8B9D-E968-B545-8B72-C34ED1C2B143}"/>
              </a:ext>
            </a:extLst>
          </p:cNvPr>
          <p:cNvSpPr txBox="1"/>
          <p:nvPr/>
        </p:nvSpPr>
        <p:spPr>
          <a:xfrm>
            <a:off x="303732" y="8707407"/>
            <a:ext cx="2407957" cy="1015663"/>
          </a:xfrm>
          <a:prstGeom prst="rect">
            <a:avLst/>
          </a:prstGeom>
          <a:noFill/>
        </p:spPr>
        <p:txBody>
          <a:bodyPr wrap="square">
            <a:spAutoFit/>
          </a:bodyPr>
          <a:lstStyle/>
          <a:p>
            <a:r>
              <a:rPr lang="en-GB" sz="1200" dirty="0"/>
              <a:t>Source: https://docs.cdn.yougov.com/tzluoaf4hh/YouGov%20-%20Jubilee%20-%20Views%20of%20the%20Monarchy%20Survey%20Results.pdf</a:t>
            </a:r>
          </a:p>
        </p:txBody>
      </p:sp>
      <p:pic>
        <p:nvPicPr>
          <p:cNvPr id="3076" name="Picture 4" descr="Image">
            <a:extLst>
              <a:ext uri="{FF2B5EF4-FFF2-40B4-BE49-F238E27FC236}">
                <a16:creationId xmlns:a16="http://schemas.microsoft.com/office/drawing/2014/main" id="{B9C1B52E-8DC2-2547-8D81-A2B4E37570A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792015" y="1267339"/>
            <a:ext cx="4231005" cy="3121244"/>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91B30230-937F-B74A-A060-68208989A52E}"/>
              </a:ext>
            </a:extLst>
          </p:cNvPr>
          <p:cNvSpPr txBox="1"/>
          <p:nvPr/>
        </p:nvSpPr>
        <p:spPr>
          <a:xfrm>
            <a:off x="291475" y="1450388"/>
            <a:ext cx="2391103" cy="2585323"/>
          </a:xfrm>
          <a:prstGeom prst="rect">
            <a:avLst/>
          </a:prstGeom>
          <a:noFill/>
        </p:spPr>
        <p:txBody>
          <a:bodyPr wrap="square">
            <a:spAutoFit/>
          </a:bodyPr>
          <a:lstStyle/>
          <a:p>
            <a:r>
              <a:rPr lang="en-GB" dirty="0"/>
              <a:t>March 2018:</a:t>
            </a:r>
          </a:p>
          <a:p>
            <a:endParaRPr lang="en-GB" dirty="0"/>
          </a:p>
          <a:p>
            <a:r>
              <a:rPr lang="en-GB" dirty="0"/>
              <a:t>Her Excellency Dame Sandra Mason was received in audience by Her Majesty upon her appointment as Governor-General of Barbados.</a:t>
            </a:r>
          </a:p>
        </p:txBody>
      </p:sp>
      <p:sp>
        <p:nvSpPr>
          <p:cNvPr id="15" name="TextBox 14">
            <a:extLst>
              <a:ext uri="{FF2B5EF4-FFF2-40B4-BE49-F238E27FC236}">
                <a16:creationId xmlns:a16="http://schemas.microsoft.com/office/drawing/2014/main" id="{A42FB496-23B3-BA4D-B19C-D45A7C246909}"/>
              </a:ext>
            </a:extLst>
          </p:cNvPr>
          <p:cNvSpPr txBox="1"/>
          <p:nvPr/>
        </p:nvSpPr>
        <p:spPr>
          <a:xfrm>
            <a:off x="4363495" y="8897292"/>
            <a:ext cx="5319050" cy="276999"/>
          </a:xfrm>
          <a:prstGeom prst="rect">
            <a:avLst/>
          </a:prstGeom>
          <a:noFill/>
        </p:spPr>
        <p:txBody>
          <a:bodyPr wrap="square">
            <a:spAutoFit/>
          </a:bodyPr>
          <a:lstStyle/>
          <a:p>
            <a:r>
              <a:rPr lang="en-GB" sz="1200" dirty="0"/>
              <a:t>Photo source: https://twitter.com/RoyalFamily/status/978993565501140992?s=20</a:t>
            </a:r>
          </a:p>
        </p:txBody>
      </p:sp>
      <p:sp>
        <p:nvSpPr>
          <p:cNvPr id="17" name="TextBox 16">
            <a:extLst>
              <a:ext uri="{FF2B5EF4-FFF2-40B4-BE49-F238E27FC236}">
                <a16:creationId xmlns:a16="http://schemas.microsoft.com/office/drawing/2014/main" id="{1DBB8AB3-7E8F-3346-9C83-F1EF1241ED94}"/>
              </a:ext>
            </a:extLst>
          </p:cNvPr>
          <p:cNvSpPr txBox="1"/>
          <p:nvPr/>
        </p:nvSpPr>
        <p:spPr>
          <a:xfrm>
            <a:off x="7375919" y="1450388"/>
            <a:ext cx="2568181" cy="2862322"/>
          </a:xfrm>
          <a:prstGeom prst="rect">
            <a:avLst/>
          </a:prstGeom>
          <a:noFill/>
        </p:spPr>
        <p:txBody>
          <a:bodyPr wrap="square">
            <a:spAutoFit/>
          </a:bodyPr>
          <a:lstStyle/>
          <a:p>
            <a:r>
              <a:rPr lang="en-GB" dirty="0"/>
              <a:t>October 2021:</a:t>
            </a:r>
          </a:p>
          <a:p>
            <a:endParaRPr lang="en-GB" dirty="0"/>
          </a:p>
          <a:p>
            <a:r>
              <a:rPr lang="en-GB" dirty="0"/>
              <a:t>Prior to becoming a republic and removing Queen Elizabeth II as </a:t>
            </a:r>
            <a:br>
              <a:rPr lang="en-GB" dirty="0"/>
            </a:br>
            <a:r>
              <a:rPr lang="en-GB" dirty="0"/>
              <a:t>its head of state, Barbados elected </a:t>
            </a:r>
            <a:br>
              <a:rPr lang="en-GB" dirty="0"/>
            </a:br>
            <a:r>
              <a:rPr lang="en-GB" dirty="0"/>
              <a:t>Dame Sandra Mason </a:t>
            </a:r>
            <a:br>
              <a:rPr lang="en-GB" dirty="0"/>
            </a:br>
            <a:r>
              <a:rPr lang="en-GB" dirty="0"/>
              <a:t>as its first president.</a:t>
            </a:r>
          </a:p>
          <a:p>
            <a:endParaRPr lang="en-GB" dirty="0"/>
          </a:p>
        </p:txBody>
      </p:sp>
      <p:sp>
        <p:nvSpPr>
          <p:cNvPr id="2" name="TextBox 1">
            <a:extLst>
              <a:ext uri="{FF2B5EF4-FFF2-40B4-BE49-F238E27FC236}">
                <a16:creationId xmlns:a16="http://schemas.microsoft.com/office/drawing/2014/main" id="{6581BD43-9032-5D43-94FA-ACFB91659C3F}"/>
              </a:ext>
            </a:extLst>
          </p:cNvPr>
          <p:cNvSpPr txBox="1"/>
          <p:nvPr/>
        </p:nvSpPr>
        <p:spPr>
          <a:xfrm>
            <a:off x="369558" y="67010"/>
            <a:ext cx="9204984" cy="1200329"/>
          </a:xfrm>
          <a:prstGeom prst="rect">
            <a:avLst/>
          </a:prstGeom>
          <a:noFill/>
        </p:spPr>
        <p:txBody>
          <a:bodyPr wrap="square" rtlCol="0">
            <a:spAutoFit/>
          </a:bodyPr>
          <a:lstStyle/>
          <a:p>
            <a:r>
              <a:rPr lang="en-GB" sz="3600" dirty="0">
                <a:latin typeface="+mj-lt"/>
              </a:rPr>
              <a:t>Attitudes are changing most quickly among the young, both internationally and within the UK. </a:t>
            </a:r>
          </a:p>
        </p:txBody>
      </p:sp>
    </p:spTree>
    <p:extLst>
      <p:ext uri="{BB962C8B-B14F-4D97-AF65-F5344CB8AC3E}">
        <p14:creationId xmlns:p14="http://schemas.microsoft.com/office/powerpoint/2010/main" val="14090594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 histogram&#10;&#10;Description automatically generated">
            <a:extLst>
              <a:ext uri="{FF2B5EF4-FFF2-40B4-BE49-F238E27FC236}">
                <a16:creationId xmlns:a16="http://schemas.microsoft.com/office/drawing/2014/main" id="{A8EBA874-0605-6445-A63C-2C2F690B89B8}"/>
              </a:ext>
            </a:extLst>
          </p:cNvPr>
          <p:cNvPicPr>
            <a:picLocks noGrp="1" noChangeAspect="1"/>
          </p:cNvPicPr>
          <p:nvPr>
            <p:ph idx="1"/>
          </p:nvPr>
        </p:nvPicPr>
        <p:blipFill>
          <a:blip r:embed="rId2"/>
          <a:stretch>
            <a:fillRect/>
          </a:stretch>
        </p:blipFill>
        <p:spPr>
          <a:xfrm>
            <a:off x="510452" y="3753594"/>
            <a:ext cx="8575675" cy="5226173"/>
          </a:xfrm>
        </p:spPr>
      </p:pic>
      <p:sp>
        <p:nvSpPr>
          <p:cNvPr id="4" name="Footer Placeholder 3">
            <a:extLst>
              <a:ext uri="{FF2B5EF4-FFF2-40B4-BE49-F238E27FC236}">
                <a16:creationId xmlns:a16="http://schemas.microsoft.com/office/drawing/2014/main" id="{A870C5EB-5E75-884A-BD29-CF697B3D4D97}"/>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0BAF3D0-D100-D04B-98F2-C84D260B390D}"/>
              </a:ext>
            </a:extLst>
          </p:cNvPr>
          <p:cNvSpPr>
            <a:spLocks noGrp="1"/>
          </p:cNvSpPr>
          <p:nvPr>
            <p:ph type="sldNum" sz="quarter" idx="12"/>
          </p:nvPr>
        </p:nvSpPr>
        <p:spPr/>
        <p:txBody>
          <a:bodyPr/>
          <a:lstStyle/>
          <a:p>
            <a:fld id="{C6C13921-03FE-0647-96BA-462C0AF9A523}" type="slidenum">
              <a:rPr lang="en-US" smtClean="0"/>
              <a:t>25</a:t>
            </a:fld>
            <a:endParaRPr lang="en-US" dirty="0"/>
          </a:p>
        </p:txBody>
      </p:sp>
      <p:sp>
        <p:nvSpPr>
          <p:cNvPr id="9" name="TextBox 8">
            <a:extLst>
              <a:ext uri="{FF2B5EF4-FFF2-40B4-BE49-F238E27FC236}">
                <a16:creationId xmlns:a16="http://schemas.microsoft.com/office/drawing/2014/main" id="{F915D91D-C7AE-124F-80CF-6B7A25B2CDBB}"/>
              </a:ext>
            </a:extLst>
          </p:cNvPr>
          <p:cNvSpPr txBox="1"/>
          <p:nvPr/>
        </p:nvSpPr>
        <p:spPr>
          <a:xfrm>
            <a:off x="510452" y="8892073"/>
            <a:ext cx="2758965" cy="646331"/>
          </a:xfrm>
          <a:prstGeom prst="rect">
            <a:avLst/>
          </a:prstGeom>
          <a:noFill/>
        </p:spPr>
        <p:txBody>
          <a:bodyPr wrap="square">
            <a:spAutoFit/>
          </a:bodyPr>
          <a:lstStyle/>
          <a:p>
            <a:r>
              <a:rPr lang="en-GB" sz="1200" dirty="0"/>
              <a:t>Source: https://www.statista.com/statistics/386301/uk-average-mortgage-interest-rates/</a:t>
            </a:r>
          </a:p>
        </p:txBody>
      </p:sp>
      <p:sp>
        <p:nvSpPr>
          <p:cNvPr id="13" name="TextBox 12">
            <a:extLst>
              <a:ext uri="{FF2B5EF4-FFF2-40B4-BE49-F238E27FC236}">
                <a16:creationId xmlns:a16="http://schemas.microsoft.com/office/drawing/2014/main" id="{80834BCA-8B0E-8C44-9A20-2313D95E1A49}"/>
              </a:ext>
            </a:extLst>
          </p:cNvPr>
          <p:cNvSpPr txBox="1"/>
          <p:nvPr/>
        </p:nvSpPr>
        <p:spPr>
          <a:xfrm>
            <a:off x="510452" y="228925"/>
            <a:ext cx="8749991" cy="3416320"/>
          </a:xfrm>
          <a:prstGeom prst="rect">
            <a:avLst/>
          </a:prstGeom>
          <a:noFill/>
        </p:spPr>
        <p:txBody>
          <a:bodyPr wrap="square">
            <a:spAutoFit/>
          </a:bodyPr>
          <a:lstStyle/>
          <a:p>
            <a:r>
              <a:rPr lang="en-GB" sz="3600" dirty="0">
                <a:latin typeface="+mj-lt"/>
              </a:rPr>
              <a:t>The crisis of 2022/23, as mortgage rates rose, was very much a middle-class affair, affecting almost everyone who had got on the housing ladder in the current century. It was no longer among the poorest where the (new) pain was most concentrated.</a:t>
            </a:r>
          </a:p>
        </p:txBody>
      </p:sp>
    </p:spTree>
    <p:extLst>
      <p:ext uri="{BB962C8B-B14F-4D97-AF65-F5344CB8AC3E}">
        <p14:creationId xmlns:p14="http://schemas.microsoft.com/office/powerpoint/2010/main" val="41829994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B8D5F9-9DB3-834E-98B5-CF42738EE3A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10D69B-697D-D34C-A29D-C568700E1A7B}"/>
              </a:ext>
            </a:extLst>
          </p:cNvPr>
          <p:cNvSpPr>
            <a:spLocks noGrp="1"/>
          </p:cNvSpPr>
          <p:nvPr>
            <p:ph type="sldNum" sz="quarter" idx="12"/>
          </p:nvPr>
        </p:nvSpPr>
        <p:spPr/>
        <p:txBody>
          <a:bodyPr/>
          <a:lstStyle/>
          <a:p>
            <a:fld id="{C6C13921-03FE-0647-96BA-462C0AF9A523}" type="slidenum">
              <a:rPr lang="en-US" smtClean="0"/>
              <a:t>26</a:t>
            </a:fld>
            <a:endParaRPr lang="en-US" dirty="0"/>
          </a:p>
        </p:txBody>
      </p:sp>
      <p:sp>
        <p:nvSpPr>
          <p:cNvPr id="11" name="TextBox 10">
            <a:extLst>
              <a:ext uri="{FF2B5EF4-FFF2-40B4-BE49-F238E27FC236}">
                <a16:creationId xmlns:a16="http://schemas.microsoft.com/office/drawing/2014/main" id="{392A74D4-D4D3-9646-96F8-03B5FC39CF65}"/>
              </a:ext>
            </a:extLst>
          </p:cNvPr>
          <p:cNvSpPr txBox="1"/>
          <p:nvPr/>
        </p:nvSpPr>
        <p:spPr>
          <a:xfrm>
            <a:off x="2486354" y="338986"/>
            <a:ext cx="4971392" cy="1200329"/>
          </a:xfrm>
          <a:prstGeom prst="rect">
            <a:avLst/>
          </a:prstGeom>
          <a:noFill/>
        </p:spPr>
        <p:txBody>
          <a:bodyPr wrap="square">
            <a:spAutoFit/>
          </a:bodyPr>
          <a:lstStyle/>
          <a:p>
            <a:pPr algn="ctr"/>
            <a:r>
              <a:rPr lang="en-GB" sz="3600" dirty="0"/>
              <a:t>2.</a:t>
            </a:r>
          </a:p>
          <a:p>
            <a:pPr algn="ctr"/>
            <a:r>
              <a:rPr lang="en-GB" sz="3600" dirty="0"/>
              <a:t>Growing Divides</a:t>
            </a:r>
          </a:p>
        </p:txBody>
      </p:sp>
      <p:pic>
        <p:nvPicPr>
          <p:cNvPr id="4098" name="Picture 2" descr="Figure0-0">
            <a:extLst>
              <a:ext uri="{FF2B5EF4-FFF2-40B4-BE49-F238E27FC236}">
                <a16:creationId xmlns:a16="http://schemas.microsoft.com/office/drawing/2014/main" id="{F9AA262E-AD78-3143-8063-244988C1891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625317" y="1543078"/>
            <a:ext cx="4817482" cy="7410917"/>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8B8065D-DB82-E64C-8567-0B3D69AC8F05}"/>
              </a:ext>
            </a:extLst>
          </p:cNvPr>
          <p:cNvSpPr txBox="1"/>
          <p:nvPr/>
        </p:nvSpPr>
        <p:spPr>
          <a:xfrm>
            <a:off x="241193" y="9133490"/>
            <a:ext cx="2586089" cy="646331"/>
          </a:xfrm>
          <a:prstGeom prst="rect">
            <a:avLst/>
          </a:prstGeom>
          <a:noFill/>
        </p:spPr>
        <p:txBody>
          <a:bodyPr wrap="square">
            <a:spAutoFit/>
          </a:bodyPr>
          <a:lstStyle/>
          <a:p>
            <a:r>
              <a:rPr lang="en-GB" sz="1200" dirty="0"/>
              <a:t>Source: https://www.dannydorling.org/books/rulebritannia/figures/start.html</a:t>
            </a:r>
          </a:p>
        </p:txBody>
      </p:sp>
    </p:spTree>
    <p:extLst>
      <p:ext uri="{BB962C8B-B14F-4D97-AF65-F5344CB8AC3E}">
        <p14:creationId xmlns:p14="http://schemas.microsoft.com/office/powerpoint/2010/main" val="2860363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40DBE457-DC32-3945-B4F4-D2B37985424E}"/>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6107502" y="1708794"/>
            <a:ext cx="3708112" cy="2709581"/>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3EC3F498-04FB-3140-888E-26DA79FA69F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C8A39E93-8814-FD4E-A376-B720F4C006A4}"/>
              </a:ext>
            </a:extLst>
          </p:cNvPr>
          <p:cNvSpPr>
            <a:spLocks noGrp="1"/>
          </p:cNvSpPr>
          <p:nvPr>
            <p:ph type="sldNum" sz="quarter" idx="12"/>
          </p:nvPr>
        </p:nvSpPr>
        <p:spPr/>
        <p:txBody>
          <a:bodyPr/>
          <a:lstStyle/>
          <a:p>
            <a:fld id="{C6C13921-03FE-0647-96BA-462C0AF9A523}" type="slidenum">
              <a:rPr lang="en-US" smtClean="0"/>
              <a:t>27</a:t>
            </a:fld>
            <a:endParaRPr lang="en-US" dirty="0"/>
          </a:p>
        </p:txBody>
      </p:sp>
      <p:sp>
        <p:nvSpPr>
          <p:cNvPr id="6" name="TextBox 5">
            <a:extLst>
              <a:ext uri="{FF2B5EF4-FFF2-40B4-BE49-F238E27FC236}">
                <a16:creationId xmlns:a16="http://schemas.microsoft.com/office/drawing/2014/main" id="{4C5136E5-04CE-5A43-93F4-D67EEE7D032B}"/>
              </a:ext>
            </a:extLst>
          </p:cNvPr>
          <p:cNvSpPr txBox="1"/>
          <p:nvPr/>
        </p:nvSpPr>
        <p:spPr>
          <a:xfrm>
            <a:off x="561266" y="8913589"/>
            <a:ext cx="2732717" cy="830997"/>
          </a:xfrm>
          <a:prstGeom prst="rect">
            <a:avLst/>
          </a:prstGeom>
          <a:noFill/>
        </p:spPr>
        <p:txBody>
          <a:bodyPr wrap="square">
            <a:spAutoFit/>
          </a:bodyPr>
          <a:lstStyle/>
          <a:p>
            <a:r>
              <a:rPr lang="en-US" sz="1200" dirty="0"/>
              <a:t>Source: 2021 census deprivation maps &amp; https://musebycl.io/advertising/ridley-scotts-classic-1973-hovis-ad-boy-bike-has-been-beautifully-remastered</a:t>
            </a:r>
          </a:p>
        </p:txBody>
      </p:sp>
      <p:sp>
        <p:nvSpPr>
          <p:cNvPr id="7" name="TextBox 6">
            <a:extLst>
              <a:ext uri="{FF2B5EF4-FFF2-40B4-BE49-F238E27FC236}">
                <a16:creationId xmlns:a16="http://schemas.microsoft.com/office/drawing/2014/main" id="{A6FA7AB4-F02B-B246-8A48-57D6527126FC}"/>
              </a:ext>
            </a:extLst>
          </p:cNvPr>
          <p:cNvSpPr txBox="1"/>
          <p:nvPr/>
        </p:nvSpPr>
        <p:spPr>
          <a:xfrm>
            <a:off x="146535" y="1604408"/>
            <a:ext cx="5960967" cy="2677656"/>
          </a:xfrm>
          <a:prstGeom prst="rect">
            <a:avLst/>
          </a:prstGeom>
          <a:noFill/>
        </p:spPr>
        <p:txBody>
          <a:bodyPr wrap="square">
            <a:spAutoFit/>
          </a:bodyPr>
          <a:lstStyle/>
          <a:p>
            <a:r>
              <a:rPr lang="en-US" sz="2400" i="1" dirty="0"/>
              <a:t>“Last upon round will be old ma Bigoty’s place; ‘twas like taking bread to the top of the world; ‘twas a grand ride back though. I knew baker would have kettle on and doorsteps of Hovis ready. There’s wheatgerm in that loaf he’d say. Get it inside you boy, and you’ll be going up that hill as fast as you come down.”</a:t>
            </a:r>
          </a:p>
        </p:txBody>
      </p:sp>
      <p:sp>
        <p:nvSpPr>
          <p:cNvPr id="8" name="TextBox 7">
            <a:extLst>
              <a:ext uri="{FF2B5EF4-FFF2-40B4-BE49-F238E27FC236}">
                <a16:creationId xmlns:a16="http://schemas.microsoft.com/office/drawing/2014/main" id="{13BA0EE5-0CAE-E24A-BFE8-9F79E9A7693F}"/>
              </a:ext>
            </a:extLst>
          </p:cNvPr>
          <p:cNvSpPr txBox="1"/>
          <p:nvPr/>
        </p:nvSpPr>
        <p:spPr>
          <a:xfrm>
            <a:off x="146534" y="4292105"/>
            <a:ext cx="5960967" cy="1200329"/>
          </a:xfrm>
          <a:prstGeom prst="rect">
            <a:avLst/>
          </a:prstGeom>
          <a:noFill/>
        </p:spPr>
        <p:txBody>
          <a:bodyPr wrap="square">
            <a:spAutoFit/>
          </a:bodyPr>
          <a:lstStyle/>
          <a:p>
            <a:r>
              <a:rPr lang="en-US" sz="2400" dirty="0"/>
              <a:t>Voiceover: “Hovis still has many times more wheatgerm than ordinary bread. It’s as good for you today as it’s always been.”</a:t>
            </a:r>
          </a:p>
        </p:txBody>
      </p:sp>
      <p:pic>
        <p:nvPicPr>
          <p:cNvPr id="10" name="Content Placeholder 4" descr="A picture containing diagram&#10;&#10;Description automatically generated">
            <a:extLst>
              <a:ext uri="{FF2B5EF4-FFF2-40B4-BE49-F238E27FC236}">
                <a16:creationId xmlns:a16="http://schemas.microsoft.com/office/drawing/2014/main" id="{1178773A-FAAD-444E-8DCF-1A2DBE0C2B0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61266" y="5728395"/>
            <a:ext cx="3138430" cy="3120184"/>
          </a:xfrm>
          <a:prstGeom prst="rect">
            <a:avLst/>
          </a:prstGeom>
        </p:spPr>
      </p:pic>
      <p:sp>
        <p:nvSpPr>
          <p:cNvPr id="11" name="TextBox 10">
            <a:extLst>
              <a:ext uri="{FF2B5EF4-FFF2-40B4-BE49-F238E27FC236}">
                <a16:creationId xmlns:a16="http://schemas.microsoft.com/office/drawing/2014/main" id="{91252955-D705-974A-AF53-A597588E31EA}"/>
              </a:ext>
            </a:extLst>
          </p:cNvPr>
          <p:cNvSpPr txBox="1"/>
          <p:nvPr/>
        </p:nvSpPr>
        <p:spPr>
          <a:xfrm>
            <a:off x="4142539" y="5679967"/>
            <a:ext cx="5543288" cy="1107996"/>
          </a:xfrm>
          <a:prstGeom prst="rect">
            <a:avLst/>
          </a:prstGeom>
          <a:noFill/>
        </p:spPr>
        <p:txBody>
          <a:bodyPr wrap="square">
            <a:spAutoFit/>
          </a:bodyPr>
          <a:lstStyle/>
          <a:p>
            <a:r>
              <a:rPr lang="en-US" sz="2400" dirty="0"/>
              <a:t>A fifth of households at the top of Gold Hill were deprived in at least two ways in 2021.</a:t>
            </a:r>
          </a:p>
          <a:p>
            <a:endParaRPr lang="en-US" dirty="0"/>
          </a:p>
        </p:txBody>
      </p:sp>
      <p:sp>
        <p:nvSpPr>
          <p:cNvPr id="13" name="TextBox 12">
            <a:extLst>
              <a:ext uri="{FF2B5EF4-FFF2-40B4-BE49-F238E27FC236}">
                <a16:creationId xmlns:a16="http://schemas.microsoft.com/office/drawing/2014/main" id="{2CD08CB7-B735-B847-B239-F2DB7CDD420B}"/>
              </a:ext>
            </a:extLst>
          </p:cNvPr>
          <p:cNvSpPr txBox="1"/>
          <p:nvPr/>
        </p:nvSpPr>
        <p:spPr>
          <a:xfrm>
            <a:off x="4109966" y="6491827"/>
            <a:ext cx="5608433" cy="2308324"/>
          </a:xfrm>
          <a:prstGeom prst="rect">
            <a:avLst/>
          </a:prstGeom>
          <a:noFill/>
        </p:spPr>
        <p:txBody>
          <a:bodyPr wrap="square">
            <a:spAutoFit/>
          </a:bodyPr>
          <a:lstStyle/>
          <a:p>
            <a:r>
              <a:rPr lang="en-US" sz="2400" dirty="0"/>
              <a:t>Two out of four possible ways:</a:t>
            </a:r>
          </a:p>
          <a:p>
            <a:pPr marL="279669" indent="-279669">
              <a:buAutoNum type="arabicParenR"/>
            </a:pPr>
            <a:r>
              <a:rPr lang="en-US" sz="2400" dirty="0"/>
              <a:t>No GCSEs, CSEs or O levels</a:t>
            </a:r>
          </a:p>
          <a:p>
            <a:pPr marL="279669" indent="-279669">
              <a:buAutoNum type="arabicParenR"/>
            </a:pPr>
            <a:r>
              <a:rPr lang="en-US" sz="2400" dirty="0"/>
              <a:t>Unemployed or long-term sick</a:t>
            </a:r>
          </a:p>
          <a:p>
            <a:pPr marL="279669" indent="-279669">
              <a:buAutoNum type="arabicParenR"/>
            </a:pPr>
            <a:r>
              <a:rPr lang="en-US" sz="2400" dirty="0"/>
              <a:t>Health is bad, very bad or disabled</a:t>
            </a:r>
          </a:p>
          <a:p>
            <a:pPr marL="279669" indent="-279669">
              <a:buAutoNum type="arabicParenR"/>
            </a:pPr>
            <a:r>
              <a:rPr lang="en-US" sz="2400" dirty="0"/>
              <a:t>Overcrowded, in a shared dwelling or</a:t>
            </a:r>
          </a:p>
          <a:p>
            <a:r>
              <a:rPr lang="en-US" sz="2400" dirty="0"/>
              <a:t>       has no central heating in the home</a:t>
            </a:r>
          </a:p>
        </p:txBody>
      </p:sp>
      <p:sp>
        <p:nvSpPr>
          <p:cNvPr id="5" name="TextBox 4">
            <a:extLst>
              <a:ext uri="{FF2B5EF4-FFF2-40B4-BE49-F238E27FC236}">
                <a16:creationId xmlns:a16="http://schemas.microsoft.com/office/drawing/2014/main" id="{F2B411DF-3DA4-7A49-92BD-FB33A4256D73}"/>
              </a:ext>
            </a:extLst>
          </p:cNvPr>
          <p:cNvSpPr txBox="1"/>
          <p:nvPr/>
        </p:nvSpPr>
        <p:spPr>
          <a:xfrm>
            <a:off x="2520942" y="169825"/>
            <a:ext cx="5516617" cy="1200329"/>
          </a:xfrm>
          <a:prstGeom prst="rect">
            <a:avLst/>
          </a:prstGeom>
          <a:noFill/>
        </p:spPr>
        <p:txBody>
          <a:bodyPr wrap="square" rtlCol="0">
            <a:spAutoFit/>
          </a:bodyPr>
          <a:lstStyle/>
          <a:p>
            <a:r>
              <a:rPr lang="en-GB" sz="3600" dirty="0">
                <a:latin typeface="+mj-lt"/>
              </a:rPr>
              <a:t>The Boy on the bike advert,</a:t>
            </a:r>
          </a:p>
          <a:p>
            <a:r>
              <a:rPr lang="en-GB" sz="3600" dirty="0">
                <a:latin typeface="+mj-lt"/>
              </a:rPr>
              <a:t> filmed on Gold Hill in 1973.</a:t>
            </a:r>
          </a:p>
        </p:txBody>
      </p:sp>
    </p:spTree>
    <p:extLst>
      <p:ext uri="{BB962C8B-B14F-4D97-AF65-F5344CB8AC3E}">
        <p14:creationId xmlns:p14="http://schemas.microsoft.com/office/powerpoint/2010/main" val="2997381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C40CB5-0C5B-E946-9C72-05FFF896149B}"/>
              </a:ext>
            </a:extLst>
          </p:cNvPr>
          <p:cNvPicPr>
            <a:picLocks noChangeAspect="1"/>
          </p:cNvPicPr>
          <p:nvPr/>
        </p:nvPicPr>
        <p:blipFill>
          <a:blip r:embed="rId2"/>
          <a:stretch>
            <a:fillRect/>
          </a:stretch>
        </p:blipFill>
        <p:spPr>
          <a:xfrm>
            <a:off x="370574" y="1769724"/>
            <a:ext cx="9428826" cy="6666847"/>
          </a:xfrm>
          <a:prstGeom prst="rect">
            <a:avLst/>
          </a:prstGeom>
        </p:spPr>
      </p:pic>
      <p:sp>
        <p:nvSpPr>
          <p:cNvPr id="6" name="Title 1">
            <a:extLst>
              <a:ext uri="{FF2B5EF4-FFF2-40B4-BE49-F238E27FC236}">
                <a16:creationId xmlns:a16="http://schemas.microsoft.com/office/drawing/2014/main" id="{F26A4CC0-A55E-5347-99BF-242947473465}"/>
              </a:ext>
            </a:extLst>
          </p:cNvPr>
          <p:cNvSpPr>
            <a:spLocks noGrp="1"/>
          </p:cNvSpPr>
          <p:nvPr>
            <p:ph type="title"/>
          </p:nvPr>
        </p:nvSpPr>
        <p:spPr>
          <a:xfrm>
            <a:off x="370574" y="368179"/>
            <a:ext cx="9428825" cy="1004535"/>
          </a:xfrm>
        </p:spPr>
        <p:txBody>
          <a:bodyPr>
            <a:noAutofit/>
          </a:bodyPr>
          <a:lstStyle/>
          <a:p>
            <a:r>
              <a:rPr lang="en-GB" sz="3600" dirty="0"/>
              <a:t>The Hovis advert was about bread. We </a:t>
            </a:r>
            <a:r>
              <a:rPr lang="en-GB" dirty="0"/>
              <a:t>now </a:t>
            </a:r>
            <a:r>
              <a:rPr lang="en-GB" sz="3600" dirty="0"/>
              <a:t>make less bread </a:t>
            </a:r>
            <a:r>
              <a:rPr lang="en-GB" dirty="0"/>
              <a:t>in the UK, </a:t>
            </a:r>
            <a:r>
              <a:rPr lang="en-GB" sz="3600" dirty="0"/>
              <a:t>and import more of it.</a:t>
            </a:r>
            <a:endParaRPr lang="en-US" sz="3600" dirty="0"/>
          </a:p>
        </p:txBody>
      </p:sp>
      <p:sp>
        <p:nvSpPr>
          <p:cNvPr id="2" name="Footer Placeholder 1">
            <a:extLst>
              <a:ext uri="{FF2B5EF4-FFF2-40B4-BE49-F238E27FC236}">
                <a16:creationId xmlns:a16="http://schemas.microsoft.com/office/drawing/2014/main" id="{AF97AB2A-D255-9C42-AC76-E068DC9C59B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E14D88BD-B407-DF4A-ABDD-CFCB46A4C044}"/>
              </a:ext>
            </a:extLst>
          </p:cNvPr>
          <p:cNvSpPr>
            <a:spLocks noGrp="1"/>
          </p:cNvSpPr>
          <p:nvPr>
            <p:ph type="sldNum" sz="quarter" idx="12"/>
          </p:nvPr>
        </p:nvSpPr>
        <p:spPr/>
        <p:txBody>
          <a:bodyPr/>
          <a:lstStyle/>
          <a:p>
            <a:fld id="{C6C13921-03FE-0647-96BA-462C0AF9A523}" type="slidenum">
              <a:rPr lang="en-US" smtClean="0"/>
              <a:t>28</a:t>
            </a:fld>
            <a:endParaRPr lang="en-US" dirty="0"/>
          </a:p>
        </p:txBody>
      </p:sp>
      <p:sp>
        <p:nvSpPr>
          <p:cNvPr id="5" name="TextBox 4">
            <a:extLst>
              <a:ext uri="{FF2B5EF4-FFF2-40B4-BE49-F238E27FC236}">
                <a16:creationId xmlns:a16="http://schemas.microsoft.com/office/drawing/2014/main" id="{43FE9B8A-C0FD-8A43-9E97-1853A25FEF6F}"/>
              </a:ext>
            </a:extLst>
          </p:cNvPr>
          <p:cNvSpPr txBox="1"/>
          <p:nvPr/>
        </p:nvSpPr>
        <p:spPr>
          <a:xfrm>
            <a:off x="370574" y="8456780"/>
            <a:ext cx="4399724" cy="461665"/>
          </a:xfrm>
          <a:prstGeom prst="rect">
            <a:avLst/>
          </a:prstGeom>
          <a:noFill/>
        </p:spPr>
        <p:txBody>
          <a:bodyPr wrap="square">
            <a:spAutoFit/>
          </a:bodyPr>
          <a:lstStyle/>
          <a:p>
            <a:r>
              <a:rPr lang="en-US" sz="1200" dirty="0"/>
              <a:t>Source: https://www.statista.com/statistics/520147/bread-biscuits-wafers-cakes-and-pastries-import-value-united-kingdom-uk/</a:t>
            </a:r>
          </a:p>
        </p:txBody>
      </p:sp>
      <p:sp>
        <p:nvSpPr>
          <p:cNvPr id="9" name="TextBox 8">
            <a:extLst>
              <a:ext uri="{FF2B5EF4-FFF2-40B4-BE49-F238E27FC236}">
                <a16:creationId xmlns:a16="http://schemas.microsoft.com/office/drawing/2014/main" id="{0E5782D8-DE81-E84B-A7E1-705F2466C028}"/>
              </a:ext>
            </a:extLst>
          </p:cNvPr>
          <p:cNvSpPr txBox="1"/>
          <p:nvPr/>
        </p:nvSpPr>
        <p:spPr>
          <a:xfrm>
            <a:off x="4864184" y="8459943"/>
            <a:ext cx="5079916" cy="646331"/>
          </a:xfrm>
          <a:prstGeom prst="rect">
            <a:avLst/>
          </a:prstGeom>
          <a:noFill/>
        </p:spPr>
        <p:txBody>
          <a:bodyPr wrap="square">
            <a:spAutoFit/>
          </a:bodyPr>
          <a:lstStyle/>
          <a:p>
            <a:r>
              <a:rPr lang="en-US" sz="1200" dirty="0"/>
              <a:t>Contrasts badly with the export figures: https://www.statista.com/statistics/859202/volume-of-exports-of-bread-pastry-and-cake-uk-by-country/</a:t>
            </a:r>
          </a:p>
        </p:txBody>
      </p:sp>
      <p:sp>
        <p:nvSpPr>
          <p:cNvPr id="10" name="TextBox 9">
            <a:extLst>
              <a:ext uri="{FF2B5EF4-FFF2-40B4-BE49-F238E27FC236}">
                <a16:creationId xmlns:a16="http://schemas.microsoft.com/office/drawing/2014/main" id="{04CE3323-5291-1446-914D-51CBC3AE52EC}"/>
              </a:ext>
            </a:extLst>
          </p:cNvPr>
          <p:cNvSpPr txBox="1"/>
          <p:nvPr/>
        </p:nvSpPr>
        <p:spPr>
          <a:xfrm>
            <a:off x="2052814" y="1716088"/>
            <a:ext cx="7207629" cy="3785652"/>
          </a:xfrm>
          <a:prstGeom prst="rect">
            <a:avLst/>
          </a:prstGeom>
          <a:noFill/>
        </p:spPr>
        <p:txBody>
          <a:bodyPr wrap="square">
            <a:spAutoFit/>
          </a:bodyPr>
          <a:lstStyle/>
          <a:p>
            <a:r>
              <a:rPr lang="en-US" sz="2400" dirty="0"/>
              <a:t>Imports of bread products into the UK increased more than fivefold by cost between 2001 and 2021. We made and exported less. There was a rapid rise in imports even before the pandemic began.</a:t>
            </a:r>
          </a:p>
          <a:p>
            <a:endParaRPr lang="en-US" sz="2400" dirty="0"/>
          </a:p>
          <a:p>
            <a:endParaRPr lang="en-US" sz="2400" dirty="0"/>
          </a:p>
          <a:p>
            <a:r>
              <a:rPr lang="en-US" sz="2400" dirty="0"/>
              <a:t>This graph shows the value of bread, biscuits, </a:t>
            </a:r>
            <a:br>
              <a:rPr lang="en-US" sz="2400" dirty="0"/>
            </a:br>
            <a:r>
              <a:rPr lang="en-US" sz="2400" dirty="0"/>
              <a:t>wafers, cake and pastries imported to the UK</a:t>
            </a:r>
            <a:br>
              <a:rPr lang="en-US" sz="2400" dirty="0"/>
            </a:br>
            <a:r>
              <a:rPr lang="en-US" sz="2400" dirty="0"/>
              <a:t>from 2001 to 2021 (in thousands of </a:t>
            </a:r>
            <a:br>
              <a:rPr lang="en-US" sz="2400" dirty="0"/>
            </a:br>
            <a:r>
              <a:rPr lang="en-US" sz="2400" dirty="0"/>
              <a:t>pounds/year).</a:t>
            </a:r>
          </a:p>
        </p:txBody>
      </p:sp>
    </p:spTree>
    <p:extLst>
      <p:ext uri="{BB962C8B-B14F-4D97-AF65-F5344CB8AC3E}">
        <p14:creationId xmlns:p14="http://schemas.microsoft.com/office/powerpoint/2010/main" val="27540584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C3F498-04FB-3140-888E-26DA79FA69F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C8A39E93-8814-FD4E-A376-B720F4C006A4}"/>
              </a:ext>
            </a:extLst>
          </p:cNvPr>
          <p:cNvSpPr>
            <a:spLocks noGrp="1"/>
          </p:cNvSpPr>
          <p:nvPr>
            <p:ph type="sldNum" sz="quarter" idx="12"/>
          </p:nvPr>
        </p:nvSpPr>
        <p:spPr/>
        <p:txBody>
          <a:bodyPr/>
          <a:lstStyle/>
          <a:p>
            <a:fld id="{C6C13921-03FE-0647-96BA-462C0AF9A523}" type="slidenum">
              <a:rPr lang="en-US" smtClean="0"/>
              <a:t>29</a:t>
            </a:fld>
            <a:endParaRPr lang="en-US" dirty="0"/>
          </a:p>
        </p:txBody>
      </p:sp>
      <p:sp>
        <p:nvSpPr>
          <p:cNvPr id="6" name="TextBox 5">
            <a:extLst>
              <a:ext uri="{FF2B5EF4-FFF2-40B4-BE49-F238E27FC236}">
                <a16:creationId xmlns:a16="http://schemas.microsoft.com/office/drawing/2014/main" id="{4C5136E5-04CE-5A43-93F4-D67EEE7D032B}"/>
              </a:ext>
            </a:extLst>
          </p:cNvPr>
          <p:cNvSpPr txBox="1"/>
          <p:nvPr/>
        </p:nvSpPr>
        <p:spPr>
          <a:xfrm>
            <a:off x="699288" y="8780815"/>
            <a:ext cx="3079081" cy="646331"/>
          </a:xfrm>
          <a:prstGeom prst="rect">
            <a:avLst/>
          </a:prstGeom>
          <a:noFill/>
        </p:spPr>
        <p:txBody>
          <a:bodyPr wrap="square">
            <a:spAutoFit/>
          </a:bodyPr>
          <a:lstStyle/>
          <a:p>
            <a:r>
              <a:rPr lang="en-US" sz="1200" dirty="0"/>
              <a:t>Source:  https://musebycl.io/advertising/</a:t>
            </a:r>
            <a:br>
              <a:rPr lang="en-US" sz="1200" dirty="0"/>
            </a:br>
            <a:r>
              <a:rPr lang="en-US" sz="1200" dirty="0"/>
              <a:t>ridley-scotts-classic-1973-hovis-ad-boy-</a:t>
            </a:r>
            <a:br>
              <a:rPr lang="en-US" sz="1200" dirty="0"/>
            </a:br>
            <a:r>
              <a:rPr lang="en-US" sz="1200" dirty="0"/>
              <a:t>bike-has-been-beautifully-remastered</a:t>
            </a:r>
          </a:p>
        </p:txBody>
      </p:sp>
      <p:pic>
        <p:nvPicPr>
          <p:cNvPr id="9" name="Content Placeholder 3" descr="A screenshot of a computer&#10;&#10;Description automatically generated with medium confidence">
            <a:extLst>
              <a:ext uri="{FF2B5EF4-FFF2-40B4-BE49-F238E27FC236}">
                <a16:creationId xmlns:a16="http://schemas.microsoft.com/office/drawing/2014/main" id="{88FFC39C-4D9C-D04F-922B-F2E5F5CEAA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289" y="5544540"/>
            <a:ext cx="8683117" cy="3144662"/>
          </a:xfrm>
          <a:prstGeom prst="rect">
            <a:avLst/>
          </a:prstGeom>
        </p:spPr>
      </p:pic>
      <p:sp>
        <p:nvSpPr>
          <p:cNvPr id="12" name="Oval 11">
            <a:extLst>
              <a:ext uri="{FF2B5EF4-FFF2-40B4-BE49-F238E27FC236}">
                <a16:creationId xmlns:a16="http://schemas.microsoft.com/office/drawing/2014/main" id="{29061512-6647-E441-BDE0-B2976B1A665D}"/>
              </a:ext>
            </a:extLst>
          </p:cNvPr>
          <p:cNvSpPr/>
          <p:nvPr/>
        </p:nvSpPr>
        <p:spPr>
          <a:xfrm>
            <a:off x="4910819" y="6853293"/>
            <a:ext cx="745808" cy="745808"/>
          </a:xfrm>
          <a:prstGeom prst="ellipse">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8" dirty="0"/>
          </a:p>
        </p:txBody>
      </p:sp>
      <p:sp>
        <p:nvSpPr>
          <p:cNvPr id="4" name="TextBox 3">
            <a:extLst>
              <a:ext uri="{FF2B5EF4-FFF2-40B4-BE49-F238E27FC236}">
                <a16:creationId xmlns:a16="http://schemas.microsoft.com/office/drawing/2014/main" id="{85C96EA1-5589-E54B-B2A4-42E0022C28A9}"/>
              </a:ext>
            </a:extLst>
          </p:cNvPr>
          <p:cNvSpPr txBox="1"/>
          <p:nvPr/>
        </p:nvSpPr>
        <p:spPr>
          <a:xfrm>
            <a:off x="4633288" y="7528706"/>
            <a:ext cx="1300869" cy="369332"/>
          </a:xfrm>
          <a:prstGeom prst="rect">
            <a:avLst/>
          </a:prstGeom>
          <a:noFill/>
        </p:spPr>
        <p:txBody>
          <a:bodyPr wrap="none" rtlCol="0">
            <a:spAutoFit/>
          </a:bodyPr>
          <a:lstStyle/>
          <a:p>
            <a:r>
              <a:rPr lang="en-GB" dirty="0"/>
              <a:t>Shaftesbury</a:t>
            </a:r>
          </a:p>
        </p:txBody>
      </p:sp>
      <p:pic>
        <p:nvPicPr>
          <p:cNvPr id="1026" name="Picture 2" descr="Gold Hill - Visit Dorset">
            <a:extLst>
              <a:ext uri="{FF2B5EF4-FFF2-40B4-BE49-F238E27FC236}">
                <a16:creationId xmlns:a16="http://schemas.microsoft.com/office/drawing/2014/main" id="{BA4116CA-06C9-C940-A9B3-BF81B3B65CDD}"/>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99289" y="1168358"/>
            <a:ext cx="4683594" cy="4284131"/>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141A96BE-E043-4646-A8EE-4B54CDBE4A74}"/>
              </a:ext>
            </a:extLst>
          </p:cNvPr>
          <p:cNvSpPr txBox="1"/>
          <p:nvPr/>
        </p:nvSpPr>
        <p:spPr>
          <a:xfrm>
            <a:off x="6650117" y="8781254"/>
            <a:ext cx="2711369" cy="646331"/>
          </a:xfrm>
          <a:prstGeom prst="rect">
            <a:avLst/>
          </a:prstGeom>
          <a:noFill/>
        </p:spPr>
        <p:txBody>
          <a:bodyPr wrap="square">
            <a:spAutoFit/>
          </a:bodyPr>
          <a:lstStyle/>
          <a:p>
            <a:r>
              <a:rPr lang="en-GB" sz="1200" dirty="0"/>
              <a:t>Photo Source:</a:t>
            </a:r>
          </a:p>
          <a:p>
            <a:r>
              <a:rPr lang="en-GB" sz="1200" dirty="0"/>
              <a:t>https://www.visit-dorset.com/listing/gold-hill/124444301/</a:t>
            </a:r>
          </a:p>
        </p:txBody>
      </p:sp>
      <p:sp>
        <p:nvSpPr>
          <p:cNvPr id="18" name="TextBox 17">
            <a:extLst>
              <a:ext uri="{FF2B5EF4-FFF2-40B4-BE49-F238E27FC236}">
                <a16:creationId xmlns:a16="http://schemas.microsoft.com/office/drawing/2014/main" id="{375AEBB9-6AB3-DF44-9E75-BA66ACFB416D}"/>
              </a:ext>
            </a:extLst>
          </p:cNvPr>
          <p:cNvSpPr txBox="1"/>
          <p:nvPr/>
        </p:nvSpPr>
        <p:spPr>
          <a:xfrm>
            <a:off x="1422195" y="281135"/>
            <a:ext cx="7723054" cy="646331"/>
          </a:xfrm>
          <a:prstGeom prst="rect">
            <a:avLst/>
          </a:prstGeom>
          <a:noFill/>
        </p:spPr>
        <p:txBody>
          <a:bodyPr wrap="square" rtlCol="0">
            <a:spAutoFit/>
          </a:bodyPr>
          <a:lstStyle/>
          <a:p>
            <a:r>
              <a:rPr lang="en-GB" sz="3600" dirty="0">
                <a:latin typeface="+mj-lt"/>
              </a:rPr>
              <a:t>Gold Hill in Shaftesbury, Dorset, England</a:t>
            </a:r>
          </a:p>
        </p:txBody>
      </p:sp>
      <p:sp>
        <p:nvSpPr>
          <p:cNvPr id="20" name="TextBox 19">
            <a:extLst>
              <a:ext uri="{FF2B5EF4-FFF2-40B4-BE49-F238E27FC236}">
                <a16:creationId xmlns:a16="http://schemas.microsoft.com/office/drawing/2014/main" id="{17BD5F9A-2D68-4B49-9896-3F836BFD653C}"/>
              </a:ext>
            </a:extLst>
          </p:cNvPr>
          <p:cNvSpPr txBox="1"/>
          <p:nvPr/>
        </p:nvSpPr>
        <p:spPr>
          <a:xfrm>
            <a:off x="5730484" y="1297505"/>
            <a:ext cx="3800151" cy="4154984"/>
          </a:xfrm>
          <a:prstGeom prst="rect">
            <a:avLst/>
          </a:prstGeom>
          <a:noFill/>
        </p:spPr>
        <p:txBody>
          <a:bodyPr wrap="square">
            <a:spAutoFit/>
          </a:bodyPr>
          <a:lstStyle/>
          <a:p>
            <a:r>
              <a:rPr lang="en-GB" sz="2400" dirty="0"/>
              <a:t>Today, Shaftesbury sits amid a more recently socially fractured patchwork of middle-England villages lying between Salisbury and Yeovil; places where the cost of petrol and the energy needed to heat homes have become key issues for most people, although not all, living in these enclaves.</a:t>
            </a:r>
          </a:p>
        </p:txBody>
      </p:sp>
    </p:spTree>
    <p:extLst>
      <p:ext uri="{BB962C8B-B14F-4D97-AF65-F5344CB8AC3E}">
        <p14:creationId xmlns:p14="http://schemas.microsoft.com/office/powerpoint/2010/main" val="27046191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p&#10;&#10;Description automatically generated">
            <a:extLst>
              <a:ext uri="{FF2B5EF4-FFF2-40B4-BE49-F238E27FC236}">
                <a16:creationId xmlns:a16="http://schemas.microsoft.com/office/drawing/2014/main" id="{4525FC0E-7E2A-524C-9ADB-867FB97411CF}"/>
              </a:ext>
            </a:extLst>
          </p:cNvPr>
          <p:cNvPicPr>
            <a:picLocks noChangeAspect="1"/>
          </p:cNvPicPr>
          <p:nvPr/>
        </p:nvPicPr>
        <p:blipFill>
          <a:blip r:embed="rId2"/>
          <a:stretch>
            <a:fillRect/>
          </a:stretch>
        </p:blipFill>
        <p:spPr>
          <a:xfrm>
            <a:off x="123937" y="1576678"/>
            <a:ext cx="9820161" cy="7015576"/>
          </a:xfrm>
          <a:prstGeom prst="rect">
            <a:avLst/>
          </a:prstGeom>
        </p:spPr>
      </p:pic>
      <p:sp>
        <p:nvSpPr>
          <p:cNvPr id="17" name="TextBox 16">
            <a:extLst>
              <a:ext uri="{FF2B5EF4-FFF2-40B4-BE49-F238E27FC236}">
                <a16:creationId xmlns:a16="http://schemas.microsoft.com/office/drawing/2014/main" id="{09A8397D-FC3B-9A48-A0A6-B8208BA5887A}"/>
              </a:ext>
            </a:extLst>
          </p:cNvPr>
          <p:cNvSpPr txBox="1"/>
          <p:nvPr/>
        </p:nvSpPr>
        <p:spPr>
          <a:xfrm>
            <a:off x="123937" y="8413857"/>
            <a:ext cx="9820161" cy="1047979"/>
          </a:xfrm>
          <a:prstGeom prst="rect">
            <a:avLst/>
          </a:prstGeom>
          <a:noFill/>
        </p:spPr>
        <p:txBody>
          <a:bodyPr wrap="square">
            <a:spAutoFit/>
          </a:bodyPr>
          <a:lstStyle/>
          <a:p>
            <a:endParaRPr lang="en-US" sz="1468" dirty="0"/>
          </a:p>
          <a:p>
            <a:r>
              <a:rPr lang="en-US" sz="3600" dirty="0"/>
              <a:t>Oxford &amp; Cowley, mapped between 1916 and 1941</a:t>
            </a:r>
            <a:r>
              <a:rPr lang="en-US" sz="1468" dirty="0"/>
              <a:t>   </a:t>
            </a:r>
            <a:r>
              <a:rPr lang="en-US" sz="1200" dirty="0"/>
              <a:t>Source: www.visionof britain.org.uk/maps/</a:t>
            </a:r>
          </a:p>
        </p:txBody>
      </p:sp>
      <p:sp>
        <p:nvSpPr>
          <p:cNvPr id="9" name="Oval 8">
            <a:extLst>
              <a:ext uri="{FF2B5EF4-FFF2-40B4-BE49-F238E27FC236}">
                <a16:creationId xmlns:a16="http://schemas.microsoft.com/office/drawing/2014/main" id="{F5794E93-4665-3F41-9299-89B40F0C055F}"/>
              </a:ext>
            </a:extLst>
          </p:cNvPr>
          <p:cNvSpPr/>
          <p:nvPr/>
        </p:nvSpPr>
        <p:spPr>
          <a:xfrm>
            <a:off x="4972050" y="5270940"/>
            <a:ext cx="745808" cy="745808"/>
          </a:xfrm>
          <a:prstGeom prst="ellipse">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8" dirty="0"/>
          </a:p>
        </p:txBody>
      </p:sp>
      <p:sp>
        <p:nvSpPr>
          <p:cNvPr id="10" name="Footer Placeholder 9">
            <a:extLst>
              <a:ext uri="{FF2B5EF4-FFF2-40B4-BE49-F238E27FC236}">
                <a16:creationId xmlns:a16="http://schemas.microsoft.com/office/drawing/2014/main" id="{0AA7BB4E-6C98-B446-8370-580916ED8510}"/>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11" name="Slide Number Placeholder 10">
            <a:extLst>
              <a:ext uri="{FF2B5EF4-FFF2-40B4-BE49-F238E27FC236}">
                <a16:creationId xmlns:a16="http://schemas.microsoft.com/office/drawing/2014/main" id="{83EFF0FC-D6F9-9A4E-B4D3-9477DE0E41D7}"/>
              </a:ext>
            </a:extLst>
          </p:cNvPr>
          <p:cNvSpPr>
            <a:spLocks noGrp="1"/>
          </p:cNvSpPr>
          <p:nvPr>
            <p:ph type="sldNum" sz="quarter" idx="12"/>
          </p:nvPr>
        </p:nvSpPr>
        <p:spPr/>
        <p:txBody>
          <a:bodyPr/>
          <a:lstStyle/>
          <a:p>
            <a:fld id="{C6C13921-03FE-0647-96BA-462C0AF9A523}" type="slidenum">
              <a:rPr lang="en-US" smtClean="0"/>
              <a:t>3</a:t>
            </a:fld>
            <a:endParaRPr lang="en-US" dirty="0"/>
          </a:p>
        </p:txBody>
      </p:sp>
      <p:sp>
        <p:nvSpPr>
          <p:cNvPr id="3" name="Title 2">
            <a:extLst>
              <a:ext uri="{FF2B5EF4-FFF2-40B4-BE49-F238E27FC236}">
                <a16:creationId xmlns:a16="http://schemas.microsoft.com/office/drawing/2014/main" id="{19CDE7A2-490B-CE4D-9F4E-0B03239CC225}"/>
              </a:ext>
            </a:extLst>
          </p:cNvPr>
          <p:cNvSpPr>
            <a:spLocks noGrp="1"/>
          </p:cNvSpPr>
          <p:nvPr>
            <p:ph type="title"/>
          </p:nvPr>
        </p:nvSpPr>
        <p:spPr>
          <a:xfrm>
            <a:off x="123938" y="95828"/>
            <a:ext cx="9820161" cy="1349514"/>
          </a:xfrm>
        </p:spPr>
        <p:txBody>
          <a:bodyPr>
            <a:normAutofit/>
          </a:bodyPr>
          <a:lstStyle/>
          <a:p>
            <a:r>
              <a:rPr lang="en-US" sz="3600" dirty="0"/>
              <a:t>For the first few years of my life, I lived in a house on a road between a cemetery and a shopping </a:t>
            </a:r>
            <a:r>
              <a:rPr lang="en-GB" sz="3600" dirty="0"/>
              <a:t>centre.</a:t>
            </a:r>
          </a:p>
        </p:txBody>
      </p:sp>
    </p:spTree>
    <p:extLst>
      <p:ext uri="{BB962C8B-B14F-4D97-AF65-F5344CB8AC3E}">
        <p14:creationId xmlns:p14="http://schemas.microsoft.com/office/powerpoint/2010/main" val="3142005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98B5719-1597-9D47-8765-F17BF478AB2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78104B69-3018-444F-8315-9977E44F03CE}"/>
              </a:ext>
            </a:extLst>
          </p:cNvPr>
          <p:cNvSpPr>
            <a:spLocks noGrp="1"/>
          </p:cNvSpPr>
          <p:nvPr>
            <p:ph type="sldNum" sz="quarter" idx="12"/>
          </p:nvPr>
        </p:nvSpPr>
        <p:spPr/>
        <p:txBody>
          <a:bodyPr/>
          <a:lstStyle/>
          <a:p>
            <a:fld id="{C6C13921-03FE-0647-96BA-462C0AF9A523}" type="slidenum">
              <a:rPr lang="en-US" smtClean="0"/>
              <a:t>30</a:t>
            </a:fld>
            <a:endParaRPr lang="en-US" dirty="0"/>
          </a:p>
        </p:txBody>
      </p:sp>
      <p:pic>
        <p:nvPicPr>
          <p:cNvPr id="6" name="Picture 2" descr="Image">
            <a:extLst>
              <a:ext uri="{FF2B5EF4-FFF2-40B4-BE49-F238E27FC236}">
                <a16:creationId xmlns:a16="http://schemas.microsoft.com/office/drawing/2014/main" id="{9EC145FE-CFC3-F74D-8A1F-7E6559F1FB9B}"/>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654716" y="3726426"/>
            <a:ext cx="8816257" cy="52897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BBFC07B-BE09-4448-99EA-59912F035962}"/>
              </a:ext>
            </a:extLst>
          </p:cNvPr>
          <p:cNvSpPr txBox="1"/>
          <p:nvPr/>
        </p:nvSpPr>
        <p:spPr>
          <a:xfrm>
            <a:off x="1179871" y="1357543"/>
            <a:ext cx="8291102" cy="2308324"/>
          </a:xfrm>
          <a:prstGeom prst="rect">
            <a:avLst/>
          </a:prstGeom>
          <a:noFill/>
        </p:spPr>
        <p:txBody>
          <a:bodyPr wrap="square">
            <a:spAutoFit/>
          </a:bodyPr>
          <a:lstStyle/>
          <a:p>
            <a:r>
              <a:rPr lang="en-US" sz="2400" dirty="0"/>
              <a:t>‘In this photo, from 1976, almost everyone is what we would now call slim. So, what has happened? A sudden loss of willpower, as some rightwing journos claim? No. An obesogenic environment created by junk food manufacturers and their advertisers.’  </a:t>
            </a:r>
          </a:p>
          <a:p>
            <a:endParaRPr lang="en-US" sz="2400" dirty="0"/>
          </a:p>
          <a:p>
            <a:pPr algn="r"/>
            <a:r>
              <a:rPr lang="en-US" sz="2400" dirty="0"/>
              <a:t>George Monbiot, 26 July 2018</a:t>
            </a:r>
          </a:p>
        </p:txBody>
      </p:sp>
      <p:sp>
        <p:nvSpPr>
          <p:cNvPr id="10" name="TextBox 9">
            <a:extLst>
              <a:ext uri="{FF2B5EF4-FFF2-40B4-BE49-F238E27FC236}">
                <a16:creationId xmlns:a16="http://schemas.microsoft.com/office/drawing/2014/main" id="{5528044C-533F-314C-AD9B-331D8C85DF10}"/>
              </a:ext>
            </a:extLst>
          </p:cNvPr>
          <p:cNvSpPr txBox="1"/>
          <p:nvPr/>
        </p:nvSpPr>
        <p:spPr>
          <a:xfrm>
            <a:off x="683657" y="9076739"/>
            <a:ext cx="4970206" cy="276999"/>
          </a:xfrm>
          <a:prstGeom prst="rect">
            <a:avLst/>
          </a:prstGeom>
          <a:noFill/>
        </p:spPr>
        <p:txBody>
          <a:bodyPr wrap="square">
            <a:spAutoFit/>
          </a:bodyPr>
          <a:lstStyle/>
          <a:p>
            <a:r>
              <a:rPr lang="en-US" sz="1200" dirty="0"/>
              <a:t>Source: https://twitter.com/GeorgeMonbiot/status/1022438330611499009</a:t>
            </a:r>
          </a:p>
        </p:txBody>
      </p:sp>
      <p:sp>
        <p:nvSpPr>
          <p:cNvPr id="11" name="Title 1">
            <a:extLst>
              <a:ext uri="{FF2B5EF4-FFF2-40B4-BE49-F238E27FC236}">
                <a16:creationId xmlns:a16="http://schemas.microsoft.com/office/drawing/2014/main" id="{03DDC904-50E6-A04E-9872-713630A0E8DB}"/>
              </a:ext>
            </a:extLst>
          </p:cNvPr>
          <p:cNvSpPr>
            <a:spLocks noGrp="1"/>
          </p:cNvSpPr>
          <p:nvPr>
            <p:ph type="title"/>
          </p:nvPr>
        </p:nvSpPr>
        <p:spPr>
          <a:xfrm>
            <a:off x="683657" y="349215"/>
            <a:ext cx="7457556" cy="792027"/>
          </a:xfrm>
        </p:spPr>
        <p:txBody>
          <a:bodyPr>
            <a:normAutofit/>
          </a:bodyPr>
          <a:lstStyle/>
          <a:p>
            <a:r>
              <a:rPr lang="en-GB" sz="3600" dirty="0"/>
              <a:t>Some things were better in the 1970s.</a:t>
            </a:r>
            <a:endParaRPr lang="en-US" sz="3600" dirty="0"/>
          </a:p>
        </p:txBody>
      </p:sp>
    </p:spTree>
    <p:extLst>
      <p:ext uri="{BB962C8B-B14F-4D97-AF65-F5344CB8AC3E}">
        <p14:creationId xmlns:p14="http://schemas.microsoft.com/office/powerpoint/2010/main" val="38101701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DCC0-D40E-774B-95AB-7667E8542B8C}"/>
              </a:ext>
            </a:extLst>
          </p:cNvPr>
          <p:cNvSpPr>
            <a:spLocks noGrp="1"/>
          </p:cNvSpPr>
          <p:nvPr>
            <p:ph type="title"/>
          </p:nvPr>
        </p:nvSpPr>
        <p:spPr>
          <a:xfrm>
            <a:off x="318257" y="286368"/>
            <a:ext cx="9385036" cy="830997"/>
          </a:xfrm>
        </p:spPr>
        <p:txBody>
          <a:bodyPr>
            <a:noAutofit/>
          </a:bodyPr>
          <a:lstStyle/>
          <a:p>
            <a:r>
              <a:rPr lang="en-US" sz="3600" dirty="0"/>
              <a:t>Measures of domestic progress (MDB peak 1976)</a:t>
            </a:r>
          </a:p>
        </p:txBody>
      </p:sp>
      <p:pic>
        <p:nvPicPr>
          <p:cNvPr id="5" name="Content Placeholder 4" descr="Graphical user interface&#10;&#10;Description automatically generated">
            <a:extLst>
              <a:ext uri="{FF2B5EF4-FFF2-40B4-BE49-F238E27FC236}">
                <a16:creationId xmlns:a16="http://schemas.microsoft.com/office/drawing/2014/main" id="{53504B47-F5FD-3444-8828-91DF2282CD4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318257" y="1033587"/>
            <a:ext cx="9101788" cy="5981104"/>
          </a:xfrm>
        </p:spPr>
      </p:pic>
      <p:sp>
        <p:nvSpPr>
          <p:cNvPr id="3" name="Footer Placeholder 2">
            <a:extLst>
              <a:ext uri="{FF2B5EF4-FFF2-40B4-BE49-F238E27FC236}">
                <a16:creationId xmlns:a16="http://schemas.microsoft.com/office/drawing/2014/main" id="{62082E3E-C2AE-C24C-A721-DB88722A479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43B3EC61-1A2E-0349-B6E3-5957DF1FC22F}"/>
              </a:ext>
            </a:extLst>
          </p:cNvPr>
          <p:cNvSpPr>
            <a:spLocks noGrp="1"/>
          </p:cNvSpPr>
          <p:nvPr>
            <p:ph type="sldNum" sz="quarter" idx="12"/>
          </p:nvPr>
        </p:nvSpPr>
        <p:spPr/>
        <p:txBody>
          <a:bodyPr/>
          <a:lstStyle/>
          <a:p>
            <a:fld id="{C6C13921-03FE-0647-96BA-462C0AF9A523}" type="slidenum">
              <a:rPr lang="en-US" smtClean="0"/>
              <a:t>31</a:t>
            </a:fld>
            <a:endParaRPr lang="en-US" dirty="0"/>
          </a:p>
        </p:txBody>
      </p:sp>
      <p:sp>
        <p:nvSpPr>
          <p:cNvPr id="7" name="TextBox 6">
            <a:extLst>
              <a:ext uri="{FF2B5EF4-FFF2-40B4-BE49-F238E27FC236}">
                <a16:creationId xmlns:a16="http://schemas.microsoft.com/office/drawing/2014/main" id="{6EFE1BFE-E72E-8144-A685-17B4D7EF7848}"/>
              </a:ext>
            </a:extLst>
          </p:cNvPr>
          <p:cNvSpPr txBox="1"/>
          <p:nvPr/>
        </p:nvSpPr>
        <p:spPr>
          <a:xfrm>
            <a:off x="525093" y="7126870"/>
            <a:ext cx="9015722" cy="1569660"/>
          </a:xfrm>
          <a:prstGeom prst="rect">
            <a:avLst/>
          </a:prstGeom>
          <a:noFill/>
        </p:spPr>
        <p:txBody>
          <a:bodyPr wrap="square">
            <a:spAutoFit/>
          </a:bodyPr>
          <a:lstStyle/>
          <a:p>
            <a:r>
              <a:rPr lang="en-GB" sz="2400" dirty="0"/>
              <a:t>‘Measure of Domestic Progress’ (MDP) is an index designed by the </a:t>
            </a:r>
            <a:br>
              <a:rPr lang="en-GB" sz="2400" dirty="0"/>
            </a:br>
            <a:r>
              <a:rPr lang="en-GB" sz="2400" dirty="0"/>
              <a:t>New Economics Foundation to reflect our progress towards sustainable development by including economic progress, environmental costs, resource depletion and social factors in a single composite measure.</a:t>
            </a:r>
          </a:p>
        </p:txBody>
      </p:sp>
      <p:sp>
        <p:nvSpPr>
          <p:cNvPr id="9" name="TextBox 8">
            <a:extLst>
              <a:ext uri="{FF2B5EF4-FFF2-40B4-BE49-F238E27FC236}">
                <a16:creationId xmlns:a16="http://schemas.microsoft.com/office/drawing/2014/main" id="{004E6F67-2588-AE48-8364-81182B588132}"/>
              </a:ext>
            </a:extLst>
          </p:cNvPr>
          <p:cNvSpPr txBox="1"/>
          <p:nvPr/>
        </p:nvSpPr>
        <p:spPr>
          <a:xfrm>
            <a:off x="525093" y="8758054"/>
            <a:ext cx="6813256" cy="461665"/>
          </a:xfrm>
          <a:prstGeom prst="rect">
            <a:avLst/>
          </a:prstGeom>
          <a:noFill/>
        </p:spPr>
        <p:txBody>
          <a:bodyPr wrap="square">
            <a:spAutoFit/>
          </a:bodyPr>
          <a:lstStyle/>
          <a:p>
            <a:r>
              <a:rPr lang="en-US" sz="1200" dirty="0"/>
              <a:t>Source: NEF (2004) Chasing Progress: Beyond measuring economic growth, the New Economics Foundation, https://neweconomics.org/uploads/files/70e2c4fbed5826b19e_dvm6ib0x9.pdf</a:t>
            </a:r>
          </a:p>
        </p:txBody>
      </p:sp>
    </p:spTree>
    <p:extLst>
      <p:ext uri="{BB962C8B-B14F-4D97-AF65-F5344CB8AC3E}">
        <p14:creationId xmlns:p14="http://schemas.microsoft.com/office/powerpoint/2010/main" val="37490058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A823E-5687-9E48-97A0-7E8EE976A056}"/>
              </a:ext>
            </a:extLst>
          </p:cNvPr>
          <p:cNvSpPr>
            <a:spLocks noGrp="1"/>
          </p:cNvSpPr>
          <p:nvPr>
            <p:ph type="title"/>
          </p:nvPr>
        </p:nvSpPr>
        <p:spPr>
          <a:xfrm>
            <a:off x="683657" y="529349"/>
            <a:ext cx="8576786" cy="1126923"/>
          </a:xfrm>
        </p:spPr>
        <p:txBody>
          <a:bodyPr>
            <a:normAutofit/>
          </a:bodyPr>
          <a:lstStyle/>
          <a:p>
            <a:r>
              <a:rPr lang="en-GB" sz="3600" dirty="0"/>
              <a:t>Average earnings growth</a:t>
            </a:r>
            <a:r>
              <a:rPr lang="en-GB" dirty="0"/>
              <a:t> 1964–2021, </a:t>
            </a:r>
            <a:r>
              <a:rPr lang="en-GB" sz="3600" dirty="0"/>
              <a:t>with RPI inflation stripped out</a:t>
            </a:r>
          </a:p>
        </p:txBody>
      </p:sp>
      <p:pic>
        <p:nvPicPr>
          <p:cNvPr id="7" name="Content Placeholder 6" descr="Chart, line chart&#10;&#10;Description automatically generated">
            <a:extLst>
              <a:ext uri="{FF2B5EF4-FFF2-40B4-BE49-F238E27FC236}">
                <a16:creationId xmlns:a16="http://schemas.microsoft.com/office/drawing/2014/main" id="{D337933E-053B-654B-9FE0-863698D585CD}"/>
              </a:ext>
            </a:extLst>
          </p:cNvPr>
          <p:cNvPicPr>
            <a:picLocks noGrp="1" noChangeAspect="1"/>
          </p:cNvPicPr>
          <p:nvPr>
            <p:ph idx="1"/>
          </p:nvPr>
        </p:nvPicPr>
        <p:blipFill>
          <a:blip r:embed="rId2"/>
          <a:stretch>
            <a:fillRect/>
          </a:stretch>
        </p:blipFill>
        <p:spPr>
          <a:xfrm>
            <a:off x="235082" y="1772959"/>
            <a:ext cx="9722695" cy="4696852"/>
          </a:xfrm>
        </p:spPr>
      </p:pic>
      <p:sp>
        <p:nvSpPr>
          <p:cNvPr id="4" name="Footer Placeholder 3">
            <a:extLst>
              <a:ext uri="{FF2B5EF4-FFF2-40B4-BE49-F238E27FC236}">
                <a16:creationId xmlns:a16="http://schemas.microsoft.com/office/drawing/2014/main" id="{098983C5-AA3E-374E-AD91-88A75BB1C322}"/>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A7D54BDF-6B0B-E149-8B5D-CFB205C310B6}"/>
              </a:ext>
            </a:extLst>
          </p:cNvPr>
          <p:cNvSpPr>
            <a:spLocks noGrp="1"/>
          </p:cNvSpPr>
          <p:nvPr>
            <p:ph type="sldNum" sz="quarter" idx="12"/>
          </p:nvPr>
        </p:nvSpPr>
        <p:spPr/>
        <p:txBody>
          <a:bodyPr/>
          <a:lstStyle/>
          <a:p>
            <a:fld id="{C6C13921-03FE-0647-96BA-462C0AF9A523}" type="slidenum">
              <a:rPr lang="en-US" smtClean="0"/>
              <a:t>32</a:t>
            </a:fld>
            <a:endParaRPr lang="en-US" dirty="0"/>
          </a:p>
        </p:txBody>
      </p:sp>
      <p:sp>
        <p:nvSpPr>
          <p:cNvPr id="9" name="TextBox 8">
            <a:extLst>
              <a:ext uri="{FF2B5EF4-FFF2-40B4-BE49-F238E27FC236}">
                <a16:creationId xmlns:a16="http://schemas.microsoft.com/office/drawing/2014/main" id="{EB719713-2CC9-7547-998E-05B56ABBBB21}"/>
              </a:ext>
            </a:extLst>
          </p:cNvPr>
          <p:cNvSpPr txBox="1"/>
          <p:nvPr/>
        </p:nvSpPr>
        <p:spPr>
          <a:xfrm>
            <a:off x="235081" y="8014910"/>
            <a:ext cx="4181643" cy="1200329"/>
          </a:xfrm>
          <a:prstGeom prst="rect">
            <a:avLst/>
          </a:prstGeom>
          <a:noFill/>
        </p:spPr>
        <p:txBody>
          <a:bodyPr wrap="square">
            <a:spAutoFit/>
          </a:bodyPr>
          <a:lstStyle/>
          <a:p>
            <a:r>
              <a:rPr lang="en-GB" sz="1200" dirty="0"/>
              <a:t>Source: Office for National Statistics.</a:t>
            </a:r>
            <a:br>
              <a:rPr lang="en-GB" sz="1200" dirty="0"/>
            </a:br>
            <a:br>
              <a:rPr lang="en-GB" sz="1200" dirty="0"/>
            </a:br>
            <a:r>
              <a:rPr lang="en-GB" sz="1200" dirty="0"/>
              <a:t>Real wages have been falling for longest period for at least 50 years, ONS says, The Guardian, 31 January 2014. https://www.theguardian.com/business/2014/jan/31/real-wages-falling-longest-period-ons-record</a:t>
            </a:r>
          </a:p>
        </p:txBody>
      </p:sp>
      <p:sp>
        <p:nvSpPr>
          <p:cNvPr id="11" name="TextBox 10">
            <a:extLst>
              <a:ext uri="{FF2B5EF4-FFF2-40B4-BE49-F238E27FC236}">
                <a16:creationId xmlns:a16="http://schemas.microsoft.com/office/drawing/2014/main" id="{F9A5EAD3-EA84-644C-8D3A-A81F3D7C604E}"/>
              </a:ext>
            </a:extLst>
          </p:cNvPr>
          <p:cNvSpPr txBox="1"/>
          <p:nvPr/>
        </p:nvSpPr>
        <p:spPr>
          <a:xfrm>
            <a:off x="1363676" y="6375814"/>
            <a:ext cx="7749591" cy="1569660"/>
          </a:xfrm>
          <a:prstGeom prst="rect">
            <a:avLst/>
          </a:prstGeom>
          <a:noFill/>
        </p:spPr>
        <p:txBody>
          <a:bodyPr wrap="square">
            <a:spAutoFit/>
          </a:bodyPr>
          <a:lstStyle/>
          <a:p>
            <a:r>
              <a:rPr lang="en-GB" sz="2400" dirty="0"/>
              <a:t>Real wages rose fastest in the early 1970s. By 2014 they had been falling consistently. The fall had started after the 2008 economic crash, and it was already the case in 2014, almost a decade ago, that this was the longest fall for 50 years.</a:t>
            </a:r>
          </a:p>
        </p:txBody>
      </p:sp>
    </p:spTree>
    <p:extLst>
      <p:ext uri="{BB962C8B-B14F-4D97-AF65-F5344CB8AC3E}">
        <p14:creationId xmlns:p14="http://schemas.microsoft.com/office/powerpoint/2010/main" val="209611137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56E24-BF31-914E-851C-D597B7B1EE4C}"/>
              </a:ext>
            </a:extLst>
          </p:cNvPr>
          <p:cNvSpPr>
            <a:spLocks noGrp="1"/>
          </p:cNvSpPr>
          <p:nvPr>
            <p:ph type="title"/>
          </p:nvPr>
        </p:nvSpPr>
        <p:spPr>
          <a:xfrm>
            <a:off x="683657" y="529349"/>
            <a:ext cx="8576786" cy="1706858"/>
          </a:xfrm>
        </p:spPr>
        <p:txBody>
          <a:bodyPr>
            <a:normAutofit/>
          </a:bodyPr>
          <a:lstStyle/>
          <a:p>
            <a:r>
              <a:rPr lang="en-GB" sz="3600" dirty="0"/>
              <a:t>The most important chances in life became the most equitable they had ever been in the years 1969–1973.</a:t>
            </a:r>
          </a:p>
        </p:txBody>
      </p:sp>
      <p:pic>
        <p:nvPicPr>
          <p:cNvPr id="7" name="Content Placeholder 6" descr="Chart, line chart&#10;&#10;Description automatically generated">
            <a:extLst>
              <a:ext uri="{FF2B5EF4-FFF2-40B4-BE49-F238E27FC236}">
                <a16:creationId xmlns:a16="http://schemas.microsoft.com/office/drawing/2014/main" id="{7F2D951A-3A1C-C54B-A7D3-985FCBFCE04F}"/>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187531" y="529349"/>
            <a:ext cx="7255825" cy="8645351"/>
          </a:xfrm>
          <a:scene3d>
            <a:camera prst="perspectiveRelaxed"/>
            <a:lightRig rig="threePt" dir="t"/>
          </a:scene3d>
        </p:spPr>
      </p:pic>
      <p:sp>
        <p:nvSpPr>
          <p:cNvPr id="4" name="Footer Placeholder 3">
            <a:extLst>
              <a:ext uri="{FF2B5EF4-FFF2-40B4-BE49-F238E27FC236}">
                <a16:creationId xmlns:a16="http://schemas.microsoft.com/office/drawing/2014/main" id="{A1E641EF-7335-9844-8D67-21D7DF329207}"/>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A0F0A6E-0687-4146-B498-AB0DE601A72D}"/>
              </a:ext>
            </a:extLst>
          </p:cNvPr>
          <p:cNvSpPr>
            <a:spLocks noGrp="1"/>
          </p:cNvSpPr>
          <p:nvPr>
            <p:ph type="sldNum" sz="quarter" idx="12"/>
          </p:nvPr>
        </p:nvSpPr>
        <p:spPr/>
        <p:txBody>
          <a:bodyPr/>
          <a:lstStyle/>
          <a:p>
            <a:fld id="{C6C13921-03FE-0647-96BA-462C0AF9A523}" type="slidenum">
              <a:rPr lang="en-US" smtClean="0"/>
              <a:t>33</a:t>
            </a:fld>
            <a:endParaRPr lang="en-US" dirty="0"/>
          </a:p>
        </p:txBody>
      </p:sp>
      <p:sp>
        <p:nvSpPr>
          <p:cNvPr id="9" name="TextBox 8">
            <a:extLst>
              <a:ext uri="{FF2B5EF4-FFF2-40B4-BE49-F238E27FC236}">
                <a16:creationId xmlns:a16="http://schemas.microsoft.com/office/drawing/2014/main" id="{9F347569-0ABF-2B48-8407-B47C356DFA51}"/>
              </a:ext>
            </a:extLst>
          </p:cNvPr>
          <p:cNvSpPr txBox="1"/>
          <p:nvPr/>
        </p:nvSpPr>
        <p:spPr>
          <a:xfrm>
            <a:off x="546265" y="8713036"/>
            <a:ext cx="5140171" cy="461665"/>
          </a:xfrm>
          <a:prstGeom prst="rect">
            <a:avLst/>
          </a:prstGeom>
          <a:noFill/>
        </p:spPr>
        <p:txBody>
          <a:bodyPr wrap="square">
            <a:spAutoFit/>
          </a:bodyPr>
          <a:lstStyle/>
          <a:p>
            <a:r>
              <a:rPr lang="en-GB" sz="1200" dirty="0"/>
              <a:t>Source: Dorling, D. (1997) Death in Britain: how local mortality rates have changed: 1950s-1990s, Report published by the Joseph Rowntree Foundation.</a:t>
            </a:r>
          </a:p>
        </p:txBody>
      </p:sp>
    </p:spTree>
    <p:extLst>
      <p:ext uri="{BB962C8B-B14F-4D97-AF65-F5344CB8AC3E}">
        <p14:creationId xmlns:p14="http://schemas.microsoft.com/office/powerpoint/2010/main" val="39858687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CFCFB-5BD4-4349-9000-81B718EE16E9}"/>
              </a:ext>
            </a:extLst>
          </p:cNvPr>
          <p:cNvSpPr>
            <a:spLocks noGrp="1"/>
          </p:cNvSpPr>
          <p:nvPr>
            <p:ph type="title"/>
          </p:nvPr>
        </p:nvSpPr>
        <p:spPr>
          <a:xfrm>
            <a:off x="683657" y="139437"/>
            <a:ext cx="8576786" cy="1928932"/>
          </a:xfrm>
        </p:spPr>
        <p:txBody>
          <a:bodyPr>
            <a:normAutofit/>
          </a:bodyPr>
          <a:lstStyle/>
          <a:p>
            <a:r>
              <a:rPr lang="en-GB" sz="3600" dirty="0"/>
              <a:t>The greatest reduction in the segregation of children by schools began in the late 1960s.</a:t>
            </a:r>
          </a:p>
        </p:txBody>
      </p:sp>
      <p:sp>
        <p:nvSpPr>
          <p:cNvPr id="4" name="Footer Placeholder 3">
            <a:extLst>
              <a:ext uri="{FF2B5EF4-FFF2-40B4-BE49-F238E27FC236}">
                <a16:creationId xmlns:a16="http://schemas.microsoft.com/office/drawing/2014/main" id="{74873713-E8F3-3C4A-B04B-AD4BDF8299F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6D460B5A-0A25-6344-8416-AF2DDF9212A9}"/>
              </a:ext>
            </a:extLst>
          </p:cNvPr>
          <p:cNvSpPr>
            <a:spLocks noGrp="1"/>
          </p:cNvSpPr>
          <p:nvPr>
            <p:ph type="sldNum" sz="quarter" idx="12"/>
          </p:nvPr>
        </p:nvSpPr>
        <p:spPr/>
        <p:txBody>
          <a:bodyPr/>
          <a:lstStyle/>
          <a:p>
            <a:fld id="{C6C13921-03FE-0647-96BA-462C0AF9A523}" type="slidenum">
              <a:rPr lang="en-US" smtClean="0"/>
              <a:t>34</a:t>
            </a:fld>
            <a:endParaRPr lang="en-US" dirty="0"/>
          </a:p>
        </p:txBody>
      </p:sp>
      <p:pic>
        <p:nvPicPr>
          <p:cNvPr id="2050" name="Picture 2" descr="Chart showing the decrease in grammar schools in England and Wales since the 1950s">
            <a:extLst>
              <a:ext uri="{FF2B5EF4-FFF2-40B4-BE49-F238E27FC236}">
                <a16:creationId xmlns:a16="http://schemas.microsoft.com/office/drawing/2014/main" id="{F4E927F4-0986-6046-9543-E5CFEA80C703}"/>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05158" y="2194543"/>
            <a:ext cx="9533784" cy="702069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86666B86-542F-584F-907C-E223B4A55701}"/>
              </a:ext>
            </a:extLst>
          </p:cNvPr>
          <p:cNvSpPr txBox="1"/>
          <p:nvPr/>
        </p:nvSpPr>
        <p:spPr>
          <a:xfrm>
            <a:off x="392285" y="9215237"/>
            <a:ext cx="2901698" cy="461665"/>
          </a:xfrm>
          <a:prstGeom prst="rect">
            <a:avLst/>
          </a:prstGeom>
          <a:noFill/>
        </p:spPr>
        <p:txBody>
          <a:bodyPr wrap="square">
            <a:spAutoFit/>
          </a:bodyPr>
          <a:lstStyle/>
          <a:p>
            <a:r>
              <a:rPr lang="en-GB" sz="1200" dirty="0"/>
              <a:t>Source: https://www.bbc.co.uk/news/</a:t>
            </a:r>
            <a:br>
              <a:rPr lang="en-GB" sz="1200" dirty="0"/>
            </a:br>
            <a:r>
              <a:rPr lang="en-GB" sz="1200" dirty="0"/>
              <a:t>education-34538222</a:t>
            </a:r>
          </a:p>
        </p:txBody>
      </p:sp>
    </p:spTree>
    <p:extLst>
      <p:ext uri="{BB962C8B-B14F-4D97-AF65-F5344CB8AC3E}">
        <p14:creationId xmlns:p14="http://schemas.microsoft.com/office/powerpoint/2010/main" val="25994710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01F4F-8E05-A644-84FD-B612328C5D41}"/>
              </a:ext>
            </a:extLst>
          </p:cNvPr>
          <p:cNvSpPr>
            <a:spLocks noGrp="1"/>
          </p:cNvSpPr>
          <p:nvPr>
            <p:ph type="title"/>
          </p:nvPr>
        </p:nvSpPr>
        <p:spPr>
          <a:xfrm>
            <a:off x="683101" y="0"/>
            <a:ext cx="9038967" cy="1145894"/>
          </a:xfrm>
        </p:spPr>
        <p:txBody>
          <a:bodyPr/>
          <a:lstStyle/>
          <a:p>
            <a:r>
              <a:rPr lang="en-GB" dirty="0"/>
              <a:t>Poverty was falling in the 1970s across Britain.</a:t>
            </a:r>
          </a:p>
        </p:txBody>
      </p:sp>
      <p:pic>
        <p:nvPicPr>
          <p:cNvPr id="9" name="Content Placeholder 8" descr="Chart, line chart&#10;&#10;Description automatically generated">
            <a:extLst>
              <a:ext uri="{FF2B5EF4-FFF2-40B4-BE49-F238E27FC236}">
                <a16:creationId xmlns:a16="http://schemas.microsoft.com/office/drawing/2014/main" id="{16ABE90C-6E51-384E-A59A-F32A1B564028}"/>
              </a:ext>
            </a:extLst>
          </p:cNvPr>
          <p:cNvPicPr>
            <a:picLocks noGrp="1" noChangeAspect="1"/>
          </p:cNvPicPr>
          <p:nvPr>
            <p:ph idx="1"/>
          </p:nvPr>
        </p:nvPicPr>
        <p:blipFill>
          <a:blip r:embed="rId2"/>
          <a:stretch>
            <a:fillRect/>
          </a:stretch>
        </p:blipFill>
        <p:spPr>
          <a:xfrm>
            <a:off x="423528" y="3809087"/>
            <a:ext cx="8405680" cy="4003495"/>
          </a:xfrm>
        </p:spPr>
      </p:pic>
      <p:sp>
        <p:nvSpPr>
          <p:cNvPr id="4" name="Footer Placeholder 3">
            <a:extLst>
              <a:ext uri="{FF2B5EF4-FFF2-40B4-BE49-F238E27FC236}">
                <a16:creationId xmlns:a16="http://schemas.microsoft.com/office/drawing/2014/main" id="{5D8CDCC2-B802-0041-9560-386C1F39DFAA}"/>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DAF84BE1-C04D-EE44-AF1F-AE3079CE668D}"/>
              </a:ext>
            </a:extLst>
          </p:cNvPr>
          <p:cNvSpPr>
            <a:spLocks noGrp="1"/>
          </p:cNvSpPr>
          <p:nvPr>
            <p:ph type="sldNum" sz="quarter" idx="12"/>
          </p:nvPr>
        </p:nvSpPr>
        <p:spPr/>
        <p:txBody>
          <a:bodyPr/>
          <a:lstStyle/>
          <a:p>
            <a:fld id="{C6C13921-03FE-0647-96BA-462C0AF9A523}" type="slidenum">
              <a:rPr lang="en-US" smtClean="0"/>
              <a:t>35</a:t>
            </a:fld>
            <a:endParaRPr lang="en-US" dirty="0"/>
          </a:p>
        </p:txBody>
      </p:sp>
      <p:sp>
        <p:nvSpPr>
          <p:cNvPr id="7" name="TextBox 6">
            <a:extLst>
              <a:ext uri="{FF2B5EF4-FFF2-40B4-BE49-F238E27FC236}">
                <a16:creationId xmlns:a16="http://schemas.microsoft.com/office/drawing/2014/main" id="{5B69FDF5-00F5-B844-9E41-ABB0DAE3A3A5}"/>
              </a:ext>
            </a:extLst>
          </p:cNvPr>
          <p:cNvSpPr txBox="1"/>
          <p:nvPr/>
        </p:nvSpPr>
        <p:spPr>
          <a:xfrm>
            <a:off x="347335" y="1013713"/>
            <a:ext cx="4624715" cy="2677656"/>
          </a:xfrm>
          <a:prstGeom prst="rect">
            <a:avLst/>
          </a:prstGeom>
          <a:noFill/>
        </p:spPr>
        <p:txBody>
          <a:bodyPr wrap="square">
            <a:spAutoFit/>
          </a:bodyPr>
          <a:lstStyle/>
          <a:p>
            <a:r>
              <a:rPr lang="en-GB" sz="2400" dirty="0"/>
              <a:t>‘Core poor’ is used here to describe those households that are simultaneously income poor, deprivation poor (cannot afford the essentials in life) and subjectively poor (people who will say they are poor when asked if they are).</a:t>
            </a:r>
          </a:p>
        </p:txBody>
      </p:sp>
      <p:sp>
        <p:nvSpPr>
          <p:cNvPr id="11" name="TextBox 10">
            <a:extLst>
              <a:ext uri="{FF2B5EF4-FFF2-40B4-BE49-F238E27FC236}">
                <a16:creationId xmlns:a16="http://schemas.microsoft.com/office/drawing/2014/main" id="{772CFA7A-6568-174B-A85B-A534BBD85364}"/>
              </a:ext>
            </a:extLst>
          </p:cNvPr>
          <p:cNvSpPr txBox="1"/>
          <p:nvPr/>
        </p:nvSpPr>
        <p:spPr>
          <a:xfrm>
            <a:off x="347335" y="8092728"/>
            <a:ext cx="3206475" cy="461665"/>
          </a:xfrm>
          <a:prstGeom prst="rect">
            <a:avLst/>
          </a:prstGeom>
          <a:noFill/>
        </p:spPr>
        <p:txBody>
          <a:bodyPr wrap="square">
            <a:spAutoFit/>
          </a:bodyPr>
          <a:lstStyle/>
          <a:p>
            <a:r>
              <a:rPr lang="en-GB" sz="1200" dirty="0"/>
              <a:t>Source: https://www.jrf.org.uk/report/poverty-and-wealth-across-britain-1968-2005</a:t>
            </a:r>
          </a:p>
        </p:txBody>
      </p:sp>
      <p:sp>
        <p:nvSpPr>
          <p:cNvPr id="8" name="TextBox 7">
            <a:extLst>
              <a:ext uri="{FF2B5EF4-FFF2-40B4-BE49-F238E27FC236}">
                <a16:creationId xmlns:a16="http://schemas.microsoft.com/office/drawing/2014/main" id="{F69048F6-13DA-3A4E-8D7E-49F486E01368}"/>
              </a:ext>
            </a:extLst>
          </p:cNvPr>
          <p:cNvSpPr txBox="1"/>
          <p:nvPr/>
        </p:nvSpPr>
        <p:spPr>
          <a:xfrm>
            <a:off x="5423696" y="1047276"/>
            <a:ext cx="4088245" cy="2677656"/>
          </a:xfrm>
          <a:prstGeom prst="rect">
            <a:avLst/>
          </a:prstGeom>
          <a:noFill/>
        </p:spPr>
        <p:txBody>
          <a:bodyPr wrap="square">
            <a:spAutoFit/>
          </a:bodyPr>
          <a:lstStyle/>
          <a:p>
            <a:r>
              <a:rPr lang="en-GB" sz="2400" dirty="0"/>
              <a:t>‘Breadline poor’ is not being able to afford the essentials in life, as defined what a majority believe at that point in time. It is what it means to be excluded from participating in the norms of society due to low income.</a:t>
            </a:r>
          </a:p>
        </p:txBody>
      </p:sp>
      <p:sp>
        <p:nvSpPr>
          <p:cNvPr id="10" name="TextBox 9">
            <a:extLst>
              <a:ext uri="{FF2B5EF4-FFF2-40B4-BE49-F238E27FC236}">
                <a16:creationId xmlns:a16="http://schemas.microsoft.com/office/drawing/2014/main" id="{3F4D6D0F-085B-1D40-A1D5-E4213BDA0674}"/>
              </a:ext>
            </a:extLst>
          </p:cNvPr>
          <p:cNvSpPr txBox="1"/>
          <p:nvPr/>
        </p:nvSpPr>
        <p:spPr>
          <a:xfrm>
            <a:off x="6340839" y="5391884"/>
            <a:ext cx="3515754" cy="3970318"/>
          </a:xfrm>
          <a:prstGeom prst="rect">
            <a:avLst/>
          </a:prstGeom>
          <a:noFill/>
        </p:spPr>
        <p:txBody>
          <a:bodyPr wrap="square">
            <a:spAutoFit/>
          </a:bodyPr>
          <a:lstStyle/>
          <a:p>
            <a:r>
              <a:rPr lang="en-GB" dirty="0"/>
              <a:t>Breadline poor in the year 2000 if:</a:t>
            </a:r>
          </a:p>
          <a:p>
            <a:r>
              <a:rPr lang="en-GB" dirty="0"/>
              <a:t>• in arrears on rent/mortgage </a:t>
            </a:r>
          </a:p>
          <a:p>
            <a:r>
              <a:rPr lang="en-GB" dirty="0"/>
              <a:t>• or buy secondhand not new clothes not out of choice</a:t>
            </a:r>
          </a:p>
          <a:p>
            <a:r>
              <a:rPr lang="en-GB" dirty="0"/>
              <a:t>• or cannot afford protein every second day in their food</a:t>
            </a:r>
          </a:p>
          <a:p>
            <a:r>
              <a:rPr lang="en-GB" dirty="0"/>
              <a:t>• or cannot afford to keep their home adequately warm</a:t>
            </a:r>
          </a:p>
          <a:p>
            <a:r>
              <a:rPr lang="en-GB" dirty="0"/>
              <a:t>• or cannot afford a week’s annual holiday away from home (other than staying at relatives)</a:t>
            </a:r>
          </a:p>
          <a:p>
            <a:r>
              <a:rPr lang="en-GB" dirty="0"/>
              <a:t>• or cannot afford to have friends or family for a meal once a month due to low income.</a:t>
            </a:r>
          </a:p>
        </p:txBody>
      </p:sp>
    </p:spTree>
    <p:extLst>
      <p:ext uri="{BB962C8B-B14F-4D97-AF65-F5344CB8AC3E}">
        <p14:creationId xmlns:p14="http://schemas.microsoft.com/office/powerpoint/2010/main" val="25292831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5D161-7EB8-334B-BC3B-C0DA34AFCE2E}"/>
              </a:ext>
            </a:extLst>
          </p:cNvPr>
          <p:cNvSpPr>
            <a:spLocks noGrp="1"/>
          </p:cNvSpPr>
          <p:nvPr>
            <p:ph type="title"/>
          </p:nvPr>
        </p:nvSpPr>
        <p:spPr>
          <a:xfrm>
            <a:off x="312516" y="197926"/>
            <a:ext cx="9509953" cy="1533161"/>
          </a:xfrm>
        </p:spPr>
        <p:txBody>
          <a:bodyPr>
            <a:noAutofit/>
          </a:bodyPr>
          <a:lstStyle/>
          <a:p>
            <a:r>
              <a:rPr lang="en-GB" dirty="0"/>
              <a:t>In the 1970s it was becoming cheaper to purchase a house and regional divides were falling.</a:t>
            </a:r>
          </a:p>
        </p:txBody>
      </p:sp>
      <p:sp>
        <p:nvSpPr>
          <p:cNvPr id="4" name="Footer Placeholder 3">
            <a:extLst>
              <a:ext uri="{FF2B5EF4-FFF2-40B4-BE49-F238E27FC236}">
                <a16:creationId xmlns:a16="http://schemas.microsoft.com/office/drawing/2014/main" id="{8FDCD0CC-264B-D14E-8706-CEA440A8ACB4}"/>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CEE356C3-686C-0740-81B2-89B90E51C604}"/>
              </a:ext>
            </a:extLst>
          </p:cNvPr>
          <p:cNvSpPr>
            <a:spLocks noGrp="1"/>
          </p:cNvSpPr>
          <p:nvPr>
            <p:ph type="sldNum" sz="quarter" idx="12"/>
          </p:nvPr>
        </p:nvSpPr>
        <p:spPr/>
        <p:txBody>
          <a:bodyPr/>
          <a:lstStyle/>
          <a:p>
            <a:fld id="{C6C13921-03FE-0647-96BA-462C0AF9A523}" type="slidenum">
              <a:rPr lang="en-US" smtClean="0"/>
              <a:t>36</a:t>
            </a:fld>
            <a:endParaRPr lang="en-US" dirty="0"/>
          </a:p>
        </p:txBody>
      </p:sp>
      <p:pic>
        <p:nvPicPr>
          <p:cNvPr id="12" name="Content Placeholder 11" descr="Chart, line chart, histogram&#10;&#10;Description automatically generated">
            <a:extLst>
              <a:ext uri="{FF2B5EF4-FFF2-40B4-BE49-F238E27FC236}">
                <a16:creationId xmlns:a16="http://schemas.microsoft.com/office/drawing/2014/main" id="{B5E3E479-92CE-824F-8FB7-FD106CE0AEBD}"/>
              </a:ext>
            </a:extLst>
          </p:cNvPr>
          <p:cNvPicPr>
            <a:picLocks noGrp="1" noChangeAspect="1"/>
          </p:cNvPicPr>
          <p:nvPr>
            <p:ph idx="1"/>
          </p:nvPr>
        </p:nvPicPr>
        <p:blipFill>
          <a:blip r:embed="rId2"/>
          <a:stretch>
            <a:fillRect/>
          </a:stretch>
        </p:blipFill>
        <p:spPr>
          <a:xfrm>
            <a:off x="162886" y="2112745"/>
            <a:ext cx="9659583" cy="6116855"/>
          </a:xfrm>
        </p:spPr>
      </p:pic>
      <p:sp>
        <p:nvSpPr>
          <p:cNvPr id="11" name="TextBox 10">
            <a:extLst>
              <a:ext uri="{FF2B5EF4-FFF2-40B4-BE49-F238E27FC236}">
                <a16:creationId xmlns:a16="http://schemas.microsoft.com/office/drawing/2014/main" id="{89D43F65-F057-764A-B8A3-6393CB5BAE30}"/>
              </a:ext>
            </a:extLst>
          </p:cNvPr>
          <p:cNvSpPr txBox="1"/>
          <p:nvPr/>
        </p:nvSpPr>
        <p:spPr>
          <a:xfrm>
            <a:off x="283144" y="8399254"/>
            <a:ext cx="4642318" cy="646331"/>
          </a:xfrm>
          <a:prstGeom prst="rect">
            <a:avLst/>
          </a:prstGeom>
          <a:noFill/>
        </p:spPr>
        <p:txBody>
          <a:bodyPr wrap="square">
            <a:spAutoFit/>
          </a:bodyPr>
          <a:lstStyle/>
          <a:p>
            <a:r>
              <a:rPr lang="en-GB" sz="1200" dirty="0"/>
              <a:t>Source: Martin Wolf, British housing is expensive and its supply must increase, 21 March 2021, https://www.ft.com/content/75942d5f-6bdf-40fb-b7ce-a48429ab84fc</a:t>
            </a:r>
          </a:p>
        </p:txBody>
      </p:sp>
      <p:sp>
        <p:nvSpPr>
          <p:cNvPr id="7" name="Oval 6">
            <a:extLst>
              <a:ext uri="{FF2B5EF4-FFF2-40B4-BE49-F238E27FC236}">
                <a16:creationId xmlns:a16="http://schemas.microsoft.com/office/drawing/2014/main" id="{8451F825-ADE5-C84A-B24F-8113009FCED0}"/>
              </a:ext>
            </a:extLst>
          </p:cNvPr>
          <p:cNvSpPr/>
          <p:nvPr/>
        </p:nvSpPr>
        <p:spPr>
          <a:xfrm>
            <a:off x="413468" y="5938893"/>
            <a:ext cx="2190835" cy="2140236"/>
          </a:xfrm>
          <a:prstGeom prst="ellipse">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8" dirty="0"/>
          </a:p>
        </p:txBody>
      </p:sp>
    </p:spTree>
    <p:extLst>
      <p:ext uri="{BB962C8B-B14F-4D97-AF65-F5344CB8AC3E}">
        <p14:creationId xmlns:p14="http://schemas.microsoft.com/office/powerpoint/2010/main" val="36339380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178DE8A-598B-C54D-BCB8-518DE3E33D28}"/>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208F3FEF-15D4-1149-90E3-E3BE0B9C67B8}"/>
              </a:ext>
            </a:extLst>
          </p:cNvPr>
          <p:cNvSpPr>
            <a:spLocks noGrp="1"/>
          </p:cNvSpPr>
          <p:nvPr>
            <p:ph type="sldNum" sz="quarter" idx="12"/>
          </p:nvPr>
        </p:nvSpPr>
        <p:spPr/>
        <p:txBody>
          <a:bodyPr/>
          <a:lstStyle/>
          <a:p>
            <a:fld id="{C6C13921-03FE-0647-96BA-462C0AF9A523}" type="slidenum">
              <a:rPr lang="en-US" smtClean="0"/>
              <a:t>37</a:t>
            </a:fld>
            <a:endParaRPr lang="en-US" dirty="0"/>
          </a:p>
        </p:txBody>
      </p:sp>
      <p:pic>
        <p:nvPicPr>
          <p:cNvPr id="1026" name="Picture 2">
            <a:extLst>
              <a:ext uri="{FF2B5EF4-FFF2-40B4-BE49-F238E27FC236}">
                <a16:creationId xmlns:a16="http://schemas.microsoft.com/office/drawing/2014/main" id="{2EAEC0E4-50A4-EC49-9298-02705FE9CA59}"/>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35412" y="2585072"/>
            <a:ext cx="9421460" cy="64801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E19B257-D4A7-814B-896F-26428FA411E1}"/>
              </a:ext>
            </a:extLst>
          </p:cNvPr>
          <p:cNvSpPr txBox="1"/>
          <p:nvPr/>
        </p:nvSpPr>
        <p:spPr>
          <a:xfrm>
            <a:off x="436674" y="8915157"/>
            <a:ext cx="2979387" cy="461665"/>
          </a:xfrm>
          <a:prstGeom prst="rect">
            <a:avLst/>
          </a:prstGeom>
          <a:noFill/>
        </p:spPr>
        <p:txBody>
          <a:bodyPr wrap="square">
            <a:spAutoFit/>
          </a:bodyPr>
          <a:lstStyle/>
          <a:p>
            <a:r>
              <a:rPr lang="en-GB" sz="1200" dirty="0"/>
              <a:t>https://www.mirror.co.uk/news/uk-news/strike-days-rise-77-year-6082845</a:t>
            </a:r>
          </a:p>
        </p:txBody>
      </p:sp>
      <p:sp>
        <p:nvSpPr>
          <p:cNvPr id="10" name="TextBox 9">
            <a:extLst>
              <a:ext uri="{FF2B5EF4-FFF2-40B4-BE49-F238E27FC236}">
                <a16:creationId xmlns:a16="http://schemas.microsoft.com/office/drawing/2014/main" id="{3857F2E1-E5E8-804D-8DCE-C9D1176806E4}"/>
              </a:ext>
            </a:extLst>
          </p:cNvPr>
          <p:cNvSpPr txBox="1"/>
          <p:nvPr/>
        </p:nvSpPr>
        <p:spPr>
          <a:xfrm>
            <a:off x="6257966" y="8834365"/>
            <a:ext cx="3502324" cy="461665"/>
          </a:xfrm>
          <a:prstGeom prst="rect">
            <a:avLst/>
          </a:prstGeom>
          <a:noFill/>
        </p:spPr>
        <p:txBody>
          <a:bodyPr wrap="square">
            <a:spAutoFit/>
          </a:bodyPr>
          <a:lstStyle/>
          <a:p>
            <a:r>
              <a:rPr lang="en-GB" sz="1200" dirty="0"/>
              <a:t>https://news.sky.com/story/number-of-days-lost-to-strike-action-in-2022-highest-since-1989-12810216</a:t>
            </a:r>
          </a:p>
        </p:txBody>
      </p:sp>
      <p:pic>
        <p:nvPicPr>
          <p:cNvPr id="11" name="Picture 10" descr="Chart&#10;&#10;Description automatically generated">
            <a:extLst>
              <a:ext uri="{FF2B5EF4-FFF2-40B4-BE49-F238E27FC236}">
                <a16:creationId xmlns:a16="http://schemas.microsoft.com/office/drawing/2014/main" id="{B389A423-66ED-C247-8DAF-5772C6A7525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420045" y="7727950"/>
            <a:ext cx="443662" cy="679450"/>
          </a:xfrm>
          <a:prstGeom prst="rect">
            <a:avLst/>
          </a:prstGeom>
        </p:spPr>
      </p:pic>
      <p:sp>
        <p:nvSpPr>
          <p:cNvPr id="12" name="TextBox 11">
            <a:extLst>
              <a:ext uri="{FF2B5EF4-FFF2-40B4-BE49-F238E27FC236}">
                <a16:creationId xmlns:a16="http://schemas.microsoft.com/office/drawing/2014/main" id="{6DC01BC3-98C0-0141-A36D-48C8FDBC59D7}"/>
              </a:ext>
            </a:extLst>
          </p:cNvPr>
          <p:cNvSpPr txBox="1"/>
          <p:nvPr/>
        </p:nvSpPr>
        <p:spPr>
          <a:xfrm>
            <a:off x="9420045" y="8586435"/>
            <a:ext cx="498855" cy="276999"/>
          </a:xfrm>
          <a:prstGeom prst="rect">
            <a:avLst/>
          </a:prstGeom>
          <a:noFill/>
        </p:spPr>
        <p:txBody>
          <a:bodyPr wrap="none" rtlCol="0">
            <a:spAutoFit/>
          </a:bodyPr>
          <a:lstStyle/>
          <a:p>
            <a:r>
              <a:rPr lang="en-GB" sz="1200" dirty="0"/>
              <a:t>2022</a:t>
            </a:r>
          </a:p>
        </p:txBody>
      </p:sp>
      <p:sp>
        <p:nvSpPr>
          <p:cNvPr id="13" name="Oval 12">
            <a:extLst>
              <a:ext uri="{FF2B5EF4-FFF2-40B4-BE49-F238E27FC236}">
                <a16:creationId xmlns:a16="http://schemas.microsoft.com/office/drawing/2014/main" id="{5C3EB64D-D293-2244-ADF0-4276E34AE55F}"/>
              </a:ext>
            </a:extLst>
          </p:cNvPr>
          <p:cNvSpPr/>
          <p:nvPr/>
        </p:nvSpPr>
        <p:spPr>
          <a:xfrm>
            <a:off x="9394845" y="8003469"/>
            <a:ext cx="524055" cy="490315"/>
          </a:xfrm>
          <a:prstGeom prst="ellipse">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8" dirty="0"/>
          </a:p>
        </p:txBody>
      </p:sp>
      <p:sp>
        <p:nvSpPr>
          <p:cNvPr id="2" name="Title 1">
            <a:extLst>
              <a:ext uri="{FF2B5EF4-FFF2-40B4-BE49-F238E27FC236}">
                <a16:creationId xmlns:a16="http://schemas.microsoft.com/office/drawing/2014/main" id="{2FED8DBB-9C76-8F45-A723-ACDA8C03DA16}"/>
              </a:ext>
            </a:extLst>
          </p:cNvPr>
          <p:cNvSpPr>
            <a:spLocks noGrp="1"/>
          </p:cNvSpPr>
          <p:nvPr>
            <p:ph type="title"/>
          </p:nvPr>
        </p:nvSpPr>
        <p:spPr>
          <a:xfrm>
            <a:off x="436674" y="197927"/>
            <a:ext cx="9246106" cy="2556847"/>
          </a:xfrm>
        </p:spPr>
        <p:txBody>
          <a:bodyPr>
            <a:noAutofit/>
          </a:bodyPr>
          <a:lstStyle/>
          <a:p>
            <a:r>
              <a:rPr lang="en-GB" dirty="0"/>
              <a:t>The strikes of the 1920s were successful in contributing to rising equality, both at the time and afterwards. The wave of strikes that began in the 1970s dwindled after defeat of the miners in 1984/85. The wave that began in 2022 is small.  </a:t>
            </a:r>
          </a:p>
        </p:txBody>
      </p:sp>
    </p:spTree>
    <p:extLst>
      <p:ext uri="{BB962C8B-B14F-4D97-AF65-F5344CB8AC3E}">
        <p14:creationId xmlns:p14="http://schemas.microsoft.com/office/powerpoint/2010/main" val="25254491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84F202-D1F2-1048-BB2A-6777BFF1584F}"/>
              </a:ext>
            </a:extLst>
          </p:cNvPr>
          <p:cNvSpPr>
            <a:spLocks noGrp="1"/>
          </p:cNvSpPr>
          <p:nvPr>
            <p:ph type="title"/>
          </p:nvPr>
        </p:nvSpPr>
        <p:spPr>
          <a:xfrm>
            <a:off x="396282" y="180955"/>
            <a:ext cx="4013672" cy="3656403"/>
          </a:xfrm>
        </p:spPr>
        <p:txBody>
          <a:bodyPr>
            <a:normAutofit/>
          </a:bodyPr>
          <a:lstStyle/>
          <a:p>
            <a:r>
              <a:rPr lang="en-GB" sz="3600" dirty="0"/>
              <a:t>Unemployment</a:t>
            </a:r>
            <a:br>
              <a:rPr lang="en-GB" sz="3600" dirty="0"/>
            </a:br>
            <a:r>
              <a:rPr lang="en-GB" sz="3600" dirty="0"/>
              <a:t>1881–2017, and under-employment 2000–2022. Very rare still in most of the 1970s, but rising in those years.</a:t>
            </a:r>
          </a:p>
        </p:txBody>
      </p:sp>
      <p:sp>
        <p:nvSpPr>
          <p:cNvPr id="4" name="Footer Placeholder 3">
            <a:extLst>
              <a:ext uri="{FF2B5EF4-FFF2-40B4-BE49-F238E27FC236}">
                <a16:creationId xmlns:a16="http://schemas.microsoft.com/office/drawing/2014/main" id="{DEAB0BB7-328B-B240-9EBA-B1887F2D6B7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10E424A6-ED92-B349-9A2C-1DC4635174CF}"/>
              </a:ext>
            </a:extLst>
          </p:cNvPr>
          <p:cNvSpPr>
            <a:spLocks noGrp="1"/>
          </p:cNvSpPr>
          <p:nvPr>
            <p:ph type="sldNum" sz="quarter" idx="12"/>
          </p:nvPr>
        </p:nvSpPr>
        <p:spPr/>
        <p:txBody>
          <a:bodyPr/>
          <a:lstStyle/>
          <a:p>
            <a:fld id="{C6C13921-03FE-0647-96BA-462C0AF9A523}" type="slidenum">
              <a:rPr lang="en-US" smtClean="0"/>
              <a:t>38</a:t>
            </a:fld>
            <a:endParaRPr lang="en-US" dirty="0"/>
          </a:p>
        </p:txBody>
      </p:sp>
      <p:pic>
        <p:nvPicPr>
          <p:cNvPr id="1026" name="Picture 2">
            <a:extLst>
              <a:ext uri="{FF2B5EF4-FFF2-40B4-BE49-F238E27FC236}">
                <a16:creationId xmlns:a16="http://schemas.microsoft.com/office/drawing/2014/main" id="{365A02D3-BBBF-AF4E-BDA2-B055E4E36586}"/>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96282" y="4341996"/>
            <a:ext cx="9017541" cy="46613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BF39CD45-9D15-BD41-B94F-FA77205FEB3B}"/>
              </a:ext>
            </a:extLst>
          </p:cNvPr>
          <p:cNvSpPr txBox="1"/>
          <p:nvPr/>
        </p:nvSpPr>
        <p:spPr>
          <a:xfrm>
            <a:off x="396281" y="8892073"/>
            <a:ext cx="2897701" cy="461665"/>
          </a:xfrm>
          <a:prstGeom prst="rect">
            <a:avLst/>
          </a:prstGeom>
          <a:noFill/>
        </p:spPr>
        <p:txBody>
          <a:bodyPr wrap="square">
            <a:spAutoFit/>
          </a:bodyPr>
          <a:lstStyle/>
          <a:p>
            <a:r>
              <a:rPr lang="en-GB" sz="1200" dirty="0"/>
              <a:t>Source: https://en.wikipedia.org/wiki/</a:t>
            </a:r>
            <a:br>
              <a:rPr lang="en-GB" sz="1200" dirty="0"/>
            </a:br>
            <a:r>
              <a:rPr lang="en-GB" sz="1200" dirty="0"/>
              <a:t>Unemployment_in_the_United_Kingdom</a:t>
            </a:r>
          </a:p>
        </p:txBody>
      </p:sp>
      <p:pic>
        <p:nvPicPr>
          <p:cNvPr id="7" name="Picture 6">
            <a:extLst>
              <a:ext uri="{FF2B5EF4-FFF2-40B4-BE49-F238E27FC236}">
                <a16:creationId xmlns:a16="http://schemas.microsoft.com/office/drawing/2014/main" id="{2C0573F9-251F-6443-9228-9D539586BBB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0154" y="216431"/>
            <a:ext cx="5065731" cy="3763838"/>
          </a:xfrm>
          <a:prstGeom prst="rect">
            <a:avLst/>
          </a:prstGeom>
        </p:spPr>
      </p:pic>
      <p:sp>
        <p:nvSpPr>
          <p:cNvPr id="11" name="TextBox 10">
            <a:extLst>
              <a:ext uri="{FF2B5EF4-FFF2-40B4-BE49-F238E27FC236}">
                <a16:creationId xmlns:a16="http://schemas.microsoft.com/office/drawing/2014/main" id="{89603F61-F68B-FC4D-92BD-4E8673DFE6FB}"/>
              </a:ext>
            </a:extLst>
          </p:cNvPr>
          <p:cNvSpPr txBox="1"/>
          <p:nvPr/>
        </p:nvSpPr>
        <p:spPr>
          <a:xfrm>
            <a:off x="3403602" y="4022633"/>
            <a:ext cx="6493029" cy="276999"/>
          </a:xfrm>
          <a:prstGeom prst="rect">
            <a:avLst/>
          </a:prstGeom>
          <a:noFill/>
        </p:spPr>
        <p:txBody>
          <a:bodyPr wrap="square">
            <a:spAutoFit/>
          </a:bodyPr>
          <a:lstStyle/>
          <a:p>
            <a:r>
              <a:rPr lang="en-GB" sz="1200" dirty="0"/>
              <a:t>Source: https://www.statista.com/statistics/414896/employees-with-zero-hours-contracts-number/</a:t>
            </a:r>
          </a:p>
        </p:txBody>
      </p:sp>
      <p:sp>
        <p:nvSpPr>
          <p:cNvPr id="9" name="Oval 8">
            <a:extLst>
              <a:ext uri="{FF2B5EF4-FFF2-40B4-BE49-F238E27FC236}">
                <a16:creationId xmlns:a16="http://schemas.microsoft.com/office/drawing/2014/main" id="{8049A057-48EC-F548-8DBC-F0DC166B9193}"/>
              </a:ext>
            </a:extLst>
          </p:cNvPr>
          <p:cNvSpPr/>
          <p:nvPr/>
        </p:nvSpPr>
        <p:spPr>
          <a:xfrm>
            <a:off x="5845216" y="7220539"/>
            <a:ext cx="1339850" cy="1402601"/>
          </a:xfrm>
          <a:prstGeom prst="ellipse">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8" dirty="0"/>
          </a:p>
        </p:txBody>
      </p:sp>
    </p:spTree>
    <p:extLst>
      <p:ext uri="{BB962C8B-B14F-4D97-AF65-F5344CB8AC3E}">
        <p14:creationId xmlns:p14="http://schemas.microsoft.com/office/powerpoint/2010/main" val="2159348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BDCC0-D40E-774B-95AB-7667E8542B8C}"/>
              </a:ext>
            </a:extLst>
          </p:cNvPr>
          <p:cNvSpPr>
            <a:spLocks noGrp="1"/>
          </p:cNvSpPr>
          <p:nvPr>
            <p:ph type="title"/>
          </p:nvPr>
        </p:nvSpPr>
        <p:spPr>
          <a:xfrm>
            <a:off x="471948" y="106878"/>
            <a:ext cx="9307585" cy="2208810"/>
          </a:xfrm>
        </p:spPr>
        <p:txBody>
          <a:bodyPr>
            <a:noAutofit/>
          </a:bodyPr>
          <a:lstStyle/>
          <a:p>
            <a:r>
              <a:rPr lang="en-US" sz="3600" dirty="0"/>
              <a:t>Crime was rising before the 1970s. Divorce was more possible when abortion was legalised, and inequality was falling throughout the 1970s.</a:t>
            </a:r>
          </a:p>
        </p:txBody>
      </p:sp>
      <p:pic>
        <p:nvPicPr>
          <p:cNvPr id="5" name="Content Placeholder 4" descr="Graphical user interface&#10;&#10;Description automatically generated">
            <a:extLst>
              <a:ext uri="{FF2B5EF4-FFF2-40B4-BE49-F238E27FC236}">
                <a16:creationId xmlns:a16="http://schemas.microsoft.com/office/drawing/2014/main" id="{53504B47-F5FD-3444-8828-91DF2282CD4C}"/>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t="-1"/>
          <a:stretch/>
        </p:blipFill>
        <p:spPr>
          <a:xfrm>
            <a:off x="322046" y="2049134"/>
            <a:ext cx="9074654" cy="5315767"/>
          </a:xfrm>
        </p:spPr>
      </p:pic>
      <p:sp>
        <p:nvSpPr>
          <p:cNvPr id="3" name="Footer Placeholder 2">
            <a:extLst>
              <a:ext uri="{FF2B5EF4-FFF2-40B4-BE49-F238E27FC236}">
                <a16:creationId xmlns:a16="http://schemas.microsoft.com/office/drawing/2014/main" id="{62082E3E-C2AE-C24C-A721-DB88722A479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43B3EC61-1A2E-0349-B6E3-5957DF1FC22F}"/>
              </a:ext>
            </a:extLst>
          </p:cNvPr>
          <p:cNvSpPr>
            <a:spLocks noGrp="1"/>
          </p:cNvSpPr>
          <p:nvPr>
            <p:ph type="sldNum" sz="quarter" idx="12"/>
          </p:nvPr>
        </p:nvSpPr>
        <p:spPr/>
        <p:txBody>
          <a:bodyPr/>
          <a:lstStyle/>
          <a:p>
            <a:fld id="{C6C13921-03FE-0647-96BA-462C0AF9A523}" type="slidenum">
              <a:rPr lang="en-US" smtClean="0"/>
              <a:t>39</a:t>
            </a:fld>
            <a:endParaRPr lang="en-US" dirty="0"/>
          </a:p>
        </p:txBody>
      </p:sp>
      <p:sp>
        <p:nvSpPr>
          <p:cNvPr id="7" name="TextBox 6">
            <a:extLst>
              <a:ext uri="{FF2B5EF4-FFF2-40B4-BE49-F238E27FC236}">
                <a16:creationId xmlns:a16="http://schemas.microsoft.com/office/drawing/2014/main" id="{6EFE1BFE-E72E-8144-A685-17B4D7EF7848}"/>
              </a:ext>
            </a:extLst>
          </p:cNvPr>
          <p:cNvSpPr txBox="1"/>
          <p:nvPr/>
        </p:nvSpPr>
        <p:spPr>
          <a:xfrm>
            <a:off x="711358" y="7364901"/>
            <a:ext cx="8685342" cy="923330"/>
          </a:xfrm>
          <a:prstGeom prst="rect">
            <a:avLst/>
          </a:prstGeom>
          <a:noFill/>
        </p:spPr>
        <p:txBody>
          <a:bodyPr wrap="square">
            <a:spAutoFit/>
          </a:bodyPr>
          <a:lstStyle/>
          <a:p>
            <a:r>
              <a:rPr lang="en-GB" dirty="0">
                <a:latin typeface="Helvetica" pitchFamily="2" charset="0"/>
              </a:rPr>
              <a:t>Detail from Measure of Domestic Progress (MDP), designed to reflect our progress towards sustainable development by including economic progress, environmental costs, resource depletion and social factors in a single composite measure.</a:t>
            </a:r>
          </a:p>
        </p:txBody>
      </p:sp>
      <p:sp>
        <p:nvSpPr>
          <p:cNvPr id="9" name="TextBox 8">
            <a:extLst>
              <a:ext uri="{FF2B5EF4-FFF2-40B4-BE49-F238E27FC236}">
                <a16:creationId xmlns:a16="http://schemas.microsoft.com/office/drawing/2014/main" id="{004E6F67-2588-AE48-8364-81182B588132}"/>
              </a:ext>
            </a:extLst>
          </p:cNvPr>
          <p:cNvSpPr txBox="1"/>
          <p:nvPr/>
        </p:nvSpPr>
        <p:spPr>
          <a:xfrm>
            <a:off x="469180" y="8608462"/>
            <a:ext cx="2824803" cy="1015663"/>
          </a:xfrm>
          <a:prstGeom prst="rect">
            <a:avLst/>
          </a:prstGeom>
          <a:noFill/>
        </p:spPr>
        <p:txBody>
          <a:bodyPr wrap="square">
            <a:spAutoFit/>
          </a:bodyPr>
          <a:lstStyle/>
          <a:p>
            <a:r>
              <a:rPr lang="en-US" sz="1200" dirty="0"/>
              <a:t>Source: NEF (2004) Chasing Progress: Beyond measuring economic growth, the New Economics Foundation, https://neweconomics.org/uploads/files/70e2c4fbed5826b19e_dvm6ib0x9.pdf</a:t>
            </a:r>
          </a:p>
        </p:txBody>
      </p:sp>
      <p:sp>
        <p:nvSpPr>
          <p:cNvPr id="8" name="Oval 7">
            <a:extLst>
              <a:ext uri="{FF2B5EF4-FFF2-40B4-BE49-F238E27FC236}">
                <a16:creationId xmlns:a16="http://schemas.microsoft.com/office/drawing/2014/main" id="{66341881-F94A-044E-88EA-70F564ACB604}"/>
              </a:ext>
            </a:extLst>
          </p:cNvPr>
          <p:cNvSpPr/>
          <p:nvPr/>
        </p:nvSpPr>
        <p:spPr>
          <a:xfrm>
            <a:off x="4606725" y="5030297"/>
            <a:ext cx="1412110" cy="1402601"/>
          </a:xfrm>
          <a:prstGeom prst="ellipse">
            <a:avLst/>
          </a:prstGeom>
          <a:solidFill>
            <a:srgbClr val="FFFF00">
              <a:alpha val="46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68" dirty="0"/>
          </a:p>
        </p:txBody>
      </p:sp>
    </p:spTree>
    <p:extLst>
      <p:ext uri="{BB962C8B-B14F-4D97-AF65-F5344CB8AC3E}">
        <p14:creationId xmlns:p14="http://schemas.microsoft.com/office/powerpoint/2010/main" val="750104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ext&#10;&#10;Description automatically generated">
            <a:extLst>
              <a:ext uri="{FF2B5EF4-FFF2-40B4-BE49-F238E27FC236}">
                <a16:creationId xmlns:a16="http://schemas.microsoft.com/office/drawing/2014/main" id="{99F7EF13-D1ED-814B-AA9C-47EB91DD8E0D}"/>
              </a:ext>
            </a:extLst>
          </p:cNvPr>
          <p:cNvPicPr>
            <a:picLocks noGrp="1" noChangeAspect="1"/>
          </p:cNvPicPr>
          <p:nvPr>
            <p:ph idx="1"/>
          </p:nvPr>
        </p:nvPicPr>
        <p:blipFill>
          <a:blip r:embed="rId2">
            <a:extLst>
              <a:ext uri="{BEBA8EAE-BF5A-486C-A8C5-ECC9F3942E4B}">
                <a14:imgProps xmlns:a14="http://schemas.microsoft.com/office/drawing/2010/main">
                  <a14:imgLayer r:embed="rId3">
                    <a14:imgEffect>
                      <a14:saturation sat="118000"/>
                    </a14:imgEffect>
                  </a14:imgLayer>
                </a14:imgProps>
              </a:ext>
              <a:ext uri="{28A0092B-C50C-407E-A947-70E740481C1C}">
                <a14:useLocalDpi xmlns:a14="http://schemas.microsoft.com/office/drawing/2010/main"/>
              </a:ext>
            </a:extLst>
          </a:blip>
          <a:stretch>
            <a:fillRect/>
          </a:stretch>
        </p:blipFill>
        <p:spPr>
          <a:xfrm>
            <a:off x="511344" y="1991530"/>
            <a:ext cx="8671986" cy="3157593"/>
          </a:xfrm>
          <a:prstGeom prst="rect">
            <a:avLst/>
          </a:prstGeom>
        </p:spPr>
      </p:pic>
      <p:sp>
        <p:nvSpPr>
          <p:cNvPr id="3" name="Footer Placeholder 2">
            <a:extLst>
              <a:ext uri="{FF2B5EF4-FFF2-40B4-BE49-F238E27FC236}">
                <a16:creationId xmlns:a16="http://schemas.microsoft.com/office/drawing/2014/main" id="{0C5DCE18-E190-C34F-8BCF-866D7152643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15ACA020-496E-E247-83F7-B41DC42E71A2}"/>
              </a:ext>
            </a:extLst>
          </p:cNvPr>
          <p:cNvSpPr>
            <a:spLocks noGrp="1"/>
          </p:cNvSpPr>
          <p:nvPr>
            <p:ph type="sldNum" sz="quarter" idx="12"/>
          </p:nvPr>
        </p:nvSpPr>
        <p:spPr/>
        <p:txBody>
          <a:bodyPr/>
          <a:lstStyle/>
          <a:p>
            <a:fld id="{C6C13921-03FE-0647-96BA-462C0AF9A523}" type="slidenum">
              <a:rPr lang="en-US" smtClean="0"/>
              <a:t>4</a:t>
            </a:fld>
            <a:endParaRPr lang="en-US" dirty="0"/>
          </a:p>
        </p:txBody>
      </p:sp>
      <p:sp>
        <p:nvSpPr>
          <p:cNvPr id="6" name="TextBox 5">
            <a:extLst>
              <a:ext uri="{FF2B5EF4-FFF2-40B4-BE49-F238E27FC236}">
                <a16:creationId xmlns:a16="http://schemas.microsoft.com/office/drawing/2014/main" id="{54C1BC5C-AE10-2F4D-A121-0AE305FD28A0}"/>
              </a:ext>
            </a:extLst>
          </p:cNvPr>
          <p:cNvSpPr txBox="1"/>
          <p:nvPr/>
        </p:nvSpPr>
        <p:spPr>
          <a:xfrm>
            <a:off x="511344" y="8094490"/>
            <a:ext cx="8671986" cy="1384995"/>
          </a:xfrm>
          <a:prstGeom prst="rect">
            <a:avLst/>
          </a:prstGeom>
          <a:noFill/>
        </p:spPr>
        <p:txBody>
          <a:bodyPr wrap="square">
            <a:spAutoFit/>
          </a:bodyPr>
          <a:lstStyle/>
          <a:p>
            <a:r>
              <a:rPr lang="en-GB" sz="2400" dirty="0"/>
              <a:t>Two deprivation maps, centred on the Green Road Roundabout (Oxford) in 2015 and 2021</a:t>
            </a:r>
          </a:p>
          <a:p>
            <a:r>
              <a:rPr lang="en-US" sz="1200" dirty="0"/>
              <a:t>Sources https://vis.oobrien.com/booth/ </a:t>
            </a:r>
            <a:br>
              <a:rPr lang="en-US" sz="1200" dirty="0"/>
            </a:br>
            <a:r>
              <a:rPr lang="en-US" sz="1200" dirty="0"/>
              <a:t>and https://www.ons.gov.uk/census/maps/</a:t>
            </a:r>
            <a:br>
              <a:rPr lang="en-US" sz="1200" dirty="0"/>
            </a:br>
            <a:r>
              <a:rPr lang="en-US" sz="1200" dirty="0"/>
              <a:t>choropleth/population/household-deprivation</a:t>
            </a:r>
          </a:p>
        </p:txBody>
      </p:sp>
      <p:sp>
        <p:nvSpPr>
          <p:cNvPr id="8" name="TextBox 7">
            <a:extLst>
              <a:ext uri="{FF2B5EF4-FFF2-40B4-BE49-F238E27FC236}">
                <a16:creationId xmlns:a16="http://schemas.microsoft.com/office/drawing/2014/main" id="{E8CF237A-929A-544C-9FB8-58A68A27BB9F}"/>
              </a:ext>
            </a:extLst>
          </p:cNvPr>
          <p:cNvSpPr txBox="1"/>
          <p:nvPr/>
        </p:nvSpPr>
        <p:spPr>
          <a:xfrm>
            <a:off x="255639" y="197927"/>
            <a:ext cx="9537289" cy="1754326"/>
          </a:xfrm>
          <a:prstGeom prst="rect">
            <a:avLst/>
          </a:prstGeom>
          <a:noFill/>
        </p:spPr>
        <p:txBody>
          <a:bodyPr wrap="square">
            <a:spAutoFit/>
          </a:bodyPr>
          <a:lstStyle/>
          <a:p>
            <a:r>
              <a:rPr lang="en-US" sz="3600" dirty="0">
                <a:latin typeface="+mj-lt"/>
              </a:rPr>
              <a:t>In the 1970s, which </a:t>
            </a:r>
            <a:r>
              <a:rPr lang="en-GB" sz="3600" dirty="0">
                <a:latin typeface="+mj-lt"/>
              </a:rPr>
              <a:t>neighbourhood</a:t>
            </a:r>
            <a:r>
              <a:rPr lang="en-US" sz="3600" dirty="0">
                <a:latin typeface="+mj-lt"/>
              </a:rPr>
              <a:t> a child lived in mattered far less for their life chances, and which local school you went to was less important.</a:t>
            </a:r>
          </a:p>
        </p:txBody>
      </p:sp>
      <p:pic>
        <p:nvPicPr>
          <p:cNvPr id="11" name="Picture 10" descr="Map&#10;&#10;Description automatically generated">
            <a:extLst>
              <a:ext uri="{FF2B5EF4-FFF2-40B4-BE49-F238E27FC236}">
                <a16:creationId xmlns:a16="http://schemas.microsoft.com/office/drawing/2014/main" id="{43CF9D5E-50D9-7B40-B47E-4C7042393C3A}"/>
              </a:ext>
            </a:extLst>
          </p:cNvPr>
          <p:cNvPicPr>
            <a:picLocks noChangeAspect="1"/>
          </p:cNvPicPr>
          <p:nvPr/>
        </p:nvPicPr>
        <p:blipFill>
          <a:blip r:embed="rId4"/>
          <a:stretch>
            <a:fillRect/>
          </a:stretch>
        </p:blipFill>
        <p:spPr>
          <a:xfrm>
            <a:off x="511344" y="5212243"/>
            <a:ext cx="8671986" cy="2819127"/>
          </a:xfrm>
          <a:prstGeom prst="rect">
            <a:avLst/>
          </a:prstGeom>
        </p:spPr>
      </p:pic>
      <p:pic>
        <p:nvPicPr>
          <p:cNvPr id="13" name="Picture 12" descr="Graphical user interface&#10;&#10;Description automatically generated with medium confidence">
            <a:extLst>
              <a:ext uri="{FF2B5EF4-FFF2-40B4-BE49-F238E27FC236}">
                <a16:creationId xmlns:a16="http://schemas.microsoft.com/office/drawing/2014/main" id="{47EB6FDC-E686-E948-ACAD-BC3E076109E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24310" y="7444723"/>
            <a:ext cx="3444895" cy="586647"/>
          </a:xfrm>
          <a:prstGeom prst="rect">
            <a:avLst/>
          </a:prstGeom>
        </p:spPr>
      </p:pic>
    </p:spTree>
    <p:extLst>
      <p:ext uri="{BB962C8B-B14F-4D97-AF65-F5344CB8AC3E}">
        <p14:creationId xmlns:p14="http://schemas.microsoft.com/office/powerpoint/2010/main" val="3726579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F3B48-E834-E949-BE20-BA56EB474836}"/>
              </a:ext>
            </a:extLst>
          </p:cNvPr>
          <p:cNvSpPr>
            <a:spLocks noGrp="1"/>
          </p:cNvSpPr>
          <p:nvPr>
            <p:ph type="title"/>
          </p:nvPr>
        </p:nvSpPr>
        <p:spPr>
          <a:xfrm>
            <a:off x="289367" y="197927"/>
            <a:ext cx="9654733" cy="2253182"/>
          </a:xfrm>
        </p:spPr>
        <p:txBody>
          <a:bodyPr>
            <a:noAutofit/>
          </a:bodyPr>
          <a:lstStyle/>
          <a:p>
            <a:r>
              <a:rPr lang="en-GB" dirty="0"/>
              <a:t>The current UK pay squeeze is unlike any in the </a:t>
            </a:r>
            <a:br>
              <a:rPr lang="en-GB" dirty="0"/>
            </a:br>
            <a:r>
              <a:rPr lang="en-GB" dirty="0"/>
              <a:t>past century. It will now probably last longer than 2029, as inflation has risen higher than it predicted in 2022 when this data was released by the TUC.</a:t>
            </a:r>
          </a:p>
        </p:txBody>
      </p:sp>
      <p:sp>
        <p:nvSpPr>
          <p:cNvPr id="4" name="Footer Placeholder 3">
            <a:extLst>
              <a:ext uri="{FF2B5EF4-FFF2-40B4-BE49-F238E27FC236}">
                <a16:creationId xmlns:a16="http://schemas.microsoft.com/office/drawing/2014/main" id="{DA2B2828-D19F-D74A-8795-9BDA88EFD73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52B1D1C-781E-6144-8DD5-E5EA6EE9EE9D}"/>
              </a:ext>
            </a:extLst>
          </p:cNvPr>
          <p:cNvSpPr>
            <a:spLocks noGrp="1"/>
          </p:cNvSpPr>
          <p:nvPr>
            <p:ph type="sldNum" sz="quarter" idx="12"/>
          </p:nvPr>
        </p:nvSpPr>
        <p:spPr/>
        <p:txBody>
          <a:bodyPr/>
          <a:lstStyle/>
          <a:p>
            <a:fld id="{C6C13921-03FE-0647-96BA-462C0AF9A523}" type="slidenum">
              <a:rPr lang="en-US" smtClean="0"/>
              <a:t>40</a:t>
            </a:fld>
            <a:endParaRPr lang="en-US" dirty="0"/>
          </a:p>
        </p:txBody>
      </p:sp>
      <p:pic>
        <p:nvPicPr>
          <p:cNvPr id="9" name="Content Placeholder 8">
            <a:extLst>
              <a:ext uri="{FF2B5EF4-FFF2-40B4-BE49-F238E27FC236}">
                <a16:creationId xmlns:a16="http://schemas.microsoft.com/office/drawing/2014/main" id="{B305F534-1DC7-E045-8D7C-FA1594903F24}"/>
              </a:ext>
            </a:extLst>
          </p:cNvPr>
          <p:cNvPicPr>
            <a:picLocks noGrp="1" noChangeAspect="1"/>
          </p:cNvPicPr>
          <p:nvPr>
            <p:ph idx="1"/>
          </p:nvPr>
        </p:nvPicPr>
        <p:blipFill>
          <a:blip r:embed="rId2"/>
          <a:stretch>
            <a:fillRect/>
          </a:stretch>
        </p:blipFill>
        <p:spPr>
          <a:xfrm>
            <a:off x="832437" y="2646363"/>
            <a:ext cx="8279227" cy="6308725"/>
          </a:xfrm>
          <a:prstGeom prst="rect">
            <a:avLst/>
          </a:prstGeom>
        </p:spPr>
      </p:pic>
    </p:spTree>
    <p:extLst>
      <p:ext uri="{BB962C8B-B14F-4D97-AF65-F5344CB8AC3E}">
        <p14:creationId xmlns:p14="http://schemas.microsoft.com/office/powerpoint/2010/main" val="3224796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DE382E94-94B1-0D48-8A99-808C197CA0E9}"/>
              </a:ext>
            </a:extLst>
          </p:cNvPr>
          <p:cNvSpPr>
            <a:spLocks noChangeArrowheads="1"/>
          </p:cNvSpPr>
          <p:nvPr/>
        </p:nvSpPr>
        <p:spPr bwMode="auto">
          <a:xfrm>
            <a:off x="1" y="2023877"/>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sp>
        <p:nvSpPr>
          <p:cNvPr id="7" name="TextBox 6">
            <a:extLst>
              <a:ext uri="{FF2B5EF4-FFF2-40B4-BE49-F238E27FC236}">
                <a16:creationId xmlns:a16="http://schemas.microsoft.com/office/drawing/2014/main" id="{821A7EB7-54BD-A04F-A05C-BAA2452711B8}"/>
              </a:ext>
            </a:extLst>
          </p:cNvPr>
          <p:cNvSpPr txBox="1"/>
          <p:nvPr/>
        </p:nvSpPr>
        <p:spPr>
          <a:xfrm>
            <a:off x="298154" y="8671116"/>
            <a:ext cx="7843577" cy="461665"/>
          </a:xfrm>
          <a:prstGeom prst="rect">
            <a:avLst/>
          </a:prstGeom>
          <a:noFill/>
        </p:spPr>
        <p:txBody>
          <a:bodyPr wrap="square">
            <a:spAutoFit/>
          </a:bodyPr>
          <a:lstStyle/>
          <a:p>
            <a:r>
              <a:rPr lang="en-US" sz="1200" dirty="0"/>
              <a:t>Source: Dorling, D. (2022) The Trickle Up of Fear, Public Sector Focus, March/April, pp. 12-15, https://flickread.com/edition/html/index.php?pdf=62668d702a8e0#15</a:t>
            </a:r>
          </a:p>
        </p:txBody>
      </p:sp>
      <p:sp>
        <p:nvSpPr>
          <p:cNvPr id="2" name="Footer Placeholder 1">
            <a:extLst>
              <a:ext uri="{FF2B5EF4-FFF2-40B4-BE49-F238E27FC236}">
                <a16:creationId xmlns:a16="http://schemas.microsoft.com/office/drawing/2014/main" id="{B9C8E3F8-08F6-824F-94C8-DDB576EB11EA}"/>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953BDD34-A5C1-0244-B5BE-4EC11DDA7B16}"/>
              </a:ext>
            </a:extLst>
          </p:cNvPr>
          <p:cNvSpPr>
            <a:spLocks noGrp="1"/>
          </p:cNvSpPr>
          <p:nvPr>
            <p:ph type="sldNum" sz="quarter" idx="12"/>
          </p:nvPr>
        </p:nvSpPr>
        <p:spPr/>
        <p:txBody>
          <a:bodyPr/>
          <a:lstStyle/>
          <a:p>
            <a:fld id="{C6C13921-03FE-0647-96BA-462C0AF9A523}" type="slidenum">
              <a:rPr lang="en-US" smtClean="0"/>
              <a:t>41</a:t>
            </a:fld>
            <a:endParaRPr lang="en-US" dirty="0"/>
          </a:p>
        </p:txBody>
      </p:sp>
      <p:sp>
        <p:nvSpPr>
          <p:cNvPr id="8" name="TextBox 7">
            <a:extLst>
              <a:ext uri="{FF2B5EF4-FFF2-40B4-BE49-F238E27FC236}">
                <a16:creationId xmlns:a16="http://schemas.microsoft.com/office/drawing/2014/main" id="{4A441E5B-3033-FE42-B107-9BC8384A85C4}"/>
              </a:ext>
            </a:extLst>
          </p:cNvPr>
          <p:cNvSpPr txBox="1"/>
          <p:nvPr/>
        </p:nvSpPr>
        <p:spPr>
          <a:xfrm>
            <a:off x="532436" y="197927"/>
            <a:ext cx="8985822" cy="1477328"/>
          </a:xfrm>
          <a:prstGeom prst="rect">
            <a:avLst/>
          </a:prstGeom>
          <a:noFill/>
        </p:spPr>
        <p:txBody>
          <a:bodyPr wrap="square">
            <a:spAutoFit/>
          </a:bodyPr>
          <a:lstStyle/>
          <a:p>
            <a:r>
              <a:rPr lang="en-GB" sz="3600" dirty="0">
                <a:latin typeface="+mj-lt"/>
              </a:rPr>
              <a:t>People in the UK are now suffering the worst pay squeeze since the Napoleonic wars.</a:t>
            </a:r>
          </a:p>
          <a:p>
            <a:endParaRPr lang="en-GB" dirty="0"/>
          </a:p>
        </p:txBody>
      </p:sp>
      <p:pic>
        <p:nvPicPr>
          <p:cNvPr id="6" name="Picture 5">
            <a:extLst>
              <a:ext uri="{FF2B5EF4-FFF2-40B4-BE49-F238E27FC236}">
                <a16:creationId xmlns:a16="http://schemas.microsoft.com/office/drawing/2014/main" id="{89F1B1D5-29FE-CB41-8243-3E5BDDD5FEA2}"/>
              </a:ext>
            </a:extLst>
          </p:cNvPr>
          <p:cNvPicPr>
            <a:picLocks noChangeAspect="1"/>
          </p:cNvPicPr>
          <p:nvPr/>
        </p:nvPicPr>
        <p:blipFill>
          <a:blip r:embed="rId2"/>
          <a:stretch>
            <a:fillRect/>
          </a:stretch>
        </p:blipFill>
        <p:spPr>
          <a:xfrm>
            <a:off x="298154" y="1611084"/>
            <a:ext cx="9384234" cy="6869452"/>
          </a:xfrm>
          <a:prstGeom prst="rect">
            <a:avLst/>
          </a:prstGeom>
        </p:spPr>
      </p:pic>
    </p:spTree>
    <p:extLst>
      <p:ext uri="{BB962C8B-B14F-4D97-AF65-F5344CB8AC3E}">
        <p14:creationId xmlns:p14="http://schemas.microsoft.com/office/powerpoint/2010/main" val="18413637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F03F-2124-DF48-A089-8A47619D0AC2}"/>
              </a:ext>
            </a:extLst>
          </p:cNvPr>
          <p:cNvSpPr>
            <a:spLocks noGrp="1"/>
          </p:cNvSpPr>
          <p:nvPr>
            <p:ph type="title"/>
          </p:nvPr>
        </p:nvSpPr>
        <p:spPr>
          <a:xfrm>
            <a:off x="449705" y="529349"/>
            <a:ext cx="8810738" cy="975360"/>
          </a:xfrm>
        </p:spPr>
        <p:txBody>
          <a:bodyPr>
            <a:noAutofit/>
          </a:bodyPr>
          <a:lstStyle/>
          <a:p>
            <a:r>
              <a:rPr lang="en-GB" dirty="0"/>
              <a:t>The UK’s current wage crisis is unlike any other in living memory.</a:t>
            </a:r>
          </a:p>
        </p:txBody>
      </p:sp>
      <p:sp>
        <p:nvSpPr>
          <p:cNvPr id="4" name="Footer Placeholder 3">
            <a:extLst>
              <a:ext uri="{FF2B5EF4-FFF2-40B4-BE49-F238E27FC236}">
                <a16:creationId xmlns:a16="http://schemas.microsoft.com/office/drawing/2014/main" id="{B76BE2AB-3DB3-AA4D-8B17-041D4F4EDCB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4739655E-C54A-814A-9D7B-9F7412CB9CF6}"/>
              </a:ext>
            </a:extLst>
          </p:cNvPr>
          <p:cNvSpPr>
            <a:spLocks noGrp="1"/>
          </p:cNvSpPr>
          <p:nvPr>
            <p:ph type="sldNum" sz="quarter" idx="12"/>
          </p:nvPr>
        </p:nvSpPr>
        <p:spPr/>
        <p:txBody>
          <a:bodyPr/>
          <a:lstStyle/>
          <a:p>
            <a:fld id="{C6C13921-03FE-0647-96BA-462C0AF9A523}" type="slidenum">
              <a:rPr lang="en-US" smtClean="0"/>
              <a:t>42</a:t>
            </a:fld>
            <a:endParaRPr lang="en-US" dirty="0"/>
          </a:p>
        </p:txBody>
      </p:sp>
      <p:pic>
        <p:nvPicPr>
          <p:cNvPr id="7" name="Picture 6">
            <a:extLst>
              <a:ext uri="{FF2B5EF4-FFF2-40B4-BE49-F238E27FC236}">
                <a16:creationId xmlns:a16="http://schemas.microsoft.com/office/drawing/2014/main" id="{64248FD0-E6CE-5849-83D5-FADDB2FF93DE}"/>
              </a:ext>
            </a:extLst>
          </p:cNvPr>
          <p:cNvPicPr>
            <a:picLocks noChangeAspect="1"/>
          </p:cNvPicPr>
          <p:nvPr/>
        </p:nvPicPr>
        <p:blipFill>
          <a:blip r:embed="rId2"/>
          <a:stretch>
            <a:fillRect/>
          </a:stretch>
        </p:blipFill>
        <p:spPr>
          <a:xfrm>
            <a:off x="305912" y="2302443"/>
            <a:ext cx="9332275" cy="6912796"/>
          </a:xfrm>
          <a:prstGeom prst="rect">
            <a:avLst/>
          </a:prstGeom>
        </p:spPr>
      </p:pic>
    </p:spTree>
    <p:extLst>
      <p:ext uri="{BB962C8B-B14F-4D97-AF65-F5344CB8AC3E}">
        <p14:creationId xmlns:p14="http://schemas.microsoft.com/office/powerpoint/2010/main" val="5458054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6BCCCA-2BC7-BA48-9DD0-545F277A57B0}"/>
              </a:ext>
            </a:extLst>
          </p:cNvPr>
          <p:cNvSpPr>
            <a:spLocks noGrp="1"/>
          </p:cNvSpPr>
          <p:nvPr>
            <p:ph type="title"/>
          </p:nvPr>
        </p:nvSpPr>
        <p:spPr>
          <a:xfrm>
            <a:off x="333641" y="212871"/>
            <a:ext cx="9111301" cy="2112210"/>
          </a:xfrm>
        </p:spPr>
        <p:txBody>
          <a:bodyPr>
            <a:noAutofit/>
          </a:bodyPr>
          <a:lstStyle/>
          <a:p>
            <a:r>
              <a:rPr lang="en-US" dirty="0"/>
              <a:t>Liz Truss was derided for many things during </a:t>
            </a:r>
            <a:br>
              <a:rPr lang="en-US" dirty="0"/>
            </a:br>
            <a:r>
              <a:rPr lang="en-US" dirty="0"/>
              <a:t>her Conservative Party leadership campaign, including how few sources she relied on when she wrote about the 1970s</a:t>
            </a:r>
          </a:p>
        </p:txBody>
      </p:sp>
      <p:sp>
        <p:nvSpPr>
          <p:cNvPr id="5" name="Footer Placeholder 4">
            <a:extLst>
              <a:ext uri="{FF2B5EF4-FFF2-40B4-BE49-F238E27FC236}">
                <a16:creationId xmlns:a16="http://schemas.microsoft.com/office/drawing/2014/main" id="{ABC4D761-3205-734F-A1E4-DF49F66322A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6" name="Slide Number Placeholder 5">
            <a:extLst>
              <a:ext uri="{FF2B5EF4-FFF2-40B4-BE49-F238E27FC236}">
                <a16:creationId xmlns:a16="http://schemas.microsoft.com/office/drawing/2014/main" id="{D22C3AB1-C118-7945-A611-31E5BA2DAE12}"/>
              </a:ext>
            </a:extLst>
          </p:cNvPr>
          <p:cNvSpPr>
            <a:spLocks noGrp="1"/>
          </p:cNvSpPr>
          <p:nvPr>
            <p:ph type="sldNum" sz="quarter" idx="12"/>
          </p:nvPr>
        </p:nvSpPr>
        <p:spPr/>
        <p:txBody>
          <a:bodyPr/>
          <a:lstStyle/>
          <a:p>
            <a:fld id="{C6C13921-03FE-0647-96BA-462C0AF9A523}" type="slidenum">
              <a:rPr lang="en-US" smtClean="0"/>
              <a:t>43</a:t>
            </a:fld>
            <a:endParaRPr lang="en-US" dirty="0"/>
          </a:p>
        </p:txBody>
      </p:sp>
      <p:sp>
        <p:nvSpPr>
          <p:cNvPr id="4" name="Rectangle 2">
            <a:extLst>
              <a:ext uri="{FF2B5EF4-FFF2-40B4-BE49-F238E27FC236}">
                <a16:creationId xmlns:a16="http://schemas.microsoft.com/office/drawing/2014/main" id="{AEFBCD45-D502-CA40-A6D8-459A2E4CFCD1}"/>
              </a:ext>
            </a:extLst>
          </p:cNvPr>
          <p:cNvSpPr>
            <a:spLocks noChangeArrowheads="1"/>
          </p:cNvSpPr>
          <p:nvPr/>
        </p:nvSpPr>
        <p:spPr bwMode="auto">
          <a:xfrm>
            <a:off x="1" y="2023877"/>
            <a:ext cx="150683" cy="30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74581" tIns="37290" rIns="74581" bIns="37290" numCol="1" anchor="ctr" anchorCtr="0" compatLnSpc="1">
            <a:prstTxWarp prst="textNoShape">
              <a:avLst/>
            </a:prstTxWarp>
            <a:spAutoFit/>
          </a:bodyPr>
          <a:lstStyle/>
          <a:p>
            <a:endParaRPr lang="en-US" sz="1468" dirty="0"/>
          </a:p>
        </p:txBody>
      </p:sp>
      <p:pic>
        <p:nvPicPr>
          <p:cNvPr id="1025" name="Picture 2" descr="Image">
            <a:extLst>
              <a:ext uri="{FF2B5EF4-FFF2-40B4-BE49-F238E27FC236}">
                <a16:creationId xmlns:a16="http://schemas.microsoft.com/office/drawing/2014/main" id="{8456E4EA-246A-FE41-A98D-BFE201D61CE2}"/>
              </a:ext>
            </a:extLst>
          </p:cNvPr>
          <p:cNvPicPr>
            <a:picLocks noChangeAspect="1" noChangeArrowheads="1"/>
          </p:cNvPicPr>
          <p:nvPr/>
        </p:nvPicPr>
        <p:blipFill rotWithShape="1">
          <a:blip r:embed="rId2" r:link="rId3" cstate="screen">
            <a:extLst>
              <a:ext uri="{28A0092B-C50C-407E-A947-70E740481C1C}">
                <a14:useLocalDpi xmlns:a14="http://schemas.microsoft.com/office/drawing/2010/main"/>
              </a:ext>
            </a:extLst>
          </a:blip>
          <a:srcRect/>
          <a:stretch>
            <a:fillRect/>
          </a:stretch>
        </p:blipFill>
        <p:spPr bwMode="auto">
          <a:xfrm>
            <a:off x="333641" y="3295234"/>
            <a:ext cx="6935261" cy="57460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915B6B2-0BF5-D84C-8A7E-01986CAE4344}"/>
              </a:ext>
            </a:extLst>
          </p:cNvPr>
          <p:cNvSpPr txBox="1"/>
          <p:nvPr/>
        </p:nvSpPr>
        <p:spPr>
          <a:xfrm>
            <a:off x="672904" y="2440698"/>
            <a:ext cx="8981902" cy="1138773"/>
          </a:xfrm>
          <a:prstGeom prst="rect">
            <a:avLst/>
          </a:prstGeom>
          <a:noFill/>
        </p:spPr>
        <p:txBody>
          <a:bodyPr wrap="square">
            <a:spAutoFit/>
          </a:bodyPr>
          <a:lstStyle/>
          <a:p>
            <a:r>
              <a:rPr lang="en-US" sz="2200" dirty="0"/>
              <a:t>‘Cracked open </a:t>
            </a:r>
            <a:r>
              <a:rPr lang="en-US" sz="2200" b="1" i="1" dirty="0"/>
              <a:t>Britannia Unchained </a:t>
            </a:r>
            <a:r>
              <a:rPr lang="en-US" sz="2200" dirty="0"/>
              <a:t>in light of the looming prospect of </a:t>
            </a:r>
            <a:br>
              <a:rPr lang="en-US" sz="2200" dirty="0"/>
            </a:br>
            <a:r>
              <a:rPr lang="en-US" sz="2200" dirty="0"/>
              <a:t>PM Liz Truss, and boy is this book densely researched’ </a:t>
            </a:r>
          </a:p>
          <a:p>
            <a:pPr algn="r"/>
            <a:r>
              <a:rPr lang="en-US" sz="1200" dirty="0"/>
              <a:t>			Source: Chris Haynes, tweeting ironically on 20 July 2022 https://twitter.com/chrismwhayes/status/1549785631227772933</a:t>
            </a:r>
          </a:p>
        </p:txBody>
      </p:sp>
      <p:sp>
        <p:nvSpPr>
          <p:cNvPr id="3" name="TextBox 2">
            <a:extLst>
              <a:ext uri="{FF2B5EF4-FFF2-40B4-BE49-F238E27FC236}">
                <a16:creationId xmlns:a16="http://schemas.microsoft.com/office/drawing/2014/main" id="{0E4C2285-1856-5A4E-BAE5-2638F7D6DE01}"/>
              </a:ext>
            </a:extLst>
          </p:cNvPr>
          <p:cNvSpPr txBox="1"/>
          <p:nvPr/>
        </p:nvSpPr>
        <p:spPr>
          <a:xfrm>
            <a:off x="6979607" y="5688565"/>
            <a:ext cx="2675198" cy="3046988"/>
          </a:xfrm>
          <a:prstGeom prst="rect">
            <a:avLst/>
          </a:prstGeom>
          <a:noFill/>
        </p:spPr>
        <p:txBody>
          <a:bodyPr wrap="square" rtlCol="0">
            <a:spAutoFit/>
          </a:bodyPr>
          <a:lstStyle/>
          <a:p>
            <a:r>
              <a:rPr lang="en-US" sz="2400" dirty="0"/>
              <a:t>The first three references are to: Nicholas Henderson (1979) Britain’s decline; its causes and consequences, published in the Economist.</a:t>
            </a:r>
          </a:p>
        </p:txBody>
      </p:sp>
    </p:spTree>
    <p:extLst>
      <p:ext uri="{BB962C8B-B14F-4D97-AF65-F5344CB8AC3E}">
        <p14:creationId xmlns:p14="http://schemas.microsoft.com/office/powerpoint/2010/main" val="330945802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 engineering drawing&#10;&#10;Description automatically generated">
            <a:extLst>
              <a:ext uri="{FF2B5EF4-FFF2-40B4-BE49-F238E27FC236}">
                <a16:creationId xmlns:a16="http://schemas.microsoft.com/office/drawing/2014/main" id="{67679107-D9FE-0E40-8310-6BCC67A7038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275528" y="1398256"/>
            <a:ext cx="7049678" cy="7276656"/>
          </a:xfrm>
        </p:spPr>
      </p:pic>
      <p:sp>
        <p:nvSpPr>
          <p:cNvPr id="2" name="Footer Placeholder 1">
            <a:extLst>
              <a:ext uri="{FF2B5EF4-FFF2-40B4-BE49-F238E27FC236}">
                <a16:creationId xmlns:a16="http://schemas.microsoft.com/office/drawing/2014/main" id="{EE5000C9-B58C-9244-B107-7670DA41C0F8}"/>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A03672D2-7BE0-7349-BF88-7A5E39D3DFF8}"/>
              </a:ext>
            </a:extLst>
          </p:cNvPr>
          <p:cNvSpPr>
            <a:spLocks noGrp="1"/>
          </p:cNvSpPr>
          <p:nvPr>
            <p:ph type="sldNum" sz="quarter" idx="12"/>
          </p:nvPr>
        </p:nvSpPr>
        <p:spPr/>
        <p:txBody>
          <a:bodyPr/>
          <a:lstStyle/>
          <a:p>
            <a:fld id="{C6C13921-03FE-0647-96BA-462C0AF9A523}" type="slidenum">
              <a:rPr lang="en-US" smtClean="0"/>
              <a:t>44</a:t>
            </a:fld>
            <a:endParaRPr lang="en-US" dirty="0"/>
          </a:p>
        </p:txBody>
      </p:sp>
      <p:sp>
        <p:nvSpPr>
          <p:cNvPr id="7" name="TextBox 6">
            <a:extLst>
              <a:ext uri="{FF2B5EF4-FFF2-40B4-BE49-F238E27FC236}">
                <a16:creationId xmlns:a16="http://schemas.microsoft.com/office/drawing/2014/main" id="{10F83DF8-96CD-CB4B-8521-E7A01A9407AC}"/>
              </a:ext>
            </a:extLst>
          </p:cNvPr>
          <p:cNvSpPr txBox="1"/>
          <p:nvPr/>
        </p:nvSpPr>
        <p:spPr>
          <a:xfrm>
            <a:off x="589613" y="197927"/>
            <a:ext cx="9098397" cy="1200329"/>
          </a:xfrm>
          <a:prstGeom prst="rect">
            <a:avLst/>
          </a:prstGeom>
          <a:noFill/>
        </p:spPr>
        <p:txBody>
          <a:bodyPr wrap="square">
            <a:spAutoFit/>
          </a:bodyPr>
          <a:lstStyle/>
          <a:p>
            <a:r>
              <a:rPr lang="en-GB" sz="3600" dirty="0">
                <a:solidFill>
                  <a:srgbClr val="0D0D0D"/>
                </a:solidFill>
                <a:latin typeface="+mj-lt"/>
                <a:ea typeface="Times New Roman" panose="02020603050405020304" pitchFamily="18" charset="0"/>
              </a:rPr>
              <a:t>Valedictory despatch by Nicholas Henderson Britain’s ambassador in Bonn and Paris, graphs:</a:t>
            </a:r>
            <a:endParaRPr lang="en-GB" sz="3600" dirty="0">
              <a:latin typeface="+mj-l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28B62576-62DB-6E48-BFCC-1F3B6494E492}"/>
              </a:ext>
            </a:extLst>
          </p:cNvPr>
          <p:cNvSpPr txBox="1"/>
          <p:nvPr/>
        </p:nvSpPr>
        <p:spPr>
          <a:xfrm>
            <a:off x="254181" y="8610852"/>
            <a:ext cx="9433829" cy="738664"/>
          </a:xfrm>
          <a:prstGeom prst="rect">
            <a:avLst/>
          </a:prstGeom>
          <a:noFill/>
        </p:spPr>
        <p:txBody>
          <a:bodyPr wrap="square">
            <a:spAutoFit/>
          </a:bodyPr>
          <a:lstStyle/>
          <a:p>
            <a:r>
              <a:rPr lang="en-GB" sz="1200" dirty="0"/>
              <a:t>Source: Nicholas Henderson (1979) Britain's decline; its causes and consequences (leaked document published in full), The Economist, 2 June, https://www.economist.com/news/1979/06/02/britains-decline-its-causes-and-consequences https://www.margaretthatcher.org/document/110961</a:t>
            </a:r>
          </a:p>
          <a:p>
            <a:endParaRPr lang="en-GB" dirty="0"/>
          </a:p>
        </p:txBody>
      </p:sp>
      <p:cxnSp>
        <p:nvCxnSpPr>
          <p:cNvPr id="13" name="Straight Arrow Connector 12">
            <a:extLst>
              <a:ext uri="{FF2B5EF4-FFF2-40B4-BE49-F238E27FC236}">
                <a16:creationId xmlns:a16="http://schemas.microsoft.com/office/drawing/2014/main" id="{2560083E-7CCF-0A46-B51E-7A9F2B50AC3E}"/>
              </a:ext>
            </a:extLst>
          </p:cNvPr>
          <p:cNvCxnSpPr>
            <a:cxnSpLocks/>
          </p:cNvCxnSpPr>
          <p:nvPr/>
        </p:nvCxnSpPr>
        <p:spPr>
          <a:xfrm flipV="1">
            <a:off x="2130552" y="4096512"/>
            <a:ext cx="512064" cy="8229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C6C4A00-879E-2B44-B0BB-00979F28D3E4}"/>
              </a:ext>
            </a:extLst>
          </p:cNvPr>
          <p:cNvCxnSpPr>
            <a:cxnSpLocks/>
          </p:cNvCxnSpPr>
          <p:nvPr/>
        </p:nvCxnSpPr>
        <p:spPr>
          <a:xfrm flipV="1">
            <a:off x="2651760" y="3685032"/>
            <a:ext cx="1353312" cy="42062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D52F55B-0162-3F47-987B-DDAA5C8572E7}"/>
              </a:ext>
            </a:extLst>
          </p:cNvPr>
          <p:cNvCxnSpPr>
            <a:cxnSpLocks/>
          </p:cNvCxnSpPr>
          <p:nvPr/>
        </p:nvCxnSpPr>
        <p:spPr>
          <a:xfrm>
            <a:off x="5779008" y="4178808"/>
            <a:ext cx="1920240"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1A894ED-9705-174C-B669-DD3D628C8C6F}"/>
              </a:ext>
            </a:extLst>
          </p:cNvPr>
          <p:cNvCxnSpPr>
            <a:cxnSpLocks/>
          </p:cNvCxnSpPr>
          <p:nvPr/>
        </p:nvCxnSpPr>
        <p:spPr>
          <a:xfrm flipV="1">
            <a:off x="2130552" y="7699248"/>
            <a:ext cx="411480" cy="146304"/>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A9860F7-387B-C845-80D4-3D506251474A}"/>
              </a:ext>
            </a:extLst>
          </p:cNvPr>
          <p:cNvCxnSpPr>
            <a:cxnSpLocks/>
          </p:cNvCxnSpPr>
          <p:nvPr/>
        </p:nvCxnSpPr>
        <p:spPr>
          <a:xfrm flipV="1">
            <a:off x="2651760" y="6995160"/>
            <a:ext cx="1280160" cy="63093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5F05E89F-EBF5-944F-B5DF-C3A58D339EC1}"/>
              </a:ext>
            </a:extLst>
          </p:cNvPr>
          <p:cNvCxnSpPr>
            <a:cxnSpLocks/>
          </p:cNvCxnSpPr>
          <p:nvPr/>
        </p:nvCxnSpPr>
        <p:spPr>
          <a:xfrm>
            <a:off x="5779008" y="5660136"/>
            <a:ext cx="539496" cy="521208"/>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E131B943-1AD6-2A44-89FD-8B20E7EA2FD9}"/>
              </a:ext>
            </a:extLst>
          </p:cNvPr>
          <p:cNvCxnSpPr>
            <a:cxnSpLocks/>
          </p:cNvCxnSpPr>
          <p:nvPr/>
        </p:nvCxnSpPr>
        <p:spPr>
          <a:xfrm>
            <a:off x="6318504" y="6199632"/>
            <a:ext cx="1453896" cy="85953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7B12E0CC-8405-5D4E-8198-DCB8BCEFE253}"/>
              </a:ext>
            </a:extLst>
          </p:cNvPr>
          <p:cNvCxnSpPr/>
          <p:nvPr/>
        </p:nvCxnSpPr>
        <p:spPr>
          <a:xfrm>
            <a:off x="2130552" y="2651760"/>
            <a:ext cx="512064" cy="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59408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6814FF7-227E-A54A-B7BA-AC2311199D23}"/>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6" name="Slide Number Placeholder 5">
            <a:extLst>
              <a:ext uri="{FF2B5EF4-FFF2-40B4-BE49-F238E27FC236}">
                <a16:creationId xmlns:a16="http://schemas.microsoft.com/office/drawing/2014/main" id="{7FD3FF0A-9E7C-0443-BF90-7FF15284A1B7}"/>
              </a:ext>
            </a:extLst>
          </p:cNvPr>
          <p:cNvSpPr>
            <a:spLocks noGrp="1"/>
          </p:cNvSpPr>
          <p:nvPr>
            <p:ph type="sldNum" sz="quarter" idx="12"/>
          </p:nvPr>
        </p:nvSpPr>
        <p:spPr/>
        <p:txBody>
          <a:bodyPr/>
          <a:lstStyle/>
          <a:p>
            <a:fld id="{C6C13921-03FE-0647-96BA-462C0AF9A523}" type="slidenum">
              <a:rPr lang="en-US" smtClean="0"/>
              <a:t>45</a:t>
            </a:fld>
            <a:endParaRPr lang="en-US" dirty="0"/>
          </a:p>
        </p:txBody>
      </p:sp>
      <p:sp>
        <p:nvSpPr>
          <p:cNvPr id="14" name="TextBox 13">
            <a:extLst>
              <a:ext uri="{FF2B5EF4-FFF2-40B4-BE49-F238E27FC236}">
                <a16:creationId xmlns:a16="http://schemas.microsoft.com/office/drawing/2014/main" id="{9429CBA7-B74A-FF48-A795-E7F605B04B34}"/>
              </a:ext>
            </a:extLst>
          </p:cNvPr>
          <p:cNvSpPr txBox="1"/>
          <p:nvPr/>
        </p:nvSpPr>
        <p:spPr>
          <a:xfrm>
            <a:off x="377190" y="8568908"/>
            <a:ext cx="2702445" cy="646331"/>
          </a:xfrm>
          <a:prstGeom prst="rect">
            <a:avLst/>
          </a:prstGeom>
          <a:noFill/>
        </p:spPr>
        <p:txBody>
          <a:bodyPr wrap="square">
            <a:spAutoFit/>
          </a:bodyPr>
          <a:lstStyle/>
          <a:p>
            <a:r>
              <a:rPr lang="en-GB" sz="1200" dirty="0">
                <a:solidFill>
                  <a:srgbClr val="000000"/>
                </a:solidFill>
                <a:ea typeface="Times New Roman" panose="02020603050405020304" pitchFamily="18" charset="0"/>
              </a:rPr>
              <a:t>Source: https://www.sciencedirect.com/science/article/pii/S0277953617307281</a:t>
            </a:r>
            <a:endParaRPr lang="en-GB" sz="1200" dirty="0">
              <a:ea typeface="Times New Roman" panose="02020603050405020304" pitchFamily="18" charset="0"/>
            </a:endParaRPr>
          </a:p>
        </p:txBody>
      </p:sp>
      <p:graphicFrame>
        <p:nvGraphicFramePr>
          <p:cNvPr id="3" name="Table 2">
            <a:extLst>
              <a:ext uri="{FF2B5EF4-FFF2-40B4-BE49-F238E27FC236}">
                <a16:creationId xmlns:a16="http://schemas.microsoft.com/office/drawing/2014/main" id="{8459B56F-A77A-794F-99DB-988FF99C747F}"/>
              </a:ext>
            </a:extLst>
          </p:cNvPr>
          <p:cNvGraphicFramePr>
            <a:graphicFrameLocks noGrp="1"/>
          </p:cNvGraphicFramePr>
          <p:nvPr>
            <p:extLst>
              <p:ext uri="{D42A27DB-BD31-4B8C-83A1-F6EECF244321}">
                <p14:modId xmlns:p14="http://schemas.microsoft.com/office/powerpoint/2010/main" val="523057697"/>
              </p:ext>
            </p:extLst>
          </p:nvPr>
        </p:nvGraphicFramePr>
        <p:xfrm>
          <a:off x="377190" y="3383280"/>
          <a:ext cx="9189720" cy="5017278"/>
        </p:xfrm>
        <a:graphic>
          <a:graphicData uri="http://schemas.openxmlformats.org/drawingml/2006/table">
            <a:tbl>
              <a:tblPr/>
              <a:tblGrid>
                <a:gridCol w="2297430">
                  <a:extLst>
                    <a:ext uri="{9D8B030D-6E8A-4147-A177-3AD203B41FA5}">
                      <a16:colId xmlns:a16="http://schemas.microsoft.com/office/drawing/2014/main" val="1054654396"/>
                    </a:ext>
                  </a:extLst>
                </a:gridCol>
                <a:gridCol w="2567178">
                  <a:extLst>
                    <a:ext uri="{9D8B030D-6E8A-4147-A177-3AD203B41FA5}">
                      <a16:colId xmlns:a16="http://schemas.microsoft.com/office/drawing/2014/main" val="3236837313"/>
                    </a:ext>
                  </a:extLst>
                </a:gridCol>
                <a:gridCol w="2176272">
                  <a:extLst>
                    <a:ext uri="{9D8B030D-6E8A-4147-A177-3AD203B41FA5}">
                      <a16:colId xmlns:a16="http://schemas.microsoft.com/office/drawing/2014/main" val="2387350155"/>
                    </a:ext>
                  </a:extLst>
                </a:gridCol>
                <a:gridCol w="2148840">
                  <a:extLst>
                    <a:ext uri="{9D8B030D-6E8A-4147-A177-3AD203B41FA5}">
                      <a16:colId xmlns:a16="http://schemas.microsoft.com/office/drawing/2014/main" val="2074758911"/>
                    </a:ext>
                  </a:extLst>
                </a:gridCol>
              </a:tblGrid>
              <a:tr h="1453408">
                <a:tc>
                  <a:txBody>
                    <a:bodyPr/>
                    <a:lstStyle/>
                    <a:p>
                      <a:r>
                        <a:rPr lang="en-GB" sz="3600" b="1" dirty="0">
                          <a:effectLst/>
                        </a:rPr>
                        <a:t>Location</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3600" b="0" dirty="0">
                          <a:effectLst/>
                        </a:rPr>
                        <a:t>Professional Trades</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3600" b="0" dirty="0">
                          <a:effectLst/>
                        </a:rPr>
                        <a:t>Tradesmen</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r>
                        <a:rPr lang="en-GB" sz="3600" b="0" dirty="0">
                          <a:effectLst/>
                        </a:rPr>
                        <a:t>Labourers</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307632299"/>
                  </a:ext>
                </a:extLst>
              </a:tr>
              <a:tr h="712774">
                <a:tc>
                  <a:txBody>
                    <a:bodyPr/>
                    <a:lstStyle/>
                    <a:p>
                      <a:pPr algn="l"/>
                      <a:r>
                        <a:rPr lang="en-GB" sz="3600" dirty="0">
                          <a:effectLst/>
                        </a:rPr>
                        <a:t>Rutland</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52</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41</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38</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1082242259"/>
                  </a:ext>
                </a:extLst>
              </a:tr>
              <a:tr h="712774">
                <a:tc>
                  <a:txBody>
                    <a:bodyPr/>
                    <a:lstStyle/>
                    <a:p>
                      <a:pPr algn="l"/>
                      <a:r>
                        <a:rPr lang="en-GB" sz="3600" dirty="0">
                          <a:effectLst/>
                        </a:rPr>
                        <a:t>Leeds</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44</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27</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19</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3276803964"/>
                  </a:ext>
                </a:extLst>
              </a:tr>
              <a:tr h="712774">
                <a:tc>
                  <a:txBody>
                    <a:bodyPr/>
                    <a:lstStyle/>
                    <a:p>
                      <a:pPr algn="l"/>
                      <a:r>
                        <a:rPr lang="en-GB" sz="3600" dirty="0">
                          <a:effectLst/>
                        </a:rPr>
                        <a:t>Liverpool</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35</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22</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15</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57695975"/>
                  </a:ext>
                </a:extLst>
              </a:tr>
              <a:tr h="712774">
                <a:tc>
                  <a:txBody>
                    <a:bodyPr/>
                    <a:lstStyle/>
                    <a:p>
                      <a:pPr algn="l"/>
                      <a:r>
                        <a:rPr lang="en-GB" sz="3600" dirty="0">
                          <a:effectLst/>
                        </a:rPr>
                        <a:t>Manchester</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38</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20</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17</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712482477"/>
                  </a:ext>
                </a:extLst>
              </a:tr>
              <a:tr h="712774">
                <a:tc>
                  <a:txBody>
                    <a:bodyPr/>
                    <a:lstStyle/>
                    <a:p>
                      <a:pPr algn="l"/>
                      <a:r>
                        <a:rPr lang="en-GB" sz="3600" dirty="0">
                          <a:effectLst/>
                        </a:rPr>
                        <a:t>Bolton</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34</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23</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tc>
                  <a:txBody>
                    <a:bodyPr/>
                    <a:lstStyle/>
                    <a:p>
                      <a:pPr algn="ctr"/>
                      <a:r>
                        <a:rPr lang="en-GB" sz="3600" dirty="0">
                          <a:effectLst/>
                        </a:rPr>
                        <a:t>18</a:t>
                      </a:r>
                    </a:p>
                  </a:txBody>
                  <a:tcPr marL="38844" marR="38844" marT="38844" marB="38844">
                    <a:lnL>
                      <a:noFill/>
                    </a:lnL>
                    <a:lnR>
                      <a:noFill/>
                    </a:lnR>
                    <a:lnT w="9525" cap="flat" cmpd="sng" algn="ctr">
                      <a:solidFill>
                        <a:srgbClr val="EBEBEB"/>
                      </a:solidFill>
                      <a:prstDash val="solid"/>
                      <a:round/>
                      <a:headEnd type="none" w="med" len="med"/>
                      <a:tailEnd type="none" w="med" len="med"/>
                    </a:lnT>
                    <a:lnB w="9525" cap="flat" cmpd="sng" algn="ctr">
                      <a:solidFill>
                        <a:srgbClr val="EBEBEB"/>
                      </a:solidFill>
                      <a:prstDash val="solid"/>
                      <a:round/>
                      <a:headEnd type="none" w="med" len="med"/>
                      <a:tailEnd type="none" w="med" len="med"/>
                    </a:lnB>
                  </a:tcPr>
                </a:tc>
                <a:extLst>
                  <a:ext uri="{0D108BD9-81ED-4DB2-BD59-A6C34878D82A}">
                    <a16:rowId xmlns:a16="http://schemas.microsoft.com/office/drawing/2014/main" val="2948915531"/>
                  </a:ext>
                </a:extLst>
              </a:tr>
            </a:tbl>
          </a:graphicData>
        </a:graphic>
      </p:graphicFrame>
      <p:sp>
        <p:nvSpPr>
          <p:cNvPr id="4" name="Rectangle 1">
            <a:extLst>
              <a:ext uri="{FF2B5EF4-FFF2-40B4-BE49-F238E27FC236}">
                <a16:creationId xmlns:a16="http://schemas.microsoft.com/office/drawing/2014/main" id="{9C3C510D-B615-8343-B674-5E424820DE1C}"/>
              </a:ext>
            </a:extLst>
          </p:cNvPr>
          <p:cNvSpPr>
            <a:spLocks noChangeArrowheads="1"/>
          </p:cNvSpPr>
          <p:nvPr/>
        </p:nvSpPr>
        <p:spPr bwMode="auto">
          <a:xfrm>
            <a:off x="1123761" y="2146951"/>
            <a:ext cx="7761606" cy="12107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745785"/>
            <a:r>
              <a:rPr lang="en-US" altLang="en-US" sz="3200" dirty="0">
                <a:solidFill>
                  <a:srgbClr val="2E2E2E"/>
                </a:solidFill>
                <a:latin typeface="+mn-lt"/>
              </a:rPr>
              <a:t> Average age of death for occupational group by location (after </a:t>
            </a:r>
            <a:r>
              <a:rPr lang="en-US" altLang="en-US" sz="3200" dirty="0">
                <a:solidFill>
                  <a:srgbClr val="0C7DBB"/>
                </a:solidFill>
                <a:latin typeface="+mn-lt"/>
                <a:hlinkClick r:id="rId2"/>
              </a:rPr>
              <a:t>Chadwick, 1842</a:t>
            </a:r>
            <a:r>
              <a:rPr lang="en-US" altLang="en-US" sz="3200" dirty="0">
                <a:solidFill>
                  <a:srgbClr val="2E2E2E"/>
                </a:solidFill>
                <a:latin typeface="+mn-lt"/>
              </a:rPr>
              <a:t>).</a:t>
            </a:r>
            <a:endParaRPr lang="en-US" altLang="en-US" sz="3200" dirty="0">
              <a:latin typeface="+mn-lt"/>
            </a:endParaRPr>
          </a:p>
          <a:p>
            <a:pPr defTabSz="745785"/>
            <a:endParaRPr lang="en-US" altLang="en-US" sz="1468" dirty="0"/>
          </a:p>
        </p:txBody>
      </p:sp>
      <p:sp>
        <p:nvSpPr>
          <p:cNvPr id="11" name="TextBox 10">
            <a:extLst>
              <a:ext uri="{FF2B5EF4-FFF2-40B4-BE49-F238E27FC236}">
                <a16:creationId xmlns:a16="http://schemas.microsoft.com/office/drawing/2014/main" id="{11BD180E-2CDE-3846-9129-387F8331D572}"/>
              </a:ext>
            </a:extLst>
          </p:cNvPr>
          <p:cNvSpPr txBox="1"/>
          <p:nvPr/>
        </p:nvSpPr>
        <p:spPr>
          <a:xfrm>
            <a:off x="524657" y="443009"/>
            <a:ext cx="8959814" cy="1200329"/>
          </a:xfrm>
          <a:prstGeom prst="rect">
            <a:avLst/>
          </a:prstGeom>
          <a:noFill/>
        </p:spPr>
        <p:txBody>
          <a:bodyPr wrap="square" rtlCol="0">
            <a:spAutoFit/>
          </a:bodyPr>
          <a:lstStyle/>
          <a:p>
            <a:r>
              <a:rPr lang="en-GB" sz="3600" dirty="0">
                <a:latin typeface="+mj-lt"/>
              </a:rPr>
              <a:t>1840s England was the richest place on Earth, but life for most people in England was short.</a:t>
            </a:r>
          </a:p>
        </p:txBody>
      </p:sp>
    </p:spTree>
    <p:extLst>
      <p:ext uri="{BB962C8B-B14F-4D97-AF65-F5344CB8AC3E}">
        <p14:creationId xmlns:p14="http://schemas.microsoft.com/office/powerpoint/2010/main" val="12355123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2EEB7407-B650-A843-978A-DDB325504B6E}"/>
              </a:ext>
            </a:extLst>
          </p:cNvPr>
          <p:cNvPicPr>
            <a:picLocks noGrp="1" noChangeAspect="1"/>
          </p:cNvPicPr>
          <p:nvPr>
            <p:ph idx="1"/>
          </p:nvPr>
        </p:nvPicPr>
        <p:blipFill>
          <a:blip r:embed="rId2"/>
          <a:stretch>
            <a:fillRect/>
          </a:stretch>
        </p:blipFill>
        <p:spPr>
          <a:xfrm>
            <a:off x="296359" y="5685483"/>
            <a:ext cx="9567913" cy="1921760"/>
          </a:xfrm>
          <a:prstGeom prst="rect">
            <a:avLst/>
          </a:prstGeom>
        </p:spPr>
      </p:pic>
      <p:sp>
        <p:nvSpPr>
          <p:cNvPr id="5" name="Footer Placeholder 4">
            <a:extLst>
              <a:ext uri="{FF2B5EF4-FFF2-40B4-BE49-F238E27FC236}">
                <a16:creationId xmlns:a16="http://schemas.microsoft.com/office/drawing/2014/main" id="{86814FF7-227E-A54A-B7BA-AC2311199D23}"/>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6" name="Slide Number Placeholder 5">
            <a:extLst>
              <a:ext uri="{FF2B5EF4-FFF2-40B4-BE49-F238E27FC236}">
                <a16:creationId xmlns:a16="http://schemas.microsoft.com/office/drawing/2014/main" id="{7FD3FF0A-9E7C-0443-BF90-7FF15284A1B7}"/>
              </a:ext>
            </a:extLst>
          </p:cNvPr>
          <p:cNvSpPr>
            <a:spLocks noGrp="1"/>
          </p:cNvSpPr>
          <p:nvPr>
            <p:ph type="sldNum" sz="quarter" idx="12"/>
          </p:nvPr>
        </p:nvSpPr>
        <p:spPr/>
        <p:txBody>
          <a:bodyPr/>
          <a:lstStyle/>
          <a:p>
            <a:fld id="{C6C13921-03FE-0647-96BA-462C0AF9A523}" type="slidenum">
              <a:rPr lang="en-US" smtClean="0"/>
              <a:t>46</a:t>
            </a:fld>
            <a:endParaRPr lang="en-US" dirty="0"/>
          </a:p>
        </p:txBody>
      </p:sp>
      <p:sp>
        <p:nvSpPr>
          <p:cNvPr id="14" name="TextBox 13">
            <a:extLst>
              <a:ext uri="{FF2B5EF4-FFF2-40B4-BE49-F238E27FC236}">
                <a16:creationId xmlns:a16="http://schemas.microsoft.com/office/drawing/2014/main" id="{9429CBA7-B74A-FF48-A795-E7F605B04B34}"/>
              </a:ext>
            </a:extLst>
          </p:cNvPr>
          <p:cNvSpPr txBox="1"/>
          <p:nvPr/>
        </p:nvSpPr>
        <p:spPr>
          <a:xfrm>
            <a:off x="296359" y="7429275"/>
            <a:ext cx="9150214" cy="1610890"/>
          </a:xfrm>
          <a:prstGeom prst="rect">
            <a:avLst/>
          </a:prstGeom>
          <a:noFill/>
        </p:spPr>
        <p:txBody>
          <a:bodyPr wrap="square">
            <a:spAutoFit/>
          </a:bodyPr>
          <a:lstStyle/>
          <a:p>
            <a:r>
              <a:rPr lang="en-GB" sz="2400" dirty="0">
                <a:solidFill>
                  <a:srgbClr val="000000"/>
                </a:solidFill>
                <a:ea typeface="Times New Roman" panose="02020603050405020304" pitchFamily="18" charset="0"/>
              </a:rPr>
              <a:t>Note: The rates are multiples of the rate for women of high social class in Rutland, who had a mortality rate of 46.1 per 100,000 between aged 16 and 74 in the years 2010 to 2012 (or 0.046%); 22 times that is 1.10%.</a:t>
            </a:r>
            <a:endParaRPr lang="en-GB" sz="2400" dirty="0">
              <a:ea typeface="Times New Roman" panose="02020603050405020304" pitchFamily="18" charset="0"/>
            </a:endParaRPr>
          </a:p>
          <a:p>
            <a:r>
              <a:rPr lang="en-GB" sz="1468" i="1" dirty="0">
                <a:solidFill>
                  <a:srgbClr val="000000"/>
                </a:solidFill>
                <a:latin typeface="Helvetica" pitchFamily="2" charset="0"/>
                <a:ea typeface="Times New Roman" panose="02020603050405020304" pitchFamily="18" charset="0"/>
              </a:rPr>
              <a:t> </a:t>
            </a:r>
            <a:endParaRPr lang="en-GB" sz="2610" dirty="0">
              <a:latin typeface="Times New Roman" panose="02020603050405020304" pitchFamily="18" charset="0"/>
              <a:ea typeface="Times New Roman" panose="02020603050405020304" pitchFamily="18" charset="0"/>
            </a:endParaRPr>
          </a:p>
          <a:p>
            <a:r>
              <a:rPr lang="en-GB" sz="1200" dirty="0">
                <a:solidFill>
                  <a:srgbClr val="000000"/>
                </a:solidFill>
                <a:latin typeface="Helvetica" pitchFamily="2" charset="0"/>
                <a:ea typeface="Times New Roman" panose="02020603050405020304" pitchFamily="18" charset="0"/>
              </a:rPr>
              <a:t>Source: https://www.sciencedirect.com/science/article/pii/S0277953617307281</a:t>
            </a:r>
            <a:endParaRPr lang="en-GB" sz="1200" dirty="0">
              <a:latin typeface="Times New Roman" panose="02020603050405020304" pitchFamily="18" charset="0"/>
              <a:ea typeface="Times New Roman" panose="02020603050405020304" pitchFamily="18" charset="0"/>
            </a:endParaRPr>
          </a:p>
        </p:txBody>
      </p:sp>
      <p:sp>
        <p:nvSpPr>
          <p:cNvPr id="8" name="Title 7">
            <a:extLst>
              <a:ext uri="{FF2B5EF4-FFF2-40B4-BE49-F238E27FC236}">
                <a16:creationId xmlns:a16="http://schemas.microsoft.com/office/drawing/2014/main" id="{4873931C-3B3A-2A49-B8B3-5F523E876AB2}"/>
              </a:ext>
            </a:extLst>
          </p:cNvPr>
          <p:cNvSpPr>
            <a:spLocks noGrp="1"/>
          </p:cNvSpPr>
          <p:nvPr>
            <p:ph type="title"/>
          </p:nvPr>
        </p:nvSpPr>
        <p:spPr>
          <a:xfrm>
            <a:off x="683657" y="529349"/>
            <a:ext cx="8576786" cy="1281696"/>
          </a:xfrm>
        </p:spPr>
        <p:txBody>
          <a:bodyPr/>
          <a:lstStyle/>
          <a:p>
            <a:r>
              <a:rPr lang="en-GB" dirty="0"/>
              <a:t>Some 170 years after Victorian misery, UK</a:t>
            </a:r>
            <a:br>
              <a:rPr lang="en-GB" dirty="0"/>
            </a:br>
            <a:r>
              <a:rPr lang="en-GB" dirty="0"/>
              <a:t>multiples of mortality risk was widening.</a:t>
            </a:r>
          </a:p>
        </p:txBody>
      </p:sp>
      <p:sp>
        <p:nvSpPr>
          <p:cNvPr id="13" name="TextBox 12">
            <a:extLst>
              <a:ext uri="{FF2B5EF4-FFF2-40B4-BE49-F238E27FC236}">
                <a16:creationId xmlns:a16="http://schemas.microsoft.com/office/drawing/2014/main" id="{8BB8250B-84D6-8146-9EBB-B4956387B2C9}"/>
              </a:ext>
            </a:extLst>
          </p:cNvPr>
          <p:cNvSpPr txBox="1"/>
          <p:nvPr/>
        </p:nvSpPr>
        <p:spPr>
          <a:xfrm>
            <a:off x="650045" y="2113471"/>
            <a:ext cx="8796528" cy="2677656"/>
          </a:xfrm>
          <a:prstGeom prst="rect">
            <a:avLst/>
          </a:prstGeom>
          <a:noFill/>
        </p:spPr>
        <p:txBody>
          <a:bodyPr wrap="square">
            <a:spAutoFit/>
          </a:bodyPr>
          <a:lstStyle/>
          <a:p>
            <a:r>
              <a:rPr lang="en-GB" sz="2400" dirty="0"/>
              <a:t>By the start of the twenty-first century, Rutland, which in the nineteenth century was in good health because it was a remote </a:t>
            </a:r>
            <a:br>
              <a:rPr lang="en-GB" sz="2400" dirty="0"/>
            </a:br>
            <a:r>
              <a:rPr lang="en-GB" sz="2400" dirty="0"/>
              <a:t>rural area, had become a safe, affluent enclave for the better-off. </a:t>
            </a:r>
            <a:br>
              <a:rPr lang="en-GB" sz="2400" dirty="0"/>
            </a:br>
            <a:r>
              <a:rPr lang="en-GB" sz="2400" dirty="0"/>
              <a:t>By 2011, of every 2,174 women aged sixteen to seventy-four in </a:t>
            </a:r>
            <a:br>
              <a:rPr lang="en-GB" sz="2400" dirty="0"/>
            </a:br>
            <a:r>
              <a:rPr lang="en-GB" sz="2400" dirty="0"/>
              <a:t>the highest social class in Rutland, one died each year on average. </a:t>
            </a:r>
            <a:br>
              <a:rPr lang="en-GB" sz="2400" dirty="0"/>
            </a:br>
            <a:r>
              <a:rPr lang="en-GB" sz="2400" dirty="0"/>
              <a:t>In contrast, in Manchester, men in the same age band but from the lowest social class were </a:t>
            </a:r>
            <a:r>
              <a:rPr lang="en-GB" sz="2400" b="1" dirty="0"/>
              <a:t>twenty-two times </a:t>
            </a:r>
            <a:r>
              <a:rPr lang="en-GB" sz="2400" dirty="0"/>
              <a:t>more likely to die.</a:t>
            </a:r>
          </a:p>
        </p:txBody>
      </p:sp>
      <p:sp>
        <p:nvSpPr>
          <p:cNvPr id="10" name="TextBox 9">
            <a:extLst>
              <a:ext uri="{FF2B5EF4-FFF2-40B4-BE49-F238E27FC236}">
                <a16:creationId xmlns:a16="http://schemas.microsoft.com/office/drawing/2014/main" id="{FE4295FF-C6B8-9A4D-812F-9D11EEB55A19}"/>
              </a:ext>
            </a:extLst>
          </p:cNvPr>
          <p:cNvSpPr txBox="1"/>
          <p:nvPr/>
        </p:nvSpPr>
        <p:spPr>
          <a:xfrm>
            <a:off x="1421643" y="4866455"/>
            <a:ext cx="7253332" cy="830997"/>
          </a:xfrm>
          <a:prstGeom prst="rect">
            <a:avLst/>
          </a:prstGeom>
          <a:noFill/>
        </p:spPr>
        <p:txBody>
          <a:bodyPr wrap="none" rtlCol="0">
            <a:spAutoFit/>
          </a:bodyPr>
          <a:lstStyle/>
          <a:p>
            <a:pPr algn="ctr"/>
            <a:r>
              <a:rPr lang="en-GB" sz="2400" dirty="0"/>
              <a:t>Multiples of annual mortality risk all being compared to a</a:t>
            </a:r>
          </a:p>
          <a:p>
            <a:pPr algn="ctr"/>
            <a:r>
              <a:rPr lang="en-GB" sz="2400" dirty="0"/>
              <a:t>women of high status in Rutland 2010-2012:</a:t>
            </a:r>
          </a:p>
        </p:txBody>
      </p:sp>
    </p:spTree>
    <p:extLst>
      <p:ext uri="{BB962C8B-B14F-4D97-AF65-F5344CB8AC3E}">
        <p14:creationId xmlns:p14="http://schemas.microsoft.com/office/powerpoint/2010/main" val="29744773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C10E0AE-0AD3-764E-9A69-421CAE9CE62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89D8CB32-6DCA-D440-998B-45B7A7A9A283}"/>
              </a:ext>
            </a:extLst>
          </p:cNvPr>
          <p:cNvSpPr>
            <a:spLocks noGrp="1"/>
          </p:cNvSpPr>
          <p:nvPr>
            <p:ph type="sldNum" sz="quarter" idx="12"/>
          </p:nvPr>
        </p:nvSpPr>
        <p:spPr/>
        <p:txBody>
          <a:bodyPr/>
          <a:lstStyle/>
          <a:p>
            <a:fld id="{C6C13921-03FE-0647-96BA-462C0AF9A523}" type="slidenum">
              <a:rPr lang="en-US" smtClean="0"/>
              <a:t>47</a:t>
            </a:fld>
            <a:endParaRPr lang="en-US" dirty="0"/>
          </a:p>
        </p:txBody>
      </p:sp>
      <p:pic>
        <p:nvPicPr>
          <p:cNvPr id="6" name="Picture 2" descr="Figure9-1">
            <a:extLst>
              <a:ext uri="{FF2B5EF4-FFF2-40B4-BE49-F238E27FC236}">
                <a16:creationId xmlns:a16="http://schemas.microsoft.com/office/drawing/2014/main" id="{A91AC5E8-B83F-9348-9D44-87F8ACA9FD4A}"/>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249558" y="1735258"/>
            <a:ext cx="5171067" cy="716666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85F5A9C-79D8-C440-B4B6-22950CCA7741}"/>
              </a:ext>
            </a:extLst>
          </p:cNvPr>
          <p:cNvSpPr txBox="1"/>
          <p:nvPr/>
        </p:nvSpPr>
        <p:spPr>
          <a:xfrm>
            <a:off x="462035" y="8364107"/>
            <a:ext cx="2578421" cy="646331"/>
          </a:xfrm>
          <a:prstGeom prst="rect">
            <a:avLst/>
          </a:prstGeom>
          <a:noFill/>
        </p:spPr>
        <p:txBody>
          <a:bodyPr wrap="square">
            <a:spAutoFit/>
          </a:bodyPr>
          <a:lstStyle/>
          <a:p>
            <a:r>
              <a:rPr lang="en-GB" sz="1200" dirty="0"/>
              <a:t>Source: https://www.dannydorling.org/books/rulebritannia/figures/figure-91.html</a:t>
            </a:r>
          </a:p>
        </p:txBody>
      </p:sp>
      <p:sp>
        <p:nvSpPr>
          <p:cNvPr id="12" name="TextBox 11">
            <a:extLst>
              <a:ext uri="{FF2B5EF4-FFF2-40B4-BE49-F238E27FC236}">
                <a16:creationId xmlns:a16="http://schemas.microsoft.com/office/drawing/2014/main" id="{7294F660-3C3B-F644-88E9-8775D529683A}"/>
              </a:ext>
            </a:extLst>
          </p:cNvPr>
          <p:cNvSpPr txBox="1"/>
          <p:nvPr/>
        </p:nvSpPr>
        <p:spPr>
          <a:xfrm>
            <a:off x="462035" y="1623800"/>
            <a:ext cx="3356134" cy="6740307"/>
          </a:xfrm>
          <a:prstGeom prst="rect">
            <a:avLst/>
          </a:prstGeom>
          <a:noFill/>
        </p:spPr>
        <p:txBody>
          <a:bodyPr wrap="square">
            <a:spAutoFit/>
          </a:bodyPr>
          <a:lstStyle/>
          <a:p>
            <a:r>
              <a:rPr lang="en-GB" sz="2400" dirty="0"/>
              <a:t>By 2015 the UK had become unique in Europe. The wages of people across the UK were 1% lower in 2015 than in 2007. This put the UK in the company of Italy, Portugal and Greece, which had also seen wages fall in real terms. But these countries had had no choice, as their GDP had fallen. In Britain, what recovery there was, was taken by the bosses and wealthy taking a little more for themselves. </a:t>
            </a:r>
          </a:p>
        </p:txBody>
      </p:sp>
      <p:sp>
        <p:nvSpPr>
          <p:cNvPr id="13" name="Title 7">
            <a:extLst>
              <a:ext uri="{FF2B5EF4-FFF2-40B4-BE49-F238E27FC236}">
                <a16:creationId xmlns:a16="http://schemas.microsoft.com/office/drawing/2014/main" id="{BF81B92A-A2DE-1B45-9918-43E9D061EDA1}"/>
              </a:ext>
            </a:extLst>
          </p:cNvPr>
          <p:cNvSpPr>
            <a:spLocks noGrp="1"/>
          </p:cNvSpPr>
          <p:nvPr>
            <p:ph type="title"/>
          </p:nvPr>
        </p:nvSpPr>
        <p:spPr>
          <a:xfrm>
            <a:off x="683657" y="320308"/>
            <a:ext cx="8736968" cy="1101630"/>
          </a:xfrm>
        </p:spPr>
        <p:txBody>
          <a:bodyPr>
            <a:normAutofit fontScale="90000"/>
          </a:bodyPr>
          <a:lstStyle/>
          <a:p>
            <a:r>
              <a:rPr lang="en-GB" dirty="0"/>
              <a:t>Shattering has occurred in many ways in the UK, but it was mostly silent shattering in the social statistics.</a:t>
            </a:r>
          </a:p>
        </p:txBody>
      </p:sp>
    </p:spTree>
    <p:extLst>
      <p:ext uri="{BB962C8B-B14F-4D97-AF65-F5344CB8AC3E}">
        <p14:creationId xmlns:p14="http://schemas.microsoft.com/office/powerpoint/2010/main" val="23368923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0789E854-67BD-3448-8FF9-06E75A031914}"/>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335961" y="2637866"/>
            <a:ext cx="7272177" cy="6157917"/>
          </a:xfrm>
          <a:prstGeom prst="rect">
            <a:avLst/>
          </a:prstGeom>
        </p:spPr>
      </p:pic>
      <p:sp>
        <p:nvSpPr>
          <p:cNvPr id="2" name="Title 1">
            <a:extLst>
              <a:ext uri="{FF2B5EF4-FFF2-40B4-BE49-F238E27FC236}">
                <a16:creationId xmlns:a16="http://schemas.microsoft.com/office/drawing/2014/main" id="{631D1B50-7E1A-FB45-BAC1-AF294BDFE8E3}"/>
              </a:ext>
            </a:extLst>
          </p:cNvPr>
          <p:cNvSpPr>
            <a:spLocks noGrp="1"/>
          </p:cNvSpPr>
          <p:nvPr>
            <p:ph type="title"/>
          </p:nvPr>
        </p:nvSpPr>
        <p:spPr>
          <a:xfrm>
            <a:off x="284814" y="386681"/>
            <a:ext cx="9518754" cy="1921760"/>
          </a:xfrm>
        </p:spPr>
        <p:txBody>
          <a:bodyPr>
            <a:noAutofit/>
          </a:bodyPr>
          <a:lstStyle/>
          <a:p>
            <a:r>
              <a:rPr lang="en-GB" dirty="0"/>
              <a:t>Labour lost the 2019 election so badly because </a:t>
            </a:r>
            <a:br>
              <a:rPr lang="en-GB" dirty="0"/>
            </a:br>
            <a:r>
              <a:rPr lang="en-GB" dirty="0"/>
              <a:t>1.2 million people who had voted for the party </a:t>
            </a:r>
            <a:br>
              <a:rPr lang="en-GB" dirty="0"/>
            </a:br>
            <a:r>
              <a:rPr lang="en-GB" dirty="0"/>
              <a:t>in 2017 chose not to vote in 2019. It was as </a:t>
            </a:r>
            <a:br>
              <a:rPr lang="en-GB" dirty="0"/>
            </a:br>
            <a:r>
              <a:rPr lang="en-GB" dirty="0"/>
              <a:t>simple as that.</a:t>
            </a:r>
          </a:p>
        </p:txBody>
      </p:sp>
      <p:sp>
        <p:nvSpPr>
          <p:cNvPr id="4" name="Footer Placeholder 3">
            <a:extLst>
              <a:ext uri="{FF2B5EF4-FFF2-40B4-BE49-F238E27FC236}">
                <a16:creationId xmlns:a16="http://schemas.microsoft.com/office/drawing/2014/main" id="{8D687E57-3311-2248-AE02-BAC94D53044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B2D44F3E-C22F-2447-9CB5-BCDF2D521E52}"/>
              </a:ext>
            </a:extLst>
          </p:cNvPr>
          <p:cNvSpPr>
            <a:spLocks noGrp="1"/>
          </p:cNvSpPr>
          <p:nvPr>
            <p:ph type="sldNum" sz="quarter" idx="12"/>
          </p:nvPr>
        </p:nvSpPr>
        <p:spPr/>
        <p:txBody>
          <a:bodyPr/>
          <a:lstStyle/>
          <a:p>
            <a:fld id="{C6C13921-03FE-0647-96BA-462C0AF9A523}" type="slidenum">
              <a:rPr lang="en-US" smtClean="0"/>
              <a:t>48</a:t>
            </a:fld>
            <a:endParaRPr lang="en-US" dirty="0"/>
          </a:p>
        </p:txBody>
      </p:sp>
    </p:spTree>
    <p:extLst>
      <p:ext uri="{BB962C8B-B14F-4D97-AF65-F5344CB8AC3E}">
        <p14:creationId xmlns:p14="http://schemas.microsoft.com/office/powerpoint/2010/main" val="311419044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0DC17D-D34A-CD46-A6D3-3FFB37DC3EAE}"/>
              </a:ext>
            </a:extLst>
          </p:cNvPr>
          <p:cNvSpPr>
            <a:spLocks noGrp="1"/>
          </p:cNvSpPr>
          <p:nvPr>
            <p:ph idx="1"/>
          </p:nvPr>
        </p:nvSpPr>
        <p:spPr>
          <a:xfrm>
            <a:off x="304290" y="1788767"/>
            <a:ext cx="4728958" cy="7162800"/>
          </a:xfrm>
        </p:spPr>
        <p:txBody>
          <a:bodyPr>
            <a:normAutofit/>
          </a:bodyPr>
          <a:lstStyle/>
          <a:p>
            <a:pPr marL="0" indent="0">
              <a:buNone/>
            </a:pPr>
            <a:r>
              <a:rPr lang="en-GB" dirty="0"/>
              <a:t>At first it was at the local level that a change in the geographical segregation of voting in Britain was seen, a segregation that had reached its postwar peak in 2015. The segregation that had risen continuously since the 1970s has now begun to fall. The 2017 election was the first to mark the change in direction nationally. There is so much more to see in careful analysis of the data beyond the crude results. The 2017 election was the real sea-change election – the one </a:t>
            </a:r>
            <a:br>
              <a:rPr lang="en-GB" dirty="0"/>
            </a:br>
            <a:r>
              <a:rPr lang="en-GB" dirty="0"/>
              <a:t>in which the direction of travel we had been on for decades first measurably altered – when a nation that had become increasingly politically divided by geographical area first became less divided. </a:t>
            </a:r>
            <a:br>
              <a:rPr lang="en-GB" dirty="0"/>
            </a:br>
            <a:r>
              <a:rPr lang="en-GB" dirty="0"/>
              <a:t>That was continued in 2019.</a:t>
            </a:r>
          </a:p>
        </p:txBody>
      </p:sp>
      <p:sp>
        <p:nvSpPr>
          <p:cNvPr id="4" name="Footer Placeholder 3">
            <a:extLst>
              <a:ext uri="{FF2B5EF4-FFF2-40B4-BE49-F238E27FC236}">
                <a16:creationId xmlns:a16="http://schemas.microsoft.com/office/drawing/2014/main" id="{DCDD6BD4-30F4-0749-9A31-90066E5F08B0}"/>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7549A123-FC80-B74B-B20A-1B309D45AD4A}"/>
              </a:ext>
            </a:extLst>
          </p:cNvPr>
          <p:cNvSpPr>
            <a:spLocks noGrp="1"/>
          </p:cNvSpPr>
          <p:nvPr>
            <p:ph type="sldNum" sz="quarter" idx="12"/>
          </p:nvPr>
        </p:nvSpPr>
        <p:spPr/>
        <p:txBody>
          <a:bodyPr/>
          <a:lstStyle/>
          <a:p>
            <a:fld id="{C6C13921-03FE-0647-96BA-462C0AF9A523}" type="slidenum">
              <a:rPr lang="en-US" smtClean="0"/>
              <a:t>49</a:t>
            </a:fld>
            <a:endParaRPr lang="en-US" dirty="0"/>
          </a:p>
        </p:txBody>
      </p:sp>
      <p:pic>
        <p:nvPicPr>
          <p:cNvPr id="6" name="Picture 2" descr="Figure2_12_2">
            <a:extLst>
              <a:ext uri="{FF2B5EF4-FFF2-40B4-BE49-F238E27FC236}">
                <a16:creationId xmlns:a16="http://schemas.microsoft.com/office/drawing/2014/main" id="{D3E992C8-0F17-414D-944D-BDF4A737D525}"/>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4972051" y="364295"/>
            <a:ext cx="4728958" cy="88914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4B51EFE-8BD8-5247-9AFA-FD792EE3BC15}"/>
              </a:ext>
            </a:extLst>
          </p:cNvPr>
          <p:cNvSpPr txBox="1"/>
          <p:nvPr/>
        </p:nvSpPr>
        <p:spPr>
          <a:xfrm>
            <a:off x="304290" y="8838685"/>
            <a:ext cx="2886388" cy="923330"/>
          </a:xfrm>
          <a:prstGeom prst="rect">
            <a:avLst/>
          </a:prstGeom>
          <a:noFill/>
        </p:spPr>
        <p:txBody>
          <a:bodyPr wrap="square">
            <a:spAutoFit/>
          </a:bodyPr>
          <a:lstStyle/>
          <a:p>
            <a:r>
              <a:rPr lang="en-GB" sz="1200" dirty="0"/>
              <a:t>Source: https://www.dannydorling.org/books/peakinequality/figures/figure-2122.html</a:t>
            </a:r>
          </a:p>
          <a:p>
            <a:endParaRPr lang="en-GB" dirty="0"/>
          </a:p>
        </p:txBody>
      </p:sp>
      <p:sp>
        <p:nvSpPr>
          <p:cNvPr id="8" name="TextBox 7">
            <a:extLst>
              <a:ext uri="{FF2B5EF4-FFF2-40B4-BE49-F238E27FC236}">
                <a16:creationId xmlns:a16="http://schemas.microsoft.com/office/drawing/2014/main" id="{AC0DA53F-3BF4-CB40-91FE-3574904E8FAB}"/>
              </a:ext>
            </a:extLst>
          </p:cNvPr>
          <p:cNvSpPr txBox="1"/>
          <p:nvPr/>
        </p:nvSpPr>
        <p:spPr>
          <a:xfrm>
            <a:off x="800361" y="364295"/>
            <a:ext cx="3675620" cy="1200329"/>
          </a:xfrm>
          <a:prstGeom prst="rect">
            <a:avLst/>
          </a:prstGeom>
          <a:noFill/>
        </p:spPr>
        <p:txBody>
          <a:bodyPr wrap="square">
            <a:spAutoFit/>
          </a:bodyPr>
          <a:lstStyle/>
          <a:p>
            <a:r>
              <a:rPr lang="en-GB" sz="3600" dirty="0">
                <a:latin typeface="+mj-lt"/>
              </a:rPr>
              <a:t>2017 was the sea-change election.</a:t>
            </a:r>
          </a:p>
        </p:txBody>
      </p:sp>
    </p:spTree>
    <p:extLst>
      <p:ext uri="{BB962C8B-B14F-4D97-AF65-F5344CB8AC3E}">
        <p14:creationId xmlns:p14="http://schemas.microsoft.com/office/powerpoint/2010/main" val="313698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12067464-DD38-2A44-8299-ABA19634FEE4}"/>
              </a:ext>
            </a:extLst>
          </p:cNvPr>
          <p:cNvSpPr>
            <a:spLocks noGrp="1"/>
          </p:cNvSpPr>
          <p:nvPr>
            <p:ph type="title"/>
          </p:nvPr>
        </p:nvSpPr>
        <p:spPr>
          <a:xfrm>
            <a:off x="575459" y="536652"/>
            <a:ext cx="8578373" cy="568699"/>
          </a:xfrm>
        </p:spPr>
        <p:txBody>
          <a:bodyPr>
            <a:noAutofit/>
          </a:bodyPr>
          <a:lstStyle/>
          <a:p>
            <a:r>
              <a:rPr lang="en-GB" sz="3600" dirty="0"/>
              <a:t>Income Inequality 1961-2020, Great Britain</a:t>
            </a:r>
            <a:endParaRPr lang="en-US" sz="3600" dirty="0"/>
          </a:p>
        </p:txBody>
      </p:sp>
      <p:pic>
        <p:nvPicPr>
          <p:cNvPr id="4" name="Content Placeholder 3">
            <a:extLst>
              <a:ext uri="{FF2B5EF4-FFF2-40B4-BE49-F238E27FC236}">
                <a16:creationId xmlns:a16="http://schemas.microsoft.com/office/drawing/2014/main" id="{4E16F393-1799-5746-8B0C-F9F3A2E68AD8}"/>
              </a:ext>
            </a:extLst>
          </p:cNvPr>
          <p:cNvPicPr>
            <a:picLocks noGrp="1"/>
          </p:cNvPicPr>
          <p:nvPr>
            <p:ph idx="1"/>
          </p:nvPr>
        </p:nvPicPr>
        <p:blipFill>
          <a:blip r:embed="rId2" cstate="screen">
            <a:extLst>
              <a:ext uri="{28A0092B-C50C-407E-A947-70E740481C1C}">
                <a14:useLocalDpi xmlns:a14="http://schemas.microsoft.com/office/drawing/2010/main"/>
              </a:ext>
            </a:extLst>
          </a:blip>
          <a:srcRect l="-278" t="-417" r="-278" b="-417"/>
          <a:stretch>
            <a:fillRect/>
          </a:stretch>
        </p:blipFill>
        <p:spPr bwMode="auto">
          <a:xfrm>
            <a:off x="645997" y="1415146"/>
            <a:ext cx="8832300" cy="6666970"/>
          </a:xfrm>
          <a:prstGeom prst="rect">
            <a:avLst/>
          </a:prstGeom>
          <a:solidFill>
            <a:srgbClr val="FFFFFF"/>
          </a:solidFill>
          <a:ln>
            <a:noFill/>
          </a:ln>
        </p:spPr>
      </p:pic>
      <p:sp>
        <p:nvSpPr>
          <p:cNvPr id="6" name="Footer Placeholder 5">
            <a:extLst>
              <a:ext uri="{FF2B5EF4-FFF2-40B4-BE49-F238E27FC236}">
                <a16:creationId xmlns:a16="http://schemas.microsoft.com/office/drawing/2014/main" id="{2B430A9D-738D-4145-A342-F926EE3F3BD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11" name="Slide Number Placeholder 10">
            <a:extLst>
              <a:ext uri="{FF2B5EF4-FFF2-40B4-BE49-F238E27FC236}">
                <a16:creationId xmlns:a16="http://schemas.microsoft.com/office/drawing/2014/main" id="{2F7C544C-FD75-FF4A-BD1E-1C4EF4285208}"/>
              </a:ext>
            </a:extLst>
          </p:cNvPr>
          <p:cNvSpPr>
            <a:spLocks noGrp="1"/>
          </p:cNvSpPr>
          <p:nvPr>
            <p:ph type="sldNum" sz="quarter" idx="12"/>
          </p:nvPr>
        </p:nvSpPr>
        <p:spPr/>
        <p:txBody>
          <a:bodyPr/>
          <a:lstStyle/>
          <a:p>
            <a:fld id="{C6C13921-03FE-0647-96BA-462C0AF9A523}" type="slidenum">
              <a:rPr lang="en-US" smtClean="0"/>
              <a:t>5</a:t>
            </a:fld>
            <a:endParaRPr lang="en-US" dirty="0"/>
          </a:p>
        </p:txBody>
      </p:sp>
      <p:sp>
        <p:nvSpPr>
          <p:cNvPr id="5" name="Rectangle 4">
            <a:extLst>
              <a:ext uri="{FF2B5EF4-FFF2-40B4-BE49-F238E27FC236}">
                <a16:creationId xmlns:a16="http://schemas.microsoft.com/office/drawing/2014/main" id="{67B38F0F-AFBD-5842-995F-18C3258600BE}"/>
              </a:ext>
            </a:extLst>
          </p:cNvPr>
          <p:cNvSpPr/>
          <p:nvPr/>
        </p:nvSpPr>
        <p:spPr>
          <a:xfrm>
            <a:off x="1248541" y="8072284"/>
            <a:ext cx="7905291" cy="1200329"/>
          </a:xfrm>
          <a:prstGeom prst="rect">
            <a:avLst/>
          </a:prstGeom>
        </p:spPr>
        <p:txBody>
          <a:bodyPr wrap="square">
            <a:spAutoFit/>
          </a:bodyPr>
          <a:lstStyle/>
          <a:p>
            <a:r>
              <a:rPr lang="en-US" sz="1200" dirty="0"/>
              <a:t>Source: DWP (government) &amp; IFS (Institute for Fiscal Studies) Households below average income: an analysis of the income distribution FYE 1995 to FYE 2020: Section 11 Long-term Trends (data prior to FYE 1995 are not National Statistics). </a:t>
            </a:r>
          </a:p>
          <a:p>
            <a:r>
              <a:rPr lang="en-US" sz="1200" dirty="0"/>
              <a:t>Published: 25 March 2021 </a:t>
            </a:r>
          </a:p>
          <a:p>
            <a:endParaRPr lang="en-US" sz="1200" dirty="0"/>
          </a:p>
          <a:p>
            <a:r>
              <a:rPr lang="en-US" sz="1200" dirty="0"/>
              <a:t>https://www.gov.uk/government/statistics/households-below-average-income-for-financial-years-ending-1995-to-2020/households-below-average-income-an-analysis-of-the-income-distribution-fye-1995-to-fye-2020</a:t>
            </a:r>
          </a:p>
        </p:txBody>
      </p:sp>
    </p:spTree>
    <p:extLst>
      <p:ext uri="{BB962C8B-B14F-4D97-AF65-F5344CB8AC3E}">
        <p14:creationId xmlns:p14="http://schemas.microsoft.com/office/powerpoint/2010/main" val="18674824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6BC9A-E4D1-AF4F-B60C-536E573542A3}"/>
              </a:ext>
            </a:extLst>
          </p:cNvPr>
          <p:cNvSpPr>
            <a:spLocks noGrp="1"/>
          </p:cNvSpPr>
          <p:nvPr>
            <p:ph type="title"/>
          </p:nvPr>
        </p:nvSpPr>
        <p:spPr>
          <a:xfrm>
            <a:off x="582057" y="1397000"/>
            <a:ext cx="8981043" cy="2044699"/>
          </a:xfrm>
        </p:spPr>
        <p:txBody>
          <a:bodyPr>
            <a:normAutofit/>
          </a:bodyPr>
          <a:lstStyle/>
          <a:p>
            <a:r>
              <a:rPr lang="en-GB" sz="2400" dirty="0">
                <a:latin typeface="+mn-lt"/>
              </a:rPr>
              <a:t>In 2019 the Conservative share of the vote actually shrank in London and the south-east. These were the two regions, along with the south-west, where Labour losses were lowest. However, a rise in popularity for the Liberal Democrats in every region also helped to split the opposition vote and secure the very large Conservative majority.</a:t>
            </a:r>
          </a:p>
        </p:txBody>
      </p:sp>
      <p:sp>
        <p:nvSpPr>
          <p:cNvPr id="4" name="Footer Placeholder 3">
            <a:extLst>
              <a:ext uri="{FF2B5EF4-FFF2-40B4-BE49-F238E27FC236}">
                <a16:creationId xmlns:a16="http://schemas.microsoft.com/office/drawing/2014/main" id="{DB5DFD2F-748C-4949-8109-168F545E315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6AAF1B14-7ED1-0046-8E8A-95248C5F03BC}"/>
              </a:ext>
            </a:extLst>
          </p:cNvPr>
          <p:cNvSpPr>
            <a:spLocks noGrp="1"/>
          </p:cNvSpPr>
          <p:nvPr>
            <p:ph type="sldNum" sz="quarter" idx="12"/>
          </p:nvPr>
        </p:nvSpPr>
        <p:spPr/>
        <p:txBody>
          <a:bodyPr/>
          <a:lstStyle/>
          <a:p>
            <a:fld id="{C6C13921-03FE-0647-96BA-462C0AF9A523}" type="slidenum">
              <a:rPr lang="en-US" smtClean="0"/>
              <a:t>50</a:t>
            </a:fld>
            <a:endParaRPr lang="en-US" dirty="0"/>
          </a:p>
        </p:txBody>
      </p:sp>
      <p:pic>
        <p:nvPicPr>
          <p:cNvPr id="6" name="Picture 15" descr="How the parties performed in the nations and regions of the UK">
            <a:extLst>
              <a:ext uri="{FF2B5EF4-FFF2-40B4-BE49-F238E27FC236}">
                <a16:creationId xmlns:a16="http://schemas.microsoft.com/office/drawing/2014/main" id="{33AA77F0-B0D1-044F-9039-E0FF58128ABB}"/>
              </a:ext>
            </a:extLst>
          </p:cNvPr>
          <p:cNvPicPr>
            <a:picLocks noGrp="1" noChangeAspect="1" noChangeArrowheads="1"/>
          </p:cNvPicPr>
          <p:nvPr>
            <p:ph idx="1"/>
          </p:nvPr>
        </p:nvPicPr>
        <p:blipFill>
          <a:blip r:embed="rId2" r:link="rId3" cstate="screen">
            <a:extLst>
              <a:ext uri="{28A0092B-C50C-407E-A947-70E740481C1C}">
                <a14:useLocalDpi xmlns:a14="http://schemas.microsoft.com/office/drawing/2010/main"/>
              </a:ext>
            </a:extLst>
          </a:blip>
          <a:srcRect/>
          <a:stretch>
            <a:fillRect/>
          </a:stretch>
        </p:blipFill>
        <p:spPr bwMode="auto">
          <a:xfrm>
            <a:off x="684212" y="3538498"/>
            <a:ext cx="8575675" cy="567674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CC0C7A65-4311-024B-BA24-0F557DF463A4}"/>
              </a:ext>
            </a:extLst>
          </p:cNvPr>
          <p:cNvSpPr txBox="1"/>
          <p:nvPr/>
        </p:nvSpPr>
        <p:spPr>
          <a:xfrm>
            <a:off x="985280" y="544487"/>
            <a:ext cx="7714219" cy="646331"/>
          </a:xfrm>
          <a:prstGeom prst="rect">
            <a:avLst/>
          </a:prstGeom>
          <a:noFill/>
        </p:spPr>
        <p:txBody>
          <a:bodyPr wrap="square">
            <a:spAutoFit/>
          </a:bodyPr>
          <a:lstStyle/>
          <a:p>
            <a:r>
              <a:rPr lang="en-GB" sz="3600" dirty="0">
                <a:latin typeface="+mj-lt"/>
              </a:rPr>
              <a:t>2019 was no great mandate for Johnson.</a:t>
            </a:r>
          </a:p>
        </p:txBody>
      </p:sp>
    </p:spTree>
    <p:extLst>
      <p:ext uri="{BB962C8B-B14F-4D97-AF65-F5344CB8AC3E}">
        <p14:creationId xmlns:p14="http://schemas.microsoft.com/office/powerpoint/2010/main" val="17218383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4A6FB93-D7E0-E54F-8234-EA049314863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E33E51C5-A0AE-354B-B4B7-932B7D115DBE}"/>
              </a:ext>
            </a:extLst>
          </p:cNvPr>
          <p:cNvSpPr>
            <a:spLocks noGrp="1"/>
          </p:cNvSpPr>
          <p:nvPr>
            <p:ph type="sldNum" sz="quarter" idx="12"/>
          </p:nvPr>
        </p:nvSpPr>
        <p:spPr/>
        <p:txBody>
          <a:bodyPr/>
          <a:lstStyle/>
          <a:p>
            <a:fld id="{C6C13921-03FE-0647-96BA-462C0AF9A523}" type="slidenum">
              <a:rPr lang="en-US" smtClean="0"/>
              <a:t>51</a:t>
            </a:fld>
            <a:endParaRPr lang="en-US" dirty="0"/>
          </a:p>
        </p:txBody>
      </p:sp>
      <p:sp>
        <p:nvSpPr>
          <p:cNvPr id="6" name="TextBox 5">
            <a:extLst>
              <a:ext uri="{FF2B5EF4-FFF2-40B4-BE49-F238E27FC236}">
                <a16:creationId xmlns:a16="http://schemas.microsoft.com/office/drawing/2014/main" id="{47656B71-A6F0-D448-8A17-048C68F44207}"/>
              </a:ext>
            </a:extLst>
          </p:cNvPr>
          <p:cNvSpPr txBox="1"/>
          <p:nvPr/>
        </p:nvSpPr>
        <p:spPr>
          <a:xfrm>
            <a:off x="207559" y="8199576"/>
            <a:ext cx="2690847" cy="1015663"/>
          </a:xfrm>
          <a:prstGeom prst="rect">
            <a:avLst/>
          </a:prstGeom>
          <a:noFill/>
        </p:spPr>
        <p:txBody>
          <a:bodyPr wrap="square">
            <a:spAutoFit/>
          </a:bodyPr>
          <a:lstStyle/>
          <a:p>
            <a:r>
              <a:rPr lang="en-US" sz="1200" dirty="0"/>
              <a:t>Source: Dorling, D. (2019) Counting words in the manifestos, Public Sector Focus, November/December, p. 14-15, https://flickread.com/edition/html/</a:t>
            </a:r>
            <a:br>
              <a:rPr lang="en-US" sz="1200" dirty="0"/>
            </a:br>
            <a:r>
              <a:rPr lang="en-US" sz="1200" dirty="0"/>
              <a:t>index.php?pdf=5dfa4dba6d89e#17</a:t>
            </a:r>
          </a:p>
        </p:txBody>
      </p:sp>
      <p:pic>
        <p:nvPicPr>
          <p:cNvPr id="11" name="Content Placeholder 3">
            <a:extLst>
              <a:ext uri="{FF2B5EF4-FFF2-40B4-BE49-F238E27FC236}">
                <a16:creationId xmlns:a16="http://schemas.microsoft.com/office/drawing/2014/main" id="{5854BB4E-B984-A64C-885C-7DE030D636A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785488" y="376562"/>
            <a:ext cx="6928379" cy="8838677"/>
          </a:xfrm>
          <a:prstGeom prst="rect">
            <a:avLst/>
          </a:prstGeom>
        </p:spPr>
      </p:pic>
      <p:sp>
        <p:nvSpPr>
          <p:cNvPr id="12" name="Title 1">
            <a:extLst>
              <a:ext uri="{FF2B5EF4-FFF2-40B4-BE49-F238E27FC236}">
                <a16:creationId xmlns:a16="http://schemas.microsoft.com/office/drawing/2014/main" id="{8D64287A-CA43-724C-AA81-3A79E9C3C258}"/>
              </a:ext>
            </a:extLst>
          </p:cNvPr>
          <p:cNvSpPr txBox="1">
            <a:spLocks/>
          </p:cNvSpPr>
          <p:nvPr/>
        </p:nvSpPr>
        <p:spPr>
          <a:xfrm>
            <a:off x="482038" y="376562"/>
            <a:ext cx="2141891" cy="3728299"/>
          </a:xfrm>
          <a:prstGeom prst="rect">
            <a:avLst/>
          </a:prstGeom>
        </p:spPr>
        <p:txBody>
          <a:bodyPr vert="horz" lIns="91440" tIns="45720" rIns="91440" bIns="45720" rtlCol="0" anchor="ctr">
            <a:noAutofit/>
          </a:bodyPr>
          <a:lstStyle>
            <a:lvl1pPr algn="l" defTabSz="99441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What happened between May 2019 and December 2019?</a:t>
            </a:r>
          </a:p>
        </p:txBody>
      </p:sp>
    </p:spTree>
    <p:extLst>
      <p:ext uri="{BB962C8B-B14F-4D97-AF65-F5344CB8AC3E}">
        <p14:creationId xmlns:p14="http://schemas.microsoft.com/office/powerpoint/2010/main" val="264502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52F02605-09E7-F840-95A9-DC98A28933E4}"/>
              </a:ext>
            </a:extLst>
          </p:cNvPr>
          <p:cNvPicPr>
            <a:picLocks noGrp="1" noChangeAspect="1"/>
          </p:cNvPicPr>
          <p:nvPr>
            <p:ph idx="1"/>
          </p:nvPr>
        </p:nvPicPr>
        <p:blipFill>
          <a:blip r:embed="rId2"/>
          <a:stretch>
            <a:fillRect/>
          </a:stretch>
        </p:blipFill>
        <p:spPr>
          <a:xfrm>
            <a:off x="86851" y="3719390"/>
            <a:ext cx="9770398" cy="5495849"/>
          </a:xfrm>
          <a:prstGeom prst="rect">
            <a:avLst/>
          </a:prstGeom>
        </p:spPr>
      </p:pic>
      <p:sp>
        <p:nvSpPr>
          <p:cNvPr id="2" name="Footer Placeholder 1">
            <a:extLst>
              <a:ext uri="{FF2B5EF4-FFF2-40B4-BE49-F238E27FC236}">
                <a16:creationId xmlns:a16="http://schemas.microsoft.com/office/drawing/2014/main" id="{F6996825-2D30-2C44-A4BB-9D2169B7061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C0177F85-77C5-1B46-9880-B2408BA462CB}"/>
              </a:ext>
            </a:extLst>
          </p:cNvPr>
          <p:cNvSpPr>
            <a:spLocks noGrp="1"/>
          </p:cNvSpPr>
          <p:nvPr>
            <p:ph type="sldNum" sz="quarter" idx="12"/>
          </p:nvPr>
        </p:nvSpPr>
        <p:spPr/>
        <p:txBody>
          <a:bodyPr/>
          <a:lstStyle/>
          <a:p>
            <a:fld id="{C6C13921-03FE-0647-96BA-462C0AF9A523}" type="slidenum">
              <a:rPr lang="en-US" smtClean="0"/>
              <a:t>52</a:t>
            </a:fld>
            <a:endParaRPr lang="en-US" dirty="0"/>
          </a:p>
        </p:txBody>
      </p:sp>
      <p:sp>
        <p:nvSpPr>
          <p:cNvPr id="6" name="Title 1">
            <a:extLst>
              <a:ext uri="{FF2B5EF4-FFF2-40B4-BE49-F238E27FC236}">
                <a16:creationId xmlns:a16="http://schemas.microsoft.com/office/drawing/2014/main" id="{800CBF66-3F2E-674B-91B0-CFA9D6655C0D}"/>
              </a:ext>
            </a:extLst>
          </p:cNvPr>
          <p:cNvSpPr>
            <a:spLocks noGrp="1"/>
          </p:cNvSpPr>
          <p:nvPr>
            <p:ph type="title"/>
          </p:nvPr>
        </p:nvSpPr>
        <p:spPr>
          <a:xfrm>
            <a:off x="453017" y="468857"/>
            <a:ext cx="3191818" cy="2256330"/>
          </a:xfrm>
        </p:spPr>
        <p:txBody>
          <a:bodyPr>
            <a:noAutofit/>
          </a:bodyPr>
          <a:lstStyle/>
          <a:p>
            <a:r>
              <a:rPr lang="en-US" dirty="0"/>
              <a:t>Lethargy rose, but enough of the old voted.</a:t>
            </a:r>
            <a:br>
              <a:rPr lang="en-US" dirty="0"/>
            </a:br>
            <a:endParaRPr lang="en-US" dirty="0"/>
          </a:p>
        </p:txBody>
      </p:sp>
      <p:pic>
        <p:nvPicPr>
          <p:cNvPr id="7" name="Picture 10" descr="Turnout at UK elections, 1979-2019">
            <a:extLst>
              <a:ext uri="{FF2B5EF4-FFF2-40B4-BE49-F238E27FC236}">
                <a16:creationId xmlns:a16="http://schemas.microsoft.com/office/drawing/2014/main" id="{85AB6E19-360A-8A4C-9A11-3051E9E83006}"/>
              </a:ext>
            </a:extLst>
          </p:cNvPr>
          <p:cNvPicPr>
            <a:picLocks noChangeAspect="1" noChangeArrowheads="1"/>
          </p:cNvPicPr>
          <p:nvPr/>
        </p:nvPicPr>
        <p:blipFill>
          <a:blip r:embed="rId3" r:link="rId4" cstate="screen">
            <a:extLst>
              <a:ext uri="{28A0092B-C50C-407E-A947-70E740481C1C}">
                <a14:useLocalDpi xmlns:a14="http://schemas.microsoft.com/office/drawing/2010/main"/>
              </a:ext>
            </a:extLst>
          </a:blip>
          <a:srcRect/>
          <a:stretch>
            <a:fillRect/>
          </a:stretch>
        </p:blipFill>
        <p:spPr bwMode="auto">
          <a:xfrm>
            <a:off x="4044206" y="586409"/>
            <a:ext cx="4891968" cy="3438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32672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B8D5F9-9DB3-834E-98B5-CF42738EE3A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10D69B-697D-D34C-A29D-C568700E1A7B}"/>
              </a:ext>
            </a:extLst>
          </p:cNvPr>
          <p:cNvSpPr>
            <a:spLocks noGrp="1"/>
          </p:cNvSpPr>
          <p:nvPr>
            <p:ph type="sldNum" sz="quarter" idx="12"/>
          </p:nvPr>
        </p:nvSpPr>
        <p:spPr/>
        <p:txBody>
          <a:bodyPr/>
          <a:lstStyle/>
          <a:p>
            <a:fld id="{C6C13921-03FE-0647-96BA-462C0AF9A523}" type="slidenum">
              <a:rPr lang="en-US" smtClean="0"/>
              <a:t>53</a:t>
            </a:fld>
            <a:endParaRPr lang="en-US" dirty="0"/>
          </a:p>
        </p:txBody>
      </p:sp>
      <p:sp>
        <p:nvSpPr>
          <p:cNvPr id="11" name="TextBox 10">
            <a:extLst>
              <a:ext uri="{FF2B5EF4-FFF2-40B4-BE49-F238E27FC236}">
                <a16:creationId xmlns:a16="http://schemas.microsoft.com/office/drawing/2014/main" id="{392A74D4-D4D3-9646-96F8-03B5FC39CF65}"/>
              </a:ext>
            </a:extLst>
          </p:cNvPr>
          <p:cNvSpPr txBox="1"/>
          <p:nvPr/>
        </p:nvSpPr>
        <p:spPr>
          <a:xfrm>
            <a:off x="2486354" y="338986"/>
            <a:ext cx="4971392" cy="1200329"/>
          </a:xfrm>
          <a:prstGeom prst="rect">
            <a:avLst/>
          </a:prstGeom>
          <a:noFill/>
        </p:spPr>
        <p:txBody>
          <a:bodyPr wrap="square">
            <a:spAutoFit/>
          </a:bodyPr>
          <a:lstStyle/>
          <a:p>
            <a:pPr algn="ctr"/>
            <a:r>
              <a:rPr lang="en-GB" sz="3600" dirty="0"/>
              <a:t>3.</a:t>
            </a:r>
          </a:p>
          <a:p>
            <a:pPr algn="ctr"/>
            <a:r>
              <a:rPr lang="en-GB" sz="3600" dirty="0"/>
              <a:t>Hunger</a:t>
            </a:r>
          </a:p>
        </p:txBody>
      </p:sp>
      <p:pic>
        <p:nvPicPr>
          <p:cNvPr id="7" name="Picture 2" descr="Image">
            <a:extLst>
              <a:ext uri="{FF2B5EF4-FFF2-40B4-BE49-F238E27FC236}">
                <a16:creationId xmlns:a16="http://schemas.microsoft.com/office/drawing/2014/main" id="{77569A3A-2461-BF4C-AFE4-EEFFB029EF61}"/>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450070" y="1762460"/>
            <a:ext cx="9043959" cy="602930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AF7031C-CA33-9F41-A884-6E51DF2C911E}"/>
              </a:ext>
            </a:extLst>
          </p:cNvPr>
          <p:cNvSpPr txBox="1"/>
          <p:nvPr/>
        </p:nvSpPr>
        <p:spPr>
          <a:xfrm>
            <a:off x="205227" y="9079553"/>
            <a:ext cx="2408683" cy="646331"/>
          </a:xfrm>
          <a:prstGeom prst="rect">
            <a:avLst/>
          </a:prstGeom>
          <a:noFill/>
        </p:spPr>
        <p:txBody>
          <a:bodyPr wrap="square">
            <a:spAutoFit/>
          </a:bodyPr>
          <a:lstStyle/>
          <a:p>
            <a:r>
              <a:rPr lang="en-GB" sz="1200" dirty="0"/>
              <a:t>Source: https://twitter.com/DominicFrisby/status/1643889714959724545</a:t>
            </a:r>
          </a:p>
        </p:txBody>
      </p:sp>
      <p:sp>
        <p:nvSpPr>
          <p:cNvPr id="10" name="TextBox 9">
            <a:extLst>
              <a:ext uri="{FF2B5EF4-FFF2-40B4-BE49-F238E27FC236}">
                <a16:creationId xmlns:a16="http://schemas.microsoft.com/office/drawing/2014/main" id="{5539C60E-C8E0-4843-9597-2B837AA9A39A}"/>
              </a:ext>
            </a:extLst>
          </p:cNvPr>
          <p:cNvSpPr txBox="1"/>
          <p:nvPr/>
        </p:nvSpPr>
        <p:spPr>
          <a:xfrm>
            <a:off x="887937" y="7917247"/>
            <a:ext cx="8168224" cy="1200329"/>
          </a:xfrm>
          <a:prstGeom prst="rect">
            <a:avLst/>
          </a:prstGeom>
          <a:noFill/>
        </p:spPr>
        <p:txBody>
          <a:bodyPr wrap="square">
            <a:spAutoFit/>
          </a:bodyPr>
          <a:lstStyle/>
          <a:p>
            <a:r>
              <a:rPr lang="en-GB" sz="2400" dirty="0"/>
              <a:t>Farmers travelling from old farm to new on Lady Day (25 March), the other three ‘quarter days’ being Midsummer Day (24 June), Michaelmas (29 September) and Christmas Day (25 December).</a:t>
            </a:r>
          </a:p>
        </p:txBody>
      </p:sp>
    </p:spTree>
    <p:extLst>
      <p:ext uri="{BB962C8B-B14F-4D97-AF65-F5344CB8AC3E}">
        <p14:creationId xmlns:p14="http://schemas.microsoft.com/office/powerpoint/2010/main" val="1806919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A648D6F-040F-2740-8EEA-26E4392A49F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D17D157-4E9B-6941-B210-A3668B098A4E}"/>
              </a:ext>
            </a:extLst>
          </p:cNvPr>
          <p:cNvSpPr>
            <a:spLocks noGrp="1"/>
          </p:cNvSpPr>
          <p:nvPr>
            <p:ph type="sldNum" sz="quarter" idx="12"/>
          </p:nvPr>
        </p:nvSpPr>
        <p:spPr/>
        <p:txBody>
          <a:bodyPr/>
          <a:lstStyle/>
          <a:p>
            <a:fld id="{C6C13921-03FE-0647-96BA-462C0AF9A523}" type="slidenum">
              <a:rPr lang="en-US" smtClean="0"/>
              <a:t>54</a:t>
            </a:fld>
            <a:endParaRPr lang="en-US" dirty="0"/>
          </a:p>
        </p:txBody>
      </p:sp>
      <p:sp>
        <p:nvSpPr>
          <p:cNvPr id="7" name="TextBox 6">
            <a:extLst>
              <a:ext uri="{FF2B5EF4-FFF2-40B4-BE49-F238E27FC236}">
                <a16:creationId xmlns:a16="http://schemas.microsoft.com/office/drawing/2014/main" id="{DAB62950-EFEA-D248-B69A-1B61BD2B626B}"/>
              </a:ext>
            </a:extLst>
          </p:cNvPr>
          <p:cNvSpPr txBox="1"/>
          <p:nvPr/>
        </p:nvSpPr>
        <p:spPr>
          <a:xfrm>
            <a:off x="457728" y="8659425"/>
            <a:ext cx="2677588" cy="646331"/>
          </a:xfrm>
          <a:prstGeom prst="rect">
            <a:avLst/>
          </a:prstGeom>
          <a:noFill/>
        </p:spPr>
        <p:txBody>
          <a:bodyPr wrap="square">
            <a:spAutoFit/>
          </a:bodyPr>
          <a:lstStyle/>
          <a:p>
            <a:r>
              <a:rPr lang="en-GB" sz="1200" dirty="0"/>
              <a:t>Source: https://twitter.com/amanpour/status/</a:t>
            </a:r>
            <a:br>
              <a:rPr lang="en-GB" sz="1200" dirty="0"/>
            </a:br>
            <a:r>
              <a:rPr lang="en-GB" sz="1200" dirty="0"/>
              <a:t>1621219401713287174?s=20</a:t>
            </a:r>
          </a:p>
        </p:txBody>
      </p:sp>
      <p:pic>
        <p:nvPicPr>
          <p:cNvPr id="8" name="Picture 2" descr="Stephanie Flanders, Senior Executive Editor, and Head of ...">
            <a:extLst>
              <a:ext uri="{FF2B5EF4-FFF2-40B4-BE49-F238E27FC236}">
                <a16:creationId xmlns:a16="http://schemas.microsoft.com/office/drawing/2014/main" id="{A5B341CA-59C8-A447-B404-37AFE5AEFAE4}"/>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590462" y="6434628"/>
            <a:ext cx="1834724" cy="230068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0E9948B-84E9-5F45-A4D4-DE78B5D7E1BB}"/>
              </a:ext>
            </a:extLst>
          </p:cNvPr>
          <p:cNvSpPr txBox="1"/>
          <p:nvPr/>
        </p:nvSpPr>
        <p:spPr>
          <a:xfrm>
            <a:off x="485449" y="191165"/>
            <a:ext cx="9257072" cy="6463308"/>
          </a:xfrm>
          <a:prstGeom prst="rect">
            <a:avLst/>
          </a:prstGeom>
          <a:noFill/>
        </p:spPr>
        <p:txBody>
          <a:bodyPr wrap="square">
            <a:spAutoFit/>
          </a:bodyPr>
          <a:lstStyle/>
          <a:p>
            <a:r>
              <a:rPr lang="en-GB" sz="3600" dirty="0">
                <a:latin typeface="+mj-lt"/>
              </a:rPr>
              <a:t>In 2022 the International Monetary Fund pointed out that Estonia and the UK were the two countries in Europe where living costs for the poorest 20% of households were set to rise by about twice as much as those for the wealthiest.</a:t>
            </a:r>
          </a:p>
          <a:p>
            <a:endParaRPr lang="en-GB" sz="3600" dirty="0">
              <a:latin typeface="+mj-lt"/>
            </a:endParaRPr>
          </a:p>
          <a:p>
            <a:r>
              <a:rPr lang="en-GB" sz="3600" dirty="0">
                <a:latin typeface="+mj-lt"/>
              </a:rPr>
              <a:t>In 2023 Stephanie Flanders, head of Bloomberg Economics, explained that in the UK, “The poorest fifth of the population are now much poorer than [in] most of the poorest countries in central and eastern Europe.”</a:t>
            </a:r>
          </a:p>
          <a:p>
            <a:endParaRPr lang="en-GB" dirty="0"/>
          </a:p>
        </p:txBody>
      </p:sp>
      <p:sp>
        <p:nvSpPr>
          <p:cNvPr id="18" name="TextBox 17">
            <a:extLst>
              <a:ext uri="{FF2B5EF4-FFF2-40B4-BE49-F238E27FC236}">
                <a16:creationId xmlns:a16="http://schemas.microsoft.com/office/drawing/2014/main" id="{A3B66318-E57C-4D46-BF5E-B10DF6959728}"/>
              </a:ext>
            </a:extLst>
          </p:cNvPr>
          <p:cNvSpPr txBox="1"/>
          <p:nvPr/>
        </p:nvSpPr>
        <p:spPr>
          <a:xfrm>
            <a:off x="1056441" y="6810950"/>
            <a:ext cx="4110117" cy="1938992"/>
          </a:xfrm>
          <a:prstGeom prst="rect">
            <a:avLst/>
          </a:prstGeom>
          <a:noFill/>
        </p:spPr>
        <p:txBody>
          <a:bodyPr wrap="square">
            <a:spAutoFit/>
          </a:bodyPr>
          <a:lstStyle/>
          <a:p>
            <a:pPr algn="r"/>
            <a:r>
              <a:rPr lang="en-GB" sz="2400" dirty="0"/>
              <a:t>“On present trends, the average Slovenian household will be better off than its British counterpart by 2024.” </a:t>
            </a:r>
          </a:p>
          <a:p>
            <a:pPr algn="r"/>
            <a:r>
              <a:rPr lang="en-GB" sz="2400" dirty="0"/>
              <a:t>(John Burn-Murdoch, 2022).</a:t>
            </a:r>
          </a:p>
        </p:txBody>
      </p:sp>
      <p:pic>
        <p:nvPicPr>
          <p:cNvPr id="20" name="Picture 19" descr="A person smiling for the camera&#10;&#10;Description automatically generated with medium confidence">
            <a:extLst>
              <a:ext uri="{FF2B5EF4-FFF2-40B4-BE49-F238E27FC236}">
                <a16:creationId xmlns:a16="http://schemas.microsoft.com/office/drawing/2014/main" id="{1D85EAA9-4C99-7F4C-B1ED-7DA42674E4FF}"/>
              </a:ext>
            </a:extLst>
          </p:cNvPr>
          <p:cNvPicPr>
            <a:picLocks noChangeAspect="1"/>
          </p:cNvPicPr>
          <p:nvPr/>
        </p:nvPicPr>
        <p:blipFill>
          <a:blip r:embed="rId3"/>
          <a:stretch>
            <a:fillRect/>
          </a:stretch>
        </p:blipFill>
        <p:spPr>
          <a:xfrm>
            <a:off x="5257800" y="6434629"/>
            <a:ext cx="2015328" cy="2300685"/>
          </a:xfrm>
          <a:prstGeom prst="rect">
            <a:avLst/>
          </a:prstGeom>
        </p:spPr>
      </p:pic>
    </p:spTree>
    <p:extLst>
      <p:ext uri="{BB962C8B-B14F-4D97-AF65-F5344CB8AC3E}">
        <p14:creationId xmlns:p14="http://schemas.microsoft.com/office/powerpoint/2010/main" val="30547457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1666-A958-5344-BCCB-A7BC944BE357}"/>
              </a:ext>
            </a:extLst>
          </p:cNvPr>
          <p:cNvSpPr>
            <a:spLocks noGrp="1"/>
          </p:cNvSpPr>
          <p:nvPr>
            <p:ph type="title"/>
          </p:nvPr>
        </p:nvSpPr>
        <p:spPr>
          <a:xfrm>
            <a:off x="254000" y="169411"/>
            <a:ext cx="2109190" cy="3428811"/>
          </a:xfrm>
        </p:spPr>
        <p:txBody>
          <a:bodyPr>
            <a:normAutofit/>
          </a:bodyPr>
          <a:lstStyle/>
          <a:p>
            <a:r>
              <a:rPr lang="en-GB" dirty="0"/>
              <a:t>Foodbank form and tulips</a:t>
            </a:r>
            <a:br>
              <a:rPr lang="en-GB" dirty="0"/>
            </a:br>
            <a:br>
              <a:rPr lang="en-GB" dirty="0"/>
            </a:br>
            <a:br>
              <a:rPr lang="en-GB" dirty="0"/>
            </a:br>
            <a:endParaRPr lang="en-GB" dirty="0"/>
          </a:p>
        </p:txBody>
      </p:sp>
      <p:sp>
        <p:nvSpPr>
          <p:cNvPr id="4" name="Footer Placeholder 3">
            <a:extLst>
              <a:ext uri="{FF2B5EF4-FFF2-40B4-BE49-F238E27FC236}">
                <a16:creationId xmlns:a16="http://schemas.microsoft.com/office/drawing/2014/main" id="{4413D1B7-990E-BA4D-A939-32A54BCF3EC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DDF9FFB9-060D-CC48-9A08-66BB3F4B39BE}"/>
              </a:ext>
            </a:extLst>
          </p:cNvPr>
          <p:cNvSpPr>
            <a:spLocks noGrp="1"/>
          </p:cNvSpPr>
          <p:nvPr>
            <p:ph type="sldNum" sz="quarter" idx="12"/>
          </p:nvPr>
        </p:nvSpPr>
        <p:spPr/>
        <p:txBody>
          <a:bodyPr/>
          <a:lstStyle/>
          <a:p>
            <a:fld id="{C6C13921-03FE-0647-96BA-462C0AF9A523}" type="slidenum">
              <a:rPr lang="en-US" smtClean="0"/>
              <a:t>55</a:t>
            </a:fld>
            <a:endParaRPr lang="en-US" dirty="0"/>
          </a:p>
        </p:txBody>
      </p:sp>
      <p:sp>
        <p:nvSpPr>
          <p:cNvPr id="7" name="TextBox 6">
            <a:extLst>
              <a:ext uri="{FF2B5EF4-FFF2-40B4-BE49-F238E27FC236}">
                <a16:creationId xmlns:a16="http://schemas.microsoft.com/office/drawing/2014/main" id="{3FD7AB71-BD8D-C24A-B54A-746D5C98E229}"/>
              </a:ext>
            </a:extLst>
          </p:cNvPr>
          <p:cNvSpPr txBox="1"/>
          <p:nvPr/>
        </p:nvSpPr>
        <p:spPr>
          <a:xfrm>
            <a:off x="371874" y="8971770"/>
            <a:ext cx="2735658" cy="461665"/>
          </a:xfrm>
          <a:prstGeom prst="rect">
            <a:avLst/>
          </a:prstGeom>
          <a:noFill/>
        </p:spPr>
        <p:txBody>
          <a:bodyPr wrap="square">
            <a:spAutoFit/>
          </a:bodyPr>
          <a:lstStyle/>
          <a:p>
            <a:r>
              <a:rPr lang="en-GB" sz="1200" dirty="0"/>
              <a:t>Source: https://</a:t>
            </a:r>
            <a:r>
              <a:rPr lang="en-GB" sz="1200" dirty="0" err="1"/>
              <a:t>sarahholyfield.com</a:t>
            </a:r>
            <a:r>
              <a:rPr lang="en-GB" sz="1200" dirty="0"/>
              <a:t>/social-being/</a:t>
            </a:r>
          </a:p>
        </p:txBody>
      </p:sp>
      <p:pic>
        <p:nvPicPr>
          <p:cNvPr id="10" name="Content Placeholder 9">
            <a:extLst>
              <a:ext uri="{FF2B5EF4-FFF2-40B4-BE49-F238E27FC236}">
                <a16:creationId xmlns:a16="http://schemas.microsoft.com/office/drawing/2014/main" id="{E2181BF4-7745-0A49-8AAB-46C455D9EC44}"/>
              </a:ext>
            </a:extLst>
          </p:cNvPr>
          <p:cNvPicPr>
            <a:picLocks noGrp="1" noChangeAspect="1"/>
          </p:cNvPicPr>
          <p:nvPr>
            <p:ph idx="1"/>
          </p:nvPr>
        </p:nvPicPr>
        <p:blipFill>
          <a:blip r:embed="rId2" cstate="print"/>
          <a:stretch>
            <a:fillRect/>
          </a:stretch>
        </p:blipFill>
        <p:spPr>
          <a:xfrm>
            <a:off x="2914967" y="320421"/>
            <a:ext cx="6647766" cy="8289189"/>
          </a:xfrm>
          <a:prstGeom prst="rect">
            <a:avLst/>
          </a:prstGeom>
        </p:spPr>
      </p:pic>
      <p:sp>
        <p:nvSpPr>
          <p:cNvPr id="8" name="TextBox 7">
            <a:extLst>
              <a:ext uri="{FF2B5EF4-FFF2-40B4-BE49-F238E27FC236}">
                <a16:creationId xmlns:a16="http://schemas.microsoft.com/office/drawing/2014/main" id="{3421B9D2-A7AC-ED4D-A1BA-44F04B090AEF}"/>
              </a:ext>
            </a:extLst>
          </p:cNvPr>
          <p:cNvSpPr txBox="1"/>
          <p:nvPr/>
        </p:nvSpPr>
        <p:spPr>
          <a:xfrm>
            <a:off x="371874" y="2139130"/>
            <a:ext cx="2263569" cy="6832640"/>
          </a:xfrm>
          <a:prstGeom prst="rect">
            <a:avLst/>
          </a:prstGeom>
          <a:noFill/>
        </p:spPr>
        <p:txBody>
          <a:bodyPr wrap="square" rtlCol="0">
            <a:spAutoFit/>
          </a:bodyPr>
          <a:lstStyle/>
          <a:p>
            <a:r>
              <a:rPr lang="en-GB" sz="2400" dirty="0"/>
              <a:t>‘We are social beings and our survival depends on feeling connected, understood, and cared for. We have to find ways of living together and sharing in order to prosper, and we tell stories to make meaning and sense of our lives.’</a:t>
            </a:r>
          </a:p>
          <a:p>
            <a:endParaRPr lang="en-GB" dirty="0"/>
          </a:p>
          <a:p>
            <a:pPr algn="r"/>
            <a:r>
              <a:rPr lang="en-GB" dirty="0"/>
              <a:t>Sarah Holyfield</a:t>
            </a:r>
          </a:p>
          <a:p>
            <a:pPr algn="r"/>
            <a:r>
              <a:rPr lang="en-GB" dirty="0"/>
              <a:t>May 2023</a:t>
            </a:r>
          </a:p>
        </p:txBody>
      </p:sp>
    </p:spTree>
    <p:extLst>
      <p:ext uri="{BB962C8B-B14F-4D97-AF65-F5344CB8AC3E}">
        <p14:creationId xmlns:p14="http://schemas.microsoft.com/office/powerpoint/2010/main" val="41348445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DB1666-A958-5344-BCCB-A7BC944BE357}"/>
              </a:ext>
            </a:extLst>
          </p:cNvPr>
          <p:cNvSpPr>
            <a:spLocks noGrp="1"/>
          </p:cNvSpPr>
          <p:nvPr>
            <p:ph type="title"/>
          </p:nvPr>
        </p:nvSpPr>
        <p:spPr>
          <a:xfrm>
            <a:off x="254000" y="169412"/>
            <a:ext cx="9690100" cy="1291088"/>
          </a:xfrm>
        </p:spPr>
        <p:txBody>
          <a:bodyPr/>
          <a:lstStyle/>
          <a:p>
            <a:r>
              <a:rPr lang="en-GB" dirty="0"/>
              <a:t>In the last 30 days, were you ever hungry but didn’t eat because there wasn’t enough money for food?</a:t>
            </a:r>
          </a:p>
        </p:txBody>
      </p:sp>
      <p:pic>
        <p:nvPicPr>
          <p:cNvPr id="9" name="Content Placeholder 8" descr="Chart, bar chart&#10;&#10;Description automatically generated">
            <a:extLst>
              <a:ext uri="{FF2B5EF4-FFF2-40B4-BE49-F238E27FC236}">
                <a16:creationId xmlns:a16="http://schemas.microsoft.com/office/drawing/2014/main" id="{7DFFFFFD-88BC-5D4C-A95D-C1AAB06809BD}"/>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54000" y="1494340"/>
            <a:ext cx="9568993" cy="7459160"/>
          </a:xfrm>
        </p:spPr>
      </p:pic>
      <p:sp>
        <p:nvSpPr>
          <p:cNvPr id="4" name="Footer Placeholder 3">
            <a:extLst>
              <a:ext uri="{FF2B5EF4-FFF2-40B4-BE49-F238E27FC236}">
                <a16:creationId xmlns:a16="http://schemas.microsoft.com/office/drawing/2014/main" id="{4413D1B7-990E-BA4D-A939-32A54BCF3EC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DDF9FFB9-060D-CC48-9A08-66BB3F4B39BE}"/>
              </a:ext>
            </a:extLst>
          </p:cNvPr>
          <p:cNvSpPr>
            <a:spLocks noGrp="1"/>
          </p:cNvSpPr>
          <p:nvPr>
            <p:ph type="sldNum" sz="quarter" idx="12"/>
          </p:nvPr>
        </p:nvSpPr>
        <p:spPr/>
        <p:txBody>
          <a:bodyPr/>
          <a:lstStyle/>
          <a:p>
            <a:fld id="{C6C13921-03FE-0647-96BA-462C0AF9A523}" type="slidenum">
              <a:rPr lang="en-US" smtClean="0"/>
              <a:t>56</a:t>
            </a:fld>
            <a:endParaRPr lang="en-US" dirty="0"/>
          </a:p>
        </p:txBody>
      </p:sp>
      <p:sp>
        <p:nvSpPr>
          <p:cNvPr id="7" name="TextBox 6">
            <a:extLst>
              <a:ext uri="{FF2B5EF4-FFF2-40B4-BE49-F238E27FC236}">
                <a16:creationId xmlns:a16="http://schemas.microsoft.com/office/drawing/2014/main" id="{3FD7AB71-BD8D-C24A-B54A-746D5C98E229}"/>
              </a:ext>
            </a:extLst>
          </p:cNvPr>
          <p:cNvSpPr txBox="1"/>
          <p:nvPr/>
        </p:nvSpPr>
        <p:spPr>
          <a:xfrm>
            <a:off x="435054" y="8892073"/>
            <a:ext cx="4047005" cy="461665"/>
          </a:xfrm>
          <a:prstGeom prst="rect">
            <a:avLst/>
          </a:prstGeom>
          <a:noFill/>
        </p:spPr>
        <p:txBody>
          <a:bodyPr wrap="square">
            <a:spAutoFit/>
          </a:bodyPr>
          <a:lstStyle/>
          <a:p>
            <a:r>
              <a:rPr lang="en-GB" sz="1200" dirty="0"/>
              <a:t>Source: https://www.resolutionfoundation.org/</a:t>
            </a:r>
            <a:br>
              <a:rPr lang="en-GB" sz="1200" dirty="0"/>
            </a:br>
            <a:r>
              <a:rPr lang="en-GB" sz="1200" dirty="0"/>
              <a:t>publications/the-living-standards-outlook-2023/</a:t>
            </a:r>
          </a:p>
        </p:txBody>
      </p:sp>
    </p:spTree>
    <p:extLst>
      <p:ext uri="{BB962C8B-B14F-4D97-AF65-F5344CB8AC3E}">
        <p14:creationId xmlns:p14="http://schemas.microsoft.com/office/powerpoint/2010/main" val="221896955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B37DB-7EDD-4848-BC32-0C530B317D7C}"/>
              </a:ext>
            </a:extLst>
          </p:cNvPr>
          <p:cNvSpPr>
            <a:spLocks noGrp="1"/>
          </p:cNvSpPr>
          <p:nvPr>
            <p:ph type="title"/>
          </p:nvPr>
        </p:nvSpPr>
        <p:spPr>
          <a:xfrm>
            <a:off x="927530" y="174869"/>
            <a:ext cx="8089038" cy="1338773"/>
          </a:xfrm>
        </p:spPr>
        <p:txBody>
          <a:bodyPr>
            <a:noAutofit/>
          </a:bodyPr>
          <a:lstStyle/>
          <a:p>
            <a:r>
              <a:rPr lang="en-GB" dirty="0"/>
              <a:t>Briefly, the UK was ahead of the pack.</a:t>
            </a:r>
            <a:br>
              <a:rPr lang="en-GB" dirty="0"/>
            </a:br>
            <a:r>
              <a:rPr lang="en-GB" dirty="0"/>
              <a:t>But only if the cost of housing was ignored.</a:t>
            </a:r>
          </a:p>
        </p:txBody>
      </p:sp>
      <p:sp>
        <p:nvSpPr>
          <p:cNvPr id="4" name="Footer Placeholder 3">
            <a:extLst>
              <a:ext uri="{FF2B5EF4-FFF2-40B4-BE49-F238E27FC236}">
                <a16:creationId xmlns:a16="http://schemas.microsoft.com/office/drawing/2014/main" id="{57761E42-7A4F-2A4D-855F-1CF417395794}"/>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96582DAB-2D07-3E42-B425-C3AD470DDD09}"/>
              </a:ext>
            </a:extLst>
          </p:cNvPr>
          <p:cNvSpPr>
            <a:spLocks noGrp="1"/>
          </p:cNvSpPr>
          <p:nvPr>
            <p:ph type="sldNum" sz="quarter" idx="12"/>
          </p:nvPr>
        </p:nvSpPr>
        <p:spPr/>
        <p:txBody>
          <a:bodyPr/>
          <a:lstStyle/>
          <a:p>
            <a:fld id="{C6C13921-03FE-0647-96BA-462C0AF9A523}" type="slidenum">
              <a:rPr lang="en-US" smtClean="0"/>
              <a:t>57</a:t>
            </a:fld>
            <a:endParaRPr lang="en-US" dirty="0"/>
          </a:p>
        </p:txBody>
      </p:sp>
      <p:pic>
        <p:nvPicPr>
          <p:cNvPr id="11" name="Content Placeholder 10" descr="Chart, line chart&#10;&#10;Description automatically generated">
            <a:extLst>
              <a:ext uri="{FF2B5EF4-FFF2-40B4-BE49-F238E27FC236}">
                <a16:creationId xmlns:a16="http://schemas.microsoft.com/office/drawing/2014/main" id="{A3841D52-1B95-844E-9845-EE523F02D87E}"/>
              </a:ext>
            </a:extLst>
          </p:cNvPr>
          <p:cNvPicPr>
            <a:picLocks noGrp="1" noChangeAspect="1"/>
          </p:cNvPicPr>
          <p:nvPr>
            <p:ph idx="1"/>
          </p:nvPr>
        </p:nvPicPr>
        <p:blipFill>
          <a:blip r:embed="rId2"/>
          <a:stretch>
            <a:fillRect/>
          </a:stretch>
        </p:blipFill>
        <p:spPr>
          <a:xfrm>
            <a:off x="204128" y="1423987"/>
            <a:ext cx="9535843" cy="7094537"/>
          </a:xfrm>
        </p:spPr>
      </p:pic>
      <p:sp>
        <p:nvSpPr>
          <p:cNvPr id="9" name="TextBox 8">
            <a:extLst>
              <a:ext uri="{FF2B5EF4-FFF2-40B4-BE49-F238E27FC236}">
                <a16:creationId xmlns:a16="http://schemas.microsoft.com/office/drawing/2014/main" id="{5AADA164-1CC8-1D44-BB2C-464D725C3529}"/>
              </a:ext>
            </a:extLst>
          </p:cNvPr>
          <p:cNvSpPr txBox="1"/>
          <p:nvPr/>
        </p:nvSpPr>
        <p:spPr>
          <a:xfrm>
            <a:off x="204127" y="8518524"/>
            <a:ext cx="3363531" cy="461665"/>
          </a:xfrm>
          <a:prstGeom prst="rect">
            <a:avLst/>
          </a:prstGeom>
          <a:noFill/>
        </p:spPr>
        <p:txBody>
          <a:bodyPr wrap="square">
            <a:spAutoFit/>
          </a:bodyPr>
          <a:lstStyle/>
          <a:p>
            <a:r>
              <a:rPr lang="en-GB" sz="1200" dirty="0"/>
              <a:t>Source:  https://www.resolutionfoundation.org/</a:t>
            </a:r>
            <a:br>
              <a:rPr lang="en-GB" sz="1200" dirty="0"/>
            </a:br>
            <a:r>
              <a:rPr lang="en-GB" sz="1200" dirty="0"/>
              <a:t>publications/the-living-standards-audit-2022/</a:t>
            </a:r>
          </a:p>
        </p:txBody>
      </p:sp>
    </p:spTree>
    <p:extLst>
      <p:ext uri="{BB962C8B-B14F-4D97-AF65-F5344CB8AC3E}">
        <p14:creationId xmlns:p14="http://schemas.microsoft.com/office/powerpoint/2010/main" val="39039541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C57A0-BEB9-BC40-9D6C-BFD9A659F045}"/>
              </a:ext>
            </a:extLst>
          </p:cNvPr>
          <p:cNvSpPr>
            <a:spLocks noGrp="1"/>
          </p:cNvSpPr>
          <p:nvPr>
            <p:ph type="title"/>
          </p:nvPr>
        </p:nvSpPr>
        <p:spPr>
          <a:xfrm>
            <a:off x="683657" y="197927"/>
            <a:ext cx="8576786" cy="1770573"/>
          </a:xfrm>
        </p:spPr>
        <p:txBody>
          <a:bodyPr/>
          <a:lstStyle/>
          <a:p>
            <a:r>
              <a:rPr lang="en-GB" dirty="0"/>
              <a:t>But the middle UK household was already </a:t>
            </a:r>
            <a:br>
              <a:rPr lang="en-GB" dirty="0"/>
            </a:br>
            <a:r>
              <a:rPr lang="en-GB" dirty="0"/>
              <a:t>worse-off than the median individual in comparison to other European countries.</a:t>
            </a:r>
          </a:p>
        </p:txBody>
      </p:sp>
      <p:pic>
        <p:nvPicPr>
          <p:cNvPr id="7" name="Content Placeholder 6" descr="Diagram&#10;&#10;Description automatically generated">
            <a:extLst>
              <a:ext uri="{FF2B5EF4-FFF2-40B4-BE49-F238E27FC236}">
                <a16:creationId xmlns:a16="http://schemas.microsoft.com/office/drawing/2014/main" id="{84AE2B41-0159-0D45-B124-AC2EFE8A8774}"/>
              </a:ext>
            </a:extLst>
          </p:cNvPr>
          <p:cNvPicPr>
            <a:picLocks noGrp="1" noChangeAspect="1"/>
          </p:cNvPicPr>
          <p:nvPr>
            <p:ph idx="1"/>
          </p:nvPr>
        </p:nvPicPr>
        <p:blipFill>
          <a:blip r:embed="rId2"/>
          <a:stretch>
            <a:fillRect/>
          </a:stretch>
        </p:blipFill>
        <p:spPr>
          <a:xfrm>
            <a:off x="702707" y="1885442"/>
            <a:ext cx="8557736" cy="6695519"/>
          </a:xfrm>
        </p:spPr>
      </p:pic>
      <p:sp>
        <p:nvSpPr>
          <p:cNvPr id="4" name="Footer Placeholder 3">
            <a:extLst>
              <a:ext uri="{FF2B5EF4-FFF2-40B4-BE49-F238E27FC236}">
                <a16:creationId xmlns:a16="http://schemas.microsoft.com/office/drawing/2014/main" id="{2AA5CA60-E6CD-884E-A2F2-AC92BBEADD0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9802B8CB-B737-E643-AD3D-767D79DCEA57}"/>
              </a:ext>
            </a:extLst>
          </p:cNvPr>
          <p:cNvSpPr>
            <a:spLocks noGrp="1"/>
          </p:cNvSpPr>
          <p:nvPr>
            <p:ph type="sldNum" sz="quarter" idx="12"/>
          </p:nvPr>
        </p:nvSpPr>
        <p:spPr/>
        <p:txBody>
          <a:bodyPr/>
          <a:lstStyle/>
          <a:p>
            <a:fld id="{C6C13921-03FE-0647-96BA-462C0AF9A523}" type="slidenum">
              <a:rPr lang="en-US" smtClean="0"/>
              <a:t>58</a:t>
            </a:fld>
            <a:endParaRPr lang="en-US" dirty="0"/>
          </a:p>
        </p:txBody>
      </p:sp>
      <p:sp>
        <p:nvSpPr>
          <p:cNvPr id="9" name="TextBox 8">
            <a:extLst>
              <a:ext uri="{FF2B5EF4-FFF2-40B4-BE49-F238E27FC236}">
                <a16:creationId xmlns:a16="http://schemas.microsoft.com/office/drawing/2014/main" id="{F3F1E57E-839F-8D48-A85A-CA2FEBE01DE8}"/>
              </a:ext>
            </a:extLst>
          </p:cNvPr>
          <p:cNvSpPr txBox="1"/>
          <p:nvPr/>
        </p:nvSpPr>
        <p:spPr>
          <a:xfrm>
            <a:off x="683657" y="8605484"/>
            <a:ext cx="2846943" cy="646331"/>
          </a:xfrm>
          <a:prstGeom prst="rect">
            <a:avLst/>
          </a:prstGeom>
          <a:noFill/>
        </p:spPr>
        <p:txBody>
          <a:bodyPr wrap="square">
            <a:spAutoFit/>
          </a:bodyPr>
          <a:lstStyle/>
          <a:p>
            <a:r>
              <a:rPr lang="en-GB" sz="1200" dirty="0"/>
              <a:t>Source: https://www.ft.com/</a:t>
            </a:r>
            <a:br>
              <a:rPr lang="en-GB" sz="1200" dirty="0"/>
            </a:br>
            <a:r>
              <a:rPr lang="en-GB" sz="1200" dirty="0"/>
              <a:t>content/ef265420-45e8-497b</a:t>
            </a:r>
            <a:br>
              <a:rPr lang="en-GB" sz="1200" dirty="0"/>
            </a:br>
            <a:r>
              <a:rPr lang="en-GB" sz="1200" dirty="0"/>
              <a:t>-b308-c951baa68945</a:t>
            </a:r>
          </a:p>
        </p:txBody>
      </p:sp>
      <p:sp>
        <p:nvSpPr>
          <p:cNvPr id="11" name="TextBox 10">
            <a:extLst>
              <a:ext uri="{FF2B5EF4-FFF2-40B4-BE49-F238E27FC236}">
                <a16:creationId xmlns:a16="http://schemas.microsoft.com/office/drawing/2014/main" id="{CB3D7920-210E-994E-ADBC-F679766D3403}"/>
              </a:ext>
            </a:extLst>
          </p:cNvPr>
          <p:cNvSpPr txBox="1"/>
          <p:nvPr/>
        </p:nvSpPr>
        <p:spPr>
          <a:xfrm>
            <a:off x="3054139" y="8259790"/>
            <a:ext cx="6386592" cy="830997"/>
          </a:xfrm>
          <a:prstGeom prst="rect">
            <a:avLst/>
          </a:prstGeom>
          <a:noFill/>
        </p:spPr>
        <p:txBody>
          <a:bodyPr wrap="square">
            <a:spAutoFit/>
          </a:bodyPr>
          <a:lstStyle/>
          <a:p>
            <a:r>
              <a:rPr lang="en-GB" sz="2400" dirty="0"/>
              <a:t>“Britain and the US are poor societies with some very rich people.” John Burn-Murdoch, 16/9/2022</a:t>
            </a:r>
          </a:p>
        </p:txBody>
      </p:sp>
    </p:spTree>
    <p:extLst>
      <p:ext uri="{BB962C8B-B14F-4D97-AF65-F5344CB8AC3E}">
        <p14:creationId xmlns:p14="http://schemas.microsoft.com/office/powerpoint/2010/main" val="27638135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D6B8-497F-3647-A434-BD5FC5380189}"/>
              </a:ext>
            </a:extLst>
          </p:cNvPr>
          <p:cNvSpPr>
            <a:spLocks noGrp="1"/>
          </p:cNvSpPr>
          <p:nvPr>
            <p:ph type="title"/>
          </p:nvPr>
        </p:nvSpPr>
        <p:spPr>
          <a:xfrm>
            <a:off x="435054" y="197927"/>
            <a:ext cx="9350214" cy="1808674"/>
          </a:xfrm>
        </p:spPr>
        <p:txBody>
          <a:bodyPr>
            <a:normAutofit/>
          </a:bodyPr>
          <a:lstStyle/>
          <a:p>
            <a:r>
              <a:rPr lang="en-GB" dirty="0"/>
              <a:t>‘The only part of the income distribution where incomes grow is in the top 5%, where households benefit from higher interest rates.’ </a:t>
            </a:r>
            <a:r>
              <a:rPr lang="en-GB" sz="1800" dirty="0"/>
              <a:t>(Resolution Foundation 2023)</a:t>
            </a:r>
          </a:p>
        </p:txBody>
      </p:sp>
      <p:pic>
        <p:nvPicPr>
          <p:cNvPr id="7" name="Content Placeholder 6" descr="Chart, waterfall chart&#10;&#10;Description automatically generated">
            <a:extLst>
              <a:ext uri="{FF2B5EF4-FFF2-40B4-BE49-F238E27FC236}">
                <a16:creationId xmlns:a16="http://schemas.microsoft.com/office/drawing/2014/main" id="{EA168A4B-8C90-824C-BE0D-BDD7A1E66138}"/>
              </a:ext>
            </a:extLst>
          </p:cNvPr>
          <p:cNvPicPr>
            <a:picLocks noGrp="1" noChangeAspect="1"/>
          </p:cNvPicPr>
          <p:nvPr>
            <p:ph idx="1"/>
          </p:nvPr>
        </p:nvPicPr>
        <p:blipFill>
          <a:blip r:embed="rId2"/>
          <a:stretch>
            <a:fillRect/>
          </a:stretch>
        </p:blipFill>
        <p:spPr>
          <a:xfrm>
            <a:off x="435054" y="2040440"/>
            <a:ext cx="9234941" cy="6786059"/>
          </a:xfrm>
        </p:spPr>
      </p:pic>
      <p:sp>
        <p:nvSpPr>
          <p:cNvPr id="4" name="Footer Placeholder 3">
            <a:extLst>
              <a:ext uri="{FF2B5EF4-FFF2-40B4-BE49-F238E27FC236}">
                <a16:creationId xmlns:a16="http://schemas.microsoft.com/office/drawing/2014/main" id="{6A26775E-A6B8-B448-A28D-71381DB9B091}"/>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9A168D-B0ED-FD46-91E5-D7374E75CB4F}"/>
              </a:ext>
            </a:extLst>
          </p:cNvPr>
          <p:cNvSpPr>
            <a:spLocks noGrp="1"/>
          </p:cNvSpPr>
          <p:nvPr>
            <p:ph type="sldNum" sz="quarter" idx="12"/>
          </p:nvPr>
        </p:nvSpPr>
        <p:spPr/>
        <p:txBody>
          <a:bodyPr/>
          <a:lstStyle/>
          <a:p>
            <a:fld id="{C6C13921-03FE-0647-96BA-462C0AF9A523}" type="slidenum">
              <a:rPr lang="en-US" smtClean="0"/>
              <a:t>59</a:t>
            </a:fld>
            <a:endParaRPr lang="en-US" dirty="0"/>
          </a:p>
        </p:txBody>
      </p:sp>
      <p:sp>
        <p:nvSpPr>
          <p:cNvPr id="8" name="TextBox 7">
            <a:extLst>
              <a:ext uri="{FF2B5EF4-FFF2-40B4-BE49-F238E27FC236}">
                <a16:creationId xmlns:a16="http://schemas.microsoft.com/office/drawing/2014/main" id="{91CD2B2A-C65B-FE45-9E0C-1A7D2BCB7696}"/>
              </a:ext>
            </a:extLst>
          </p:cNvPr>
          <p:cNvSpPr txBox="1"/>
          <p:nvPr/>
        </p:nvSpPr>
        <p:spPr>
          <a:xfrm>
            <a:off x="434805" y="8982608"/>
            <a:ext cx="3192566" cy="461665"/>
          </a:xfrm>
          <a:prstGeom prst="rect">
            <a:avLst/>
          </a:prstGeom>
          <a:noFill/>
        </p:spPr>
        <p:txBody>
          <a:bodyPr wrap="square">
            <a:spAutoFit/>
          </a:bodyPr>
          <a:lstStyle/>
          <a:p>
            <a:r>
              <a:rPr lang="en-GB" sz="1200" dirty="0"/>
              <a:t>Source: https://www.resolutionfoundation.org/</a:t>
            </a:r>
            <a:br>
              <a:rPr lang="en-GB" sz="1200" dirty="0"/>
            </a:br>
            <a:r>
              <a:rPr lang="en-GB" sz="1200" dirty="0"/>
              <a:t>publications/the-living-standards-outlook-2023/</a:t>
            </a:r>
          </a:p>
        </p:txBody>
      </p:sp>
    </p:spTree>
    <p:extLst>
      <p:ext uri="{BB962C8B-B14F-4D97-AF65-F5344CB8AC3E}">
        <p14:creationId xmlns:p14="http://schemas.microsoft.com/office/powerpoint/2010/main" val="2387441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BFD7FE3-2DD2-624D-A670-C670A6943543}"/>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12B27EB1-3405-8A43-9C81-E78DAC958249}"/>
              </a:ext>
            </a:extLst>
          </p:cNvPr>
          <p:cNvSpPr>
            <a:spLocks noGrp="1"/>
          </p:cNvSpPr>
          <p:nvPr>
            <p:ph type="sldNum" sz="quarter" idx="12"/>
          </p:nvPr>
        </p:nvSpPr>
        <p:spPr/>
        <p:txBody>
          <a:bodyPr/>
          <a:lstStyle/>
          <a:p>
            <a:fld id="{C6C13921-03FE-0647-96BA-462C0AF9A523}" type="slidenum">
              <a:rPr lang="en-US" smtClean="0"/>
              <a:t>6</a:t>
            </a:fld>
            <a:endParaRPr lang="en-US" dirty="0"/>
          </a:p>
        </p:txBody>
      </p:sp>
      <p:sp>
        <p:nvSpPr>
          <p:cNvPr id="6" name="Title 1">
            <a:extLst>
              <a:ext uri="{FF2B5EF4-FFF2-40B4-BE49-F238E27FC236}">
                <a16:creationId xmlns:a16="http://schemas.microsoft.com/office/drawing/2014/main" id="{C573231B-3027-CA4E-B578-8D30780B3854}"/>
              </a:ext>
            </a:extLst>
          </p:cNvPr>
          <p:cNvSpPr>
            <a:spLocks noGrp="1"/>
          </p:cNvSpPr>
          <p:nvPr>
            <p:ph type="title"/>
          </p:nvPr>
        </p:nvSpPr>
        <p:spPr>
          <a:xfrm>
            <a:off x="961354" y="442924"/>
            <a:ext cx="8379291" cy="568699"/>
          </a:xfrm>
        </p:spPr>
        <p:txBody>
          <a:bodyPr>
            <a:noAutofit/>
          </a:bodyPr>
          <a:lstStyle/>
          <a:p>
            <a:r>
              <a:rPr lang="en-GB" sz="3600" dirty="0"/>
              <a:t>Income Inequality 1961-2020, Great Britain</a:t>
            </a:r>
            <a:endParaRPr lang="en-US" sz="3600" dirty="0"/>
          </a:p>
        </p:txBody>
      </p:sp>
      <p:pic>
        <p:nvPicPr>
          <p:cNvPr id="7" name="Picture 6">
            <a:extLst>
              <a:ext uri="{FF2B5EF4-FFF2-40B4-BE49-F238E27FC236}">
                <a16:creationId xmlns:a16="http://schemas.microsoft.com/office/drawing/2014/main" id="{4A1A40F2-2411-A846-A381-B9DEFD33F403}"/>
              </a:ext>
            </a:extLst>
          </p:cNvPr>
          <p:cNvPicPr>
            <a:picLocks noChangeAspect="1"/>
          </p:cNvPicPr>
          <p:nvPr/>
        </p:nvPicPr>
        <p:blipFill>
          <a:blip r:embed="rId2"/>
          <a:stretch>
            <a:fillRect/>
          </a:stretch>
        </p:blipFill>
        <p:spPr>
          <a:xfrm>
            <a:off x="1524000" y="1570447"/>
            <a:ext cx="6961239" cy="6913950"/>
          </a:xfrm>
          <a:prstGeom prst="rect">
            <a:avLst/>
          </a:prstGeom>
        </p:spPr>
      </p:pic>
      <p:sp>
        <p:nvSpPr>
          <p:cNvPr id="8" name="TextBox 7">
            <a:extLst>
              <a:ext uri="{FF2B5EF4-FFF2-40B4-BE49-F238E27FC236}">
                <a16:creationId xmlns:a16="http://schemas.microsoft.com/office/drawing/2014/main" id="{47265EA6-BE29-AB4C-A28E-6A7F31A324D9}"/>
              </a:ext>
            </a:extLst>
          </p:cNvPr>
          <p:cNvSpPr txBox="1"/>
          <p:nvPr/>
        </p:nvSpPr>
        <p:spPr>
          <a:xfrm>
            <a:off x="602383" y="8812388"/>
            <a:ext cx="8804472" cy="461665"/>
          </a:xfrm>
          <a:prstGeom prst="rect">
            <a:avLst/>
          </a:prstGeom>
          <a:noFill/>
        </p:spPr>
        <p:txBody>
          <a:bodyPr wrap="square">
            <a:spAutoFit/>
          </a:bodyPr>
          <a:lstStyle/>
          <a:p>
            <a:r>
              <a:rPr lang="en-US" sz="1200" dirty="0"/>
              <a:t>Source: IFS (2022) Living standards, poverty and inequality in the UK,  14 July</a:t>
            </a:r>
            <a:br>
              <a:rPr lang="en-US" sz="1200" dirty="0"/>
            </a:br>
            <a:r>
              <a:rPr lang="en-US" sz="1200" dirty="0"/>
              <a:t>https://ifs.org.uk/living-standards-poverty-and-inequality-uk</a:t>
            </a:r>
          </a:p>
        </p:txBody>
      </p:sp>
    </p:spTree>
    <p:extLst>
      <p:ext uri="{BB962C8B-B14F-4D97-AF65-F5344CB8AC3E}">
        <p14:creationId xmlns:p14="http://schemas.microsoft.com/office/powerpoint/2010/main" val="2787985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F6E2BE1A-5F09-F646-BD6B-35D45A10C01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699000" y="6221413"/>
            <a:ext cx="5603416" cy="374339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3997649-0E1C-A845-949E-90827CBC28F1}"/>
              </a:ext>
            </a:extLst>
          </p:cNvPr>
          <p:cNvSpPr>
            <a:spLocks noGrp="1"/>
          </p:cNvSpPr>
          <p:nvPr>
            <p:ph type="title"/>
          </p:nvPr>
        </p:nvSpPr>
        <p:spPr>
          <a:xfrm>
            <a:off x="845126" y="310893"/>
            <a:ext cx="8576786" cy="529347"/>
          </a:xfrm>
        </p:spPr>
        <p:txBody>
          <a:bodyPr>
            <a:noAutofit/>
          </a:bodyPr>
          <a:lstStyle/>
          <a:p>
            <a:r>
              <a:rPr lang="en-GB" dirty="0"/>
              <a:t>Controlling food prices in mainland Europe</a:t>
            </a:r>
          </a:p>
        </p:txBody>
      </p:sp>
      <p:sp>
        <p:nvSpPr>
          <p:cNvPr id="4" name="Footer Placeholder 3">
            <a:extLst>
              <a:ext uri="{FF2B5EF4-FFF2-40B4-BE49-F238E27FC236}">
                <a16:creationId xmlns:a16="http://schemas.microsoft.com/office/drawing/2014/main" id="{B27B36BD-EAFF-3C4A-8C30-F2172DABCAD7}"/>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BD1E8408-2514-E843-899F-9CE74BA2FE9B}"/>
              </a:ext>
            </a:extLst>
          </p:cNvPr>
          <p:cNvSpPr>
            <a:spLocks noGrp="1"/>
          </p:cNvSpPr>
          <p:nvPr>
            <p:ph type="sldNum" sz="quarter" idx="12"/>
          </p:nvPr>
        </p:nvSpPr>
        <p:spPr/>
        <p:txBody>
          <a:bodyPr/>
          <a:lstStyle/>
          <a:p>
            <a:fld id="{C6C13921-03FE-0647-96BA-462C0AF9A523}" type="slidenum">
              <a:rPr lang="en-US" smtClean="0"/>
              <a:t>60</a:t>
            </a:fld>
            <a:endParaRPr lang="en-US" dirty="0"/>
          </a:p>
        </p:txBody>
      </p:sp>
      <p:sp>
        <p:nvSpPr>
          <p:cNvPr id="7" name="TextBox 6">
            <a:extLst>
              <a:ext uri="{FF2B5EF4-FFF2-40B4-BE49-F238E27FC236}">
                <a16:creationId xmlns:a16="http://schemas.microsoft.com/office/drawing/2014/main" id="{7C80E4DF-1AF4-3042-BCE8-1073C45991E8}"/>
              </a:ext>
            </a:extLst>
          </p:cNvPr>
          <p:cNvSpPr txBox="1"/>
          <p:nvPr/>
        </p:nvSpPr>
        <p:spPr>
          <a:xfrm>
            <a:off x="492045" y="1193809"/>
            <a:ext cx="5667455" cy="7848302"/>
          </a:xfrm>
          <a:prstGeom prst="rect">
            <a:avLst/>
          </a:prstGeom>
          <a:noFill/>
        </p:spPr>
        <p:txBody>
          <a:bodyPr wrap="square">
            <a:spAutoFit/>
          </a:bodyPr>
          <a:lstStyle/>
          <a:p>
            <a:r>
              <a:rPr lang="en-GB" sz="2400" dirty="0"/>
              <a:t>In 2014, a cap was introduced on Greece’s beaches to stop greedy proprietors trying </a:t>
            </a:r>
            <a:br>
              <a:rPr lang="en-GB" sz="2400" dirty="0"/>
            </a:br>
            <a:r>
              <a:rPr lang="en-GB" sz="2400" dirty="0"/>
              <a:t>to charge more than €1.15 for a cheese toastie. By 2022 price controls on basic foodstuffs had been extended to the food and drinks sold in airports, cinemas, theatres, bus stations, hospitals, clinics, archaeological sites and museums, passenger ships, trains, sports grounds, courts, nursing homes, universities and schools. The items affected included bottled water of any kind, which was capped at half a euro for half a litre. A single Greek coffee was capped at €1.20, French filter coffee </a:t>
            </a:r>
            <a:br>
              <a:rPr lang="en-GB" sz="2400" dirty="0"/>
            </a:br>
            <a:r>
              <a:rPr lang="en-GB" sz="2400" dirty="0"/>
              <a:t>at €1.30, an espresso coffee at €1.45, a frappé at €1.30 and English tea at €1.30. Passengers in first class could be charged more. The point of these regulations was </a:t>
            </a:r>
            <a:br>
              <a:rPr lang="en-GB" sz="2400" dirty="0"/>
            </a:br>
            <a:r>
              <a:rPr lang="en-GB" sz="2400" dirty="0"/>
              <a:t>to stop exploitation. By 2022 the price </a:t>
            </a:r>
            <a:br>
              <a:rPr lang="en-GB" sz="2400" dirty="0"/>
            </a:br>
            <a:r>
              <a:rPr lang="en-GB" sz="2400" dirty="0"/>
              <a:t>of a toastie had risen by 10 cents to </a:t>
            </a:r>
            <a:br>
              <a:rPr lang="en-GB" sz="2400" dirty="0"/>
            </a:br>
            <a:r>
              <a:rPr lang="en-GB" sz="2400" dirty="0"/>
              <a:t>€1.25, or €1.45 if it also contained ham. </a:t>
            </a:r>
          </a:p>
        </p:txBody>
      </p:sp>
      <p:pic>
        <p:nvPicPr>
          <p:cNvPr id="1028" name="Picture 4" descr="No photo description available.">
            <a:extLst>
              <a:ext uri="{FF2B5EF4-FFF2-40B4-BE49-F238E27FC236}">
                <a16:creationId xmlns:a16="http://schemas.microsoft.com/office/drawing/2014/main" id="{97D2EDD6-A45F-964A-88DD-75F58B02516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59500" y="1371600"/>
            <a:ext cx="3637166" cy="48498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88956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37C8A1-8DEA-934F-A442-0E794F2D46F0}"/>
              </a:ext>
            </a:extLst>
          </p:cNvPr>
          <p:cNvSpPr>
            <a:spLocks noGrp="1"/>
          </p:cNvSpPr>
          <p:nvPr>
            <p:ph type="title"/>
          </p:nvPr>
        </p:nvSpPr>
        <p:spPr>
          <a:xfrm>
            <a:off x="1346479" y="258082"/>
            <a:ext cx="7435122" cy="935313"/>
          </a:xfrm>
        </p:spPr>
        <p:txBody>
          <a:bodyPr>
            <a:normAutofit fontScale="90000"/>
          </a:bodyPr>
          <a:lstStyle/>
          <a:p>
            <a:r>
              <a:rPr lang="en-GB" dirty="0"/>
              <a:t>Three or four out of every seven UK children live in poverty (£10 a day to live on).</a:t>
            </a:r>
            <a:endParaRPr lang="en-US" dirty="0"/>
          </a:p>
        </p:txBody>
      </p:sp>
      <p:sp>
        <p:nvSpPr>
          <p:cNvPr id="3" name="Content Placeholder 2">
            <a:extLst>
              <a:ext uri="{FF2B5EF4-FFF2-40B4-BE49-F238E27FC236}">
                <a16:creationId xmlns:a16="http://schemas.microsoft.com/office/drawing/2014/main" id="{D37AFEE7-6963-094C-9642-F63122CE0B73}"/>
              </a:ext>
            </a:extLst>
          </p:cNvPr>
          <p:cNvSpPr>
            <a:spLocks noGrp="1"/>
          </p:cNvSpPr>
          <p:nvPr>
            <p:ph idx="1"/>
          </p:nvPr>
        </p:nvSpPr>
        <p:spPr>
          <a:xfrm>
            <a:off x="7023020" y="8728996"/>
            <a:ext cx="2407177" cy="750916"/>
          </a:xfrm>
        </p:spPr>
        <p:txBody>
          <a:bodyPr>
            <a:normAutofit fontScale="92500"/>
          </a:bodyPr>
          <a:lstStyle/>
          <a:p>
            <a:pPr marL="0" indent="0">
              <a:buNone/>
            </a:pPr>
            <a:r>
              <a:rPr lang="en-US" sz="1200" dirty="0"/>
              <a:t>Source – analysis of HBAI data and (for the top 7%, tax records) for children born in 2018. Equivalized incomes after housing costs, taxes &amp; benefits.</a:t>
            </a:r>
          </a:p>
        </p:txBody>
      </p:sp>
      <p:sp>
        <p:nvSpPr>
          <p:cNvPr id="6" name="Footer Placeholder 5">
            <a:extLst>
              <a:ext uri="{FF2B5EF4-FFF2-40B4-BE49-F238E27FC236}">
                <a16:creationId xmlns:a16="http://schemas.microsoft.com/office/drawing/2014/main" id="{8BAF4680-D76D-8144-82A5-0D2228620561}"/>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7" name="Slide Number Placeholder 6">
            <a:extLst>
              <a:ext uri="{FF2B5EF4-FFF2-40B4-BE49-F238E27FC236}">
                <a16:creationId xmlns:a16="http://schemas.microsoft.com/office/drawing/2014/main" id="{D99CB362-19B2-1A4E-BAA2-FD738B2F0394}"/>
              </a:ext>
            </a:extLst>
          </p:cNvPr>
          <p:cNvSpPr>
            <a:spLocks noGrp="1"/>
          </p:cNvSpPr>
          <p:nvPr>
            <p:ph type="sldNum" sz="quarter" idx="12"/>
          </p:nvPr>
        </p:nvSpPr>
        <p:spPr/>
        <p:txBody>
          <a:bodyPr/>
          <a:lstStyle/>
          <a:p>
            <a:fld id="{C6C13921-03FE-0647-96BA-462C0AF9A523}" type="slidenum">
              <a:rPr lang="en-US" smtClean="0"/>
              <a:t>61</a:t>
            </a:fld>
            <a:endParaRPr lang="en-US" dirty="0"/>
          </a:p>
        </p:txBody>
      </p:sp>
      <p:pic>
        <p:nvPicPr>
          <p:cNvPr id="4" name="Picture 3">
            <a:extLst>
              <a:ext uri="{FF2B5EF4-FFF2-40B4-BE49-F238E27FC236}">
                <a16:creationId xmlns:a16="http://schemas.microsoft.com/office/drawing/2014/main" id="{E104822C-6B8C-734A-AE99-D6C6751F5E7B}"/>
              </a:ext>
            </a:extLst>
          </p:cNvPr>
          <p:cNvPicPr>
            <a:picLocks noChangeAspect="1"/>
          </p:cNvPicPr>
          <p:nvPr/>
        </p:nvPicPr>
        <p:blipFill>
          <a:blip r:embed="rId3"/>
          <a:stretch>
            <a:fillRect/>
          </a:stretch>
        </p:blipFill>
        <p:spPr>
          <a:xfrm>
            <a:off x="6822655" y="3710191"/>
            <a:ext cx="2638151" cy="4903803"/>
          </a:xfrm>
          <a:prstGeom prst="rect">
            <a:avLst/>
          </a:prstGeom>
        </p:spPr>
      </p:pic>
      <p:graphicFrame>
        <p:nvGraphicFramePr>
          <p:cNvPr id="5" name="Content Placeholder 3">
            <a:extLst>
              <a:ext uri="{FF2B5EF4-FFF2-40B4-BE49-F238E27FC236}">
                <a16:creationId xmlns:a16="http://schemas.microsoft.com/office/drawing/2014/main" id="{7D8AB175-6FEE-5D44-B305-9360AF7C415A}"/>
              </a:ext>
            </a:extLst>
          </p:cNvPr>
          <p:cNvGraphicFramePr>
            <a:graphicFrameLocks/>
          </p:cNvGraphicFramePr>
          <p:nvPr>
            <p:extLst>
              <p:ext uri="{D42A27DB-BD31-4B8C-83A1-F6EECF244321}">
                <p14:modId xmlns:p14="http://schemas.microsoft.com/office/powerpoint/2010/main" val="28330351"/>
              </p:ext>
            </p:extLst>
          </p:nvPr>
        </p:nvGraphicFramePr>
        <p:xfrm>
          <a:off x="368993" y="3588252"/>
          <a:ext cx="6146636" cy="5595975"/>
        </p:xfrm>
        <a:graphic>
          <a:graphicData uri="http://schemas.openxmlformats.org/drawingml/2006/table">
            <a:tbl>
              <a:tblPr bandRow="1">
                <a:tableStyleId>{3C2FFA5D-87B4-456A-9821-1D502468CF0F}</a:tableStyleId>
              </a:tblPr>
              <a:tblGrid>
                <a:gridCol w="442842">
                  <a:extLst>
                    <a:ext uri="{9D8B030D-6E8A-4147-A177-3AD203B41FA5}">
                      <a16:colId xmlns:a16="http://schemas.microsoft.com/office/drawing/2014/main" val="3323023122"/>
                    </a:ext>
                  </a:extLst>
                </a:gridCol>
                <a:gridCol w="1767517">
                  <a:extLst>
                    <a:ext uri="{9D8B030D-6E8A-4147-A177-3AD203B41FA5}">
                      <a16:colId xmlns:a16="http://schemas.microsoft.com/office/drawing/2014/main" val="1240372474"/>
                    </a:ext>
                  </a:extLst>
                </a:gridCol>
                <a:gridCol w="950556">
                  <a:extLst>
                    <a:ext uri="{9D8B030D-6E8A-4147-A177-3AD203B41FA5}">
                      <a16:colId xmlns:a16="http://schemas.microsoft.com/office/drawing/2014/main" val="661344562"/>
                    </a:ext>
                  </a:extLst>
                </a:gridCol>
                <a:gridCol w="1245053">
                  <a:extLst>
                    <a:ext uri="{9D8B030D-6E8A-4147-A177-3AD203B41FA5}">
                      <a16:colId xmlns:a16="http://schemas.microsoft.com/office/drawing/2014/main" val="2674047371"/>
                    </a:ext>
                  </a:extLst>
                </a:gridCol>
                <a:gridCol w="1740668">
                  <a:extLst>
                    <a:ext uri="{9D8B030D-6E8A-4147-A177-3AD203B41FA5}">
                      <a16:colId xmlns:a16="http://schemas.microsoft.com/office/drawing/2014/main" val="382803325"/>
                    </a:ext>
                  </a:extLst>
                </a:gridCol>
              </a:tblGrid>
              <a:tr h="365443">
                <a:tc>
                  <a:txBody>
                    <a:bodyPr/>
                    <a:lstStyle/>
                    <a:p>
                      <a:pPr algn="l" fontAlgn="b"/>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l" fontAlgn="b"/>
                      <a:r>
                        <a:rPr lang="en-GB" sz="2400" b="0" u="none" strike="noStrike" dirty="0">
                          <a:solidFill>
                            <a:srgbClr val="000000"/>
                          </a:solidFill>
                          <a:effectLst/>
                        </a:rPr>
                        <a:t>£ ‘disposable’</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/Week</a:t>
                      </a:r>
                      <a:endParaRPr lang="en-GB" sz="2400" b="0" i="0" u="none" strike="noStrike" dirty="0">
                        <a:solidFill>
                          <a:srgbClr val="000000"/>
                        </a:solidFill>
                        <a:effectLst/>
                        <a:latin typeface="Calibri" panose="020F0502020204030204" pitchFamily="34" charset="0"/>
                      </a:endParaRPr>
                    </a:p>
                  </a:txBody>
                  <a:tcPr marL="65741" marR="7305" marT="7305" marB="0" anchor="b"/>
                </a:tc>
                <a:tc>
                  <a:txBody>
                    <a:bodyPr/>
                    <a:lstStyle/>
                    <a:p>
                      <a:pPr algn="r" fontAlgn="b"/>
                      <a:r>
                        <a:rPr lang="en-GB" sz="2400" b="0" u="none" strike="noStrike" dirty="0">
                          <a:solidFill>
                            <a:srgbClr val="000000"/>
                          </a:solidFill>
                          <a:effectLst/>
                        </a:rPr>
                        <a:t>Per Year</a:t>
                      </a:r>
                      <a:endParaRPr lang="en-GB" sz="2400" b="0" i="0" u="none" strike="noStrike" dirty="0">
                        <a:solidFill>
                          <a:srgbClr val="000000"/>
                        </a:solidFill>
                        <a:effectLst/>
                        <a:latin typeface="Calibri" panose="020F0502020204030204" pitchFamily="34" charset="0"/>
                      </a:endParaRPr>
                    </a:p>
                  </a:txBody>
                  <a:tcPr marL="65741" marR="7305" marT="7305" marB="0" anchor="b"/>
                </a:tc>
                <a:tc>
                  <a:txBody>
                    <a:bodyPr/>
                    <a:lstStyle/>
                    <a:p>
                      <a:pPr algn="r" fontAlgn="b"/>
                      <a:r>
                        <a:rPr lang="en-GB" sz="2400" b="0" u="none" strike="noStrike" dirty="0">
                          <a:solidFill>
                            <a:srgbClr val="000000"/>
                          </a:solidFill>
                          <a:effectLst/>
                        </a:rPr>
                        <a:t>per child/day</a:t>
                      </a:r>
                      <a:endParaRPr lang="en-GB" sz="2400" b="0" i="0" u="none" strike="noStrike" dirty="0">
                        <a:solidFill>
                          <a:srgbClr val="000000"/>
                        </a:solidFill>
                        <a:effectLst/>
                        <a:latin typeface="Calibri" panose="020F0502020204030204" pitchFamily="34" charset="0"/>
                      </a:endParaRPr>
                    </a:p>
                  </a:txBody>
                  <a:tcPr marL="65741" marR="7305" marT="7305" marB="0" anchor="b"/>
                </a:tc>
                <a:extLst>
                  <a:ext uri="{0D108BD9-81ED-4DB2-BD59-A6C34878D82A}">
                    <a16:rowId xmlns:a16="http://schemas.microsoft.com/office/drawing/2014/main" val="1416709380"/>
                  </a:ext>
                </a:extLst>
              </a:tr>
              <a:tr h="365443">
                <a:tc>
                  <a:txBody>
                    <a:bodyPr/>
                    <a:lstStyle/>
                    <a:p>
                      <a:pPr algn="r" fontAlgn="b"/>
                      <a:r>
                        <a:rPr lang="en-GB" sz="2400" b="0" u="none" strike="noStrike" dirty="0">
                          <a:solidFill>
                            <a:srgbClr val="000000"/>
                          </a:solidFill>
                          <a:effectLst/>
                        </a:rPr>
                        <a:t>1</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i="0" u="none" strike="noStrike" dirty="0">
                          <a:solidFill>
                            <a:srgbClr val="000000"/>
                          </a:solidFill>
                          <a:effectLst/>
                          <a:latin typeface="Calibri" panose="020F0502020204030204" pitchFamily="34" charset="0"/>
                        </a:rPr>
                        <a:t> 1</a:t>
                      </a:r>
                      <a:r>
                        <a:rPr lang="en-GB" sz="2200" b="0" i="0" u="none" strike="noStrike" baseline="30000" dirty="0">
                          <a:solidFill>
                            <a:srgbClr val="000000"/>
                          </a:solidFill>
                          <a:effectLst/>
                          <a:latin typeface="Calibri" panose="020F0502020204030204" pitchFamily="34" charset="0"/>
                        </a:rPr>
                        <a:t>st</a:t>
                      </a:r>
                      <a:r>
                        <a:rPr lang="en-GB" sz="2200" b="0" i="0" u="none" strike="noStrike" dirty="0">
                          <a:solidFill>
                            <a:srgbClr val="000000"/>
                          </a:solidFill>
                          <a:effectLst/>
                          <a:latin typeface="Calibri" panose="020F0502020204030204" pitchFamily="34" charset="0"/>
                        </a:rPr>
                        <a:t>  seventh</a:t>
                      </a:r>
                    </a:p>
                  </a:txBody>
                  <a:tcPr marL="7305" marR="7305" marT="7305" marB="0" anchor="b"/>
                </a:tc>
                <a:tc>
                  <a:txBody>
                    <a:bodyPr/>
                    <a:lstStyle/>
                    <a:p>
                      <a:pPr algn="r" fontAlgn="b"/>
                      <a:r>
                        <a:rPr lang="en-GB" sz="2400" b="0" u="none" strike="noStrike" dirty="0">
                          <a:solidFill>
                            <a:srgbClr val="000000"/>
                          </a:solidFill>
                          <a:effectLst/>
                        </a:rPr>
                        <a:t>118</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6100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3.37</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277470829"/>
                  </a:ext>
                </a:extLst>
              </a:tr>
              <a:tr h="365443">
                <a:tc>
                  <a:txBody>
                    <a:bodyPr/>
                    <a:lstStyle/>
                    <a:p>
                      <a:pPr algn="r" fontAlgn="b"/>
                      <a:r>
                        <a:rPr lang="en-GB" sz="2400" b="0" u="none" strike="noStrike" dirty="0">
                          <a:solidFill>
                            <a:srgbClr val="000000"/>
                          </a:solidFill>
                          <a:effectLst/>
                        </a:rPr>
                        <a:t>2</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i="0" u="none" strike="noStrike" dirty="0">
                          <a:solidFill>
                            <a:srgbClr val="000000"/>
                          </a:solidFill>
                          <a:effectLst/>
                          <a:latin typeface="Calibri" panose="020F0502020204030204" pitchFamily="34" charset="0"/>
                        </a:rPr>
                        <a:t> 2</a:t>
                      </a:r>
                      <a:r>
                        <a:rPr lang="en-GB" sz="2200" b="0" i="0" u="none" strike="noStrike" baseline="30000" dirty="0">
                          <a:solidFill>
                            <a:srgbClr val="000000"/>
                          </a:solidFill>
                          <a:effectLst/>
                          <a:latin typeface="Calibri" panose="020F0502020204030204" pitchFamily="34" charset="0"/>
                        </a:rPr>
                        <a:t>nd</a:t>
                      </a:r>
                      <a:r>
                        <a:rPr lang="en-GB" sz="2200" b="0" i="0" u="none" strike="noStrike" dirty="0">
                          <a:solidFill>
                            <a:srgbClr val="000000"/>
                          </a:solidFill>
                          <a:effectLst/>
                          <a:latin typeface="Calibri" panose="020F0502020204030204" pitchFamily="34" charset="0"/>
                        </a:rPr>
                        <a:t> seventh</a:t>
                      </a:r>
                    </a:p>
                  </a:txBody>
                  <a:tcPr marL="7305" marR="7305" marT="7305" marB="0" anchor="b"/>
                </a:tc>
                <a:tc>
                  <a:txBody>
                    <a:bodyPr/>
                    <a:lstStyle/>
                    <a:p>
                      <a:pPr algn="r" fontAlgn="b"/>
                      <a:r>
                        <a:rPr lang="en-GB" sz="2400" b="0" u="none" strike="noStrike" dirty="0">
                          <a:solidFill>
                            <a:srgbClr val="000000"/>
                          </a:solidFill>
                          <a:effectLst/>
                        </a:rPr>
                        <a:t>237</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12300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6.77</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3417789594"/>
                  </a:ext>
                </a:extLst>
              </a:tr>
              <a:tr h="365443">
                <a:tc>
                  <a:txBody>
                    <a:bodyPr/>
                    <a:lstStyle/>
                    <a:p>
                      <a:pPr algn="r" fontAlgn="b"/>
                      <a:r>
                        <a:rPr lang="en-GB" sz="2400" b="0" u="none" strike="noStrike" dirty="0">
                          <a:solidFill>
                            <a:srgbClr val="000000"/>
                          </a:solidFill>
                          <a:effectLst/>
                        </a:rPr>
                        <a:t>3</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i="0" u="none" strike="noStrike" dirty="0">
                          <a:solidFill>
                            <a:srgbClr val="000000"/>
                          </a:solidFill>
                          <a:effectLst/>
                          <a:latin typeface="Calibri" panose="020F0502020204030204" pitchFamily="34" charset="0"/>
                        </a:rPr>
                        <a:t>3</a:t>
                      </a:r>
                      <a:r>
                        <a:rPr lang="en-GB" sz="2200" b="0" i="0" u="none" strike="noStrike" baseline="30000" dirty="0">
                          <a:solidFill>
                            <a:srgbClr val="000000"/>
                          </a:solidFill>
                          <a:effectLst/>
                          <a:latin typeface="Calibri" panose="020F0502020204030204" pitchFamily="34" charset="0"/>
                        </a:rPr>
                        <a:t>rd</a:t>
                      </a:r>
                      <a:r>
                        <a:rPr lang="en-GB" sz="2200" b="0" i="0" u="none" strike="noStrike" dirty="0">
                          <a:solidFill>
                            <a:srgbClr val="000000"/>
                          </a:solidFill>
                          <a:effectLst/>
                          <a:latin typeface="Calibri" panose="020F0502020204030204" pitchFamily="34" charset="0"/>
                        </a:rPr>
                        <a:t>  seventh</a:t>
                      </a:r>
                    </a:p>
                  </a:txBody>
                  <a:tcPr marL="7305" marR="7305" marT="7305" marB="0" anchor="b"/>
                </a:tc>
                <a:tc>
                  <a:txBody>
                    <a:bodyPr/>
                    <a:lstStyle/>
                    <a:p>
                      <a:pPr algn="r" fontAlgn="b"/>
                      <a:r>
                        <a:rPr lang="en-GB" sz="2400" b="0" u="none" strike="noStrike" dirty="0">
                          <a:solidFill>
                            <a:srgbClr val="000000"/>
                          </a:solidFill>
                          <a:effectLst/>
                        </a:rPr>
                        <a:t>305</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15900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8.71</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1330583655"/>
                  </a:ext>
                </a:extLst>
              </a:tr>
              <a:tr h="365443">
                <a:tc>
                  <a:txBody>
                    <a:bodyPr/>
                    <a:lstStyle/>
                    <a:p>
                      <a:pPr algn="r" fontAlgn="b"/>
                      <a:r>
                        <a:rPr lang="en-GB" sz="2400" b="0" u="none" strike="noStrike" dirty="0">
                          <a:solidFill>
                            <a:srgbClr val="000000"/>
                          </a:solidFill>
                          <a:effectLst/>
                        </a:rPr>
                        <a:t>4</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i="0" u="none" strike="noStrike" dirty="0">
                          <a:solidFill>
                            <a:srgbClr val="000000"/>
                          </a:solidFill>
                          <a:effectLst/>
                          <a:latin typeface="Calibri" panose="020F0502020204030204" pitchFamily="34" charset="0"/>
                        </a:rPr>
                        <a:t>Middle Child</a:t>
                      </a:r>
                    </a:p>
                  </a:txBody>
                  <a:tcPr marL="7305" marR="7305" marT="7305" marB="0" anchor="b"/>
                </a:tc>
                <a:tc>
                  <a:txBody>
                    <a:bodyPr/>
                    <a:lstStyle/>
                    <a:p>
                      <a:pPr algn="r" fontAlgn="b"/>
                      <a:r>
                        <a:rPr lang="en-GB" sz="2400" b="0" u="none" strike="noStrike" dirty="0">
                          <a:solidFill>
                            <a:srgbClr val="000000"/>
                          </a:solidFill>
                          <a:effectLst/>
                        </a:rPr>
                        <a:t>371</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19300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10.60</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2264617697"/>
                  </a:ext>
                </a:extLst>
              </a:tr>
              <a:tr h="365443">
                <a:tc>
                  <a:txBody>
                    <a:bodyPr/>
                    <a:lstStyle/>
                    <a:p>
                      <a:pPr algn="r" fontAlgn="b"/>
                      <a:r>
                        <a:rPr lang="en-GB" sz="2400" b="0" u="none" strike="noStrike" dirty="0">
                          <a:solidFill>
                            <a:srgbClr val="000000"/>
                          </a:solidFill>
                          <a:effectLst/>
                        </a:rPr>
                        <a:t>5</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i="0" u="none" strike="noStrike" dirty="0">
                          <a:solidFill>
                            <a:srgbClr val="000000"/>
                          </a:solidFill>
                          <a:effectLst/>
                          <a:latin typeface="Calibri" panose="020F0502020204030204" pitchFamily="34" charset="0"/>
                        </a:rPr>
                        <a:t>42</a:t>
                      </a:r>
                      <a:r>
                        <a:rPr lang="en-GB" sz="2200" b="0" i="0" u="none" strike="noStrike" baseline="30000" dirty="0">
                          <a:solidFill>
                            <a:srgbClr val="000000"/>
                          </a:solidFill>
                          <a:effectLst/>
                          <a:latin typeface="Calibri" panose="020F0502020204030204" pitchFamily="34" charset="0"/>
                        </a:rPr>
                        <a:t>nd</a:t>
                      </a:r>
                      <a:r>
                        <a:rPr lang="en-GB" sz="2200" b="0" i="0" u="none" strike="noStrike" dirty="0">
                          <a:solidFill>
                            <a:srgbClr val="000000"/>
                          </a:solidFill>
                          <a:effectLst/>
                          <a:latin typeface="Calibri" panose="020F0502020204030204" pitchFamily="34" charset="0"/>
                        </a:rPr>
                        <a:t>-29</a:t>
                      </a:r>
                      <a:r>
                        <a:rPr lang="en-GB" sz="2200" b="0" i="0" u="none" strike="noStrike" baseline="30000" dirty="0">
                          <a:solidFill>
                            <a:srgbClr val="000000"/>
                          </a:solidFill>
                          <a:effectLst/>
                          <a:latin typeface="Calibri" panose="020F0502020204030204" pitchFamily="34" charset="0"/>
                        </a:rPr>
                        <a:t>th</a:t>
                      </a:r>
                      <a:r>
                        <a:rPr lang="en-GB" sz="2200" b="0" i="0" u="none" strike="noStrike" dirty="0">
                          <a:solidFill>
                            <a:srgbClr val="000000"/>
                          </a:solidFill>
                          <a:effectLst/>
                          <a:latin typeface="Calibri" panose="020F0502020204030204" pitchFamily="34" charset="0"/>
                        </a:rPr>
                        <a:t> %tile</a:t>
                      </a:r>
                    </a:p>
                  </a:txBody>
                  <a:tcPr marL="7305" marR="7305" marT="7305" marB="0" anchor="b"/>
                </a:tc>
                <a:tc>
                  <a:txBody>
                    <a:bodyPr/>
                    <a:lstStyle/>
                    <a:p>
                      <a:pPr algn="r" fontAlgn="b"/>
                      <a:r>
                        <a:rPr lang="en-GB" sz="2400" b="0" u="none" strike="noStrike" dirty="0">
                          <a:solidFill>
                            <a:srgbClr val="000000"/>
                          </a:solidFill>
                          <a:effectLst/>
                        </a:rPr>
                        <a:t>476</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24800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13.60</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3970856032"/>
                  </a:ext>
                </a:extLst>
              </a:tr>
              <a:tr h="365443">
                <a:tc>
                  <a:txBody>
                    <a:bodyPr/>
                    <a:lstStyle/>
                    <a:p>
                      <a:pPr algn="r" fontAlgn="b"/>
                      <a:r>
                        <a:rPr lang="en-GB" sz="2400" b="0" u="none" strike="noStrike" dirty="0">
                          <a:solidFill>
                            <a:srgbClr val="000000"/>
                          </a:solidFill>
                          <a:effectLst/>
                        </a:rPr>
                        <a:t>6</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i="0" u="none" strike="noStrike" dirty="0">
                          <a:solidFill>
                            <a:srgbClr val="000000"/>
                          </a:solidFill>
                          <a:effectLst/>
                          <a:latin typeface="Calibri" panose="020F0502020204030204" pitchFamily="34" charset="0"/>
                        </a:rPr>
                        <a:t>28</a:t>
                      </a:r>
                      <a:r>
                        <a:rPr lang="en-GB" sz="2200" b="0" i="0" u="none" strike="noStrike" baseline="30000" dirty="0">
                          <a:solidFill>
                            <a:srgbClr val="000000"/>
                          </a:solidFill>
                          <a:effectLst/>
                          <a:latin typeface="Calibri" panose="020F0502020204030204" pitchFamily="34" charset="0"/>
                        </a:rPr>
                        <a:t>th</a:t>
                      </a:r>
                      <a:r>
                        <a:rPr lang="en-GB" sz="2200" b="0" i="0" u="none" strike="noStrike" dirty="0">
                          <a:solidFill>
                            <a:srgbClr val="000000"/>
                          </a:solidFill>
                          <a:effectLst/>
                          <a:latin typeface="Calibri" panose="020F0502020204030204" pitchFamily="34" charset="0"/>
                        </a:rPr>
                        <a:t>-14</a:t>
                      </a:r>
                      <a:r>
                        <a:rPr lang="en-GB" sz="2200" b="0" i="0" u="none" strike="noStrike" baseline="30000" dirty="0">
                          <a:solidFill>
                            <a:srgbClr val="000000"/>
                          </a:solidFill>
                          <a:effectLst/>
                          <a:latin typeface="Calibri" panose="020F0502020204030204" pitchFamily="34" charset="0"/>
                        </a:rPr>
                        <a:t>th</a:t>
                      </a:r>
                      <a:r>
                        <a:rPr lang="en-GB" sz="2200" b="0" i="0" u="none" strike="noStrike" dirty="0">
                          <a:solidFill>
                            <a:srgbClr val="000000"/>
                          </a:solidFill>
                          <a:effectLst/>
                          <a:latin typeface="Calibri" panose="020F0502020204030204" pitchFamily="34" charset="0"/>
                        </a:rPr>
                        <a:t> %tile</a:t>
                      </a:r>
                    </a:p>
                  </a:txBody>
                  <a:tcPr marL="7305" marR="7305" marT="7305" marB="0" anchor="b"/>
                </a:tc>
                <a:tc>
                  <a:txBody>
                    <a:bodyPr/>
                    <a:lstStyle/>
                    <a:p>
                      <a:pPr algn="r" fontAlgn="b"/>
                      <a:r>
                        <a:rPr lang="en-GB" sz="2400" b="0" u="none" strike="noStrike" dirty="0">
                          <a:solidFill>
                            <a:srgbClr val="000000"/>
                          </a:solidFill>
                          <a:effectLst/>
                        </a:rPr>
                        <a:t>633</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32900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18.09</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3690674470"/>
                  </a:ext>
                </a:extLst>
              </a:tr>
              <a:tr h="365443">
                <a:tc>
                  <a:txBody>
                    <a:bodyPr/>
                    <a:lstStyle/>
                    <a:p>
                      <a:pPr algn="r" fontAlgn="b"/>
                      <a:r>
                        <a:rPr lang="en-GB" sz="2400" b="0" u="none" strike="noStrike" dirty="0">
                          <a:solidFill>
                            <a:srgbClr val="000000"/>
                          </a:solidFill>
                          <a:effectLst/>
                        </a:rPr>
                        <a:t>7</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i="0" u="none" strike="noStrike" dirty="0">
                          <a:solidFill>
                            <a:srgbClr val="000000"/>
                          </a:solidFill>
                          <a:effectLst/>
                          <a:latin typeface="Calibri" panose="020F0502020204030204" pitchFamily="34" charset="0"/>
                        </a:rPr>
                        <a:t>14</a:t>
                      </a:r>
                      <a:r>
                        <a:rPr lang="en-GB" sz="2200" b="0" i="0" u="none" strike="noStrike" baseline="30000" dirty="0">
                          <a:solidFill>
                            <a:srgbClr val="000000"/>
                          </a:solidFill>
                          <a:effectLst/>
                          <a:latin typeface="Calibri" panose="020F0502020204030204" pitchFamily="34" charset="0"/>
                        </a:rPr>
                        <a:t>th</a:t>
                      </a:r>
                      <a:r>
                        <a:rPr lang="en-GB" sz="2200" b="0" i="0" u="none" strike="noStrike" dirty="0">
                          <a:solidFill>
                            <a:srgbClr val="000000"/>
                          </a:solidFill>
                          <a:effectLst/>
                          <a:latin typeface="Calibri" panose="020F0502020204030204" pitchFamily="34" charset="0"/>
                        </a:rPr>
                        <a:t>-1</a:t>
                      </a:r>
                      <a:r>
                        <a:rPr lang="en-GB" sz="2200" b="0" i="0" u="none" strike="noStrike" baseline="30000" dirty="0">
                          <a:solidFill>
                            <a:srgbClr val="000000"/>
                          </a:solidFill>
                          <a:effectLst/>
                          <a:latin typeface="Calibri" panose="020F0502020204030204" pitchFamily="34" charset="0"/>
                        </a:rPr>
                        <a:t>st</a:t>
                      </a:r>
                      <a:r>
                        <a:rPr lang="en-GB" sz="2200" b="0" i="0" u="none" strike="noStrike" dirty="0">
                          <a:solidFill>
                            <a:srgbClr val="000000"/>
                          </a:solidFill>
                          <a:effectLst/>
                          <a:latin typeface="Calibri" panose="020F0502020204030204" pitchFamily="34" charset="0"/>
                        </a:rPr>
                        <a:t> %tile</a:t>
                      </a:r>
                    </a:p>
                  </a:txBody>
                  <a:tcPr marL="7305" marR="7305" marT="7305" marB="0" anchor="b"/>
                </a:tc>
                <a:tc>
                  <a:txBody>
                    <a:bodyPr/>
                    <a:lstStyle/>
                    <a:p>
                      <a:pPr algn="r" fontAlgn="b"/>
                      <a:r>
                        <a:rPr lang="en-GB" sz="2400" b="0" u="none" strike="noStrike" dirty="0">
                          <a:solidFill>
                            <a:srgbClr val="000000"/>
                          </a:solidFill>
                          <a:effectLst/>
                        </a:rPr>
                        <a:t>984</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51200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28.11</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2624211168"/>
                  </a:ext>
                </a:extLst>
              </a:tr>
              <a:tr h="365443">
                <a:tc>
                  <a:txBody>
                    <a:bodyPr/>
                    <a:lstStyle/>
                    <a:p>
                      <a:pPr algn="l" fontAlgn="b"/>
                      <a:r>
                        <a:rPr lang="en-GB" sz="2400" b="0" u="none" strike="noStrike" dirty="0">
                          <a:solidFill>
                            <a:srgbClr val="000000"/>
                          </a:solidFill>
                          <a:effectLst/>
                        </a:rPr>
                        <a:t>i</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u="none" strike="noStrike" dirty="0">
                          <a:solidFill>
                            <a:srgbClr val="000000"/>
                          </a:solidFill>
                          <a:effectLst/>
                        </a:rPr>
                        <a:t>7th percentile</a:t>
                      </a:r>
                      <a:endParaRPr lang="en-GB" sz="22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1281</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66600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36.49</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567104024"/>
                  </a:ext>
                </a:extLst>
              </a:tr>
              <a:tr h="365443">
                <a:tc>
                  <a:txBody>
                    <a:bodyPr/>
                    <a:lstStyle/>
                    <a:p>
                      <a:pPr algn="l" fontAlgn="b"/>
                      <a:r>
                        <a:rPr lang="en-GB" sz="2400" b="0" u="none" strike="noStrike" dirty="0">
                          <a:solidFill>
                            <a:srgbClr val="000000"/>
                          </a:solidFill>
                          <a:effectLst/>
                        </a:rPr>
                        <a:t>ii</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u="none" strike="noStrike" dirty="0">
                          <a:solidFill>
                            <a:srgbClr val="000000"/>
                          </a:solidFill>
                          <a:effectLst/>
                        </a:rPr>
                        <a:t>6th percentile</a:t>
                      </a:r>
                      <a:endParaRPr lang="en-GB" sz="22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1381</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71800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39.34</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3456763251"/>
                  </a:ext>
                </a:extLst>
              </a:tr>
              <a:tr h="365443">
                <a:tc>
                  <a:txBody>
                    <a:bodyPr/>
                    <a:lstStyle/>
                    <a:p>
                      <a:pPr algn="l" fontAlgn="b"/>
                      <a:r>
                        <a:rPr lang="en-GB" sz="2400" b="0" u="none" strike="noStrike" dirty="0">
                          <a:solidFill>
                            <a:srgbClr val="000000"/>
                          </a:solidFill>
                          <a:effectLst/>
                        </a:rPr>
                        <a:t>iii</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u="none" strike="noStrike" dirty="0">
                          <a:solidFill>
                            <a:srgbClr val="000000"/>
                          </a:solidFill>
                          <a:effectLst/>
                        </a:rPr>
                        <a:t>5th percentile</a:t>
                      </a:r>
                      <a:endParaRPr lang="en-GB" sz="22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1687</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87700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48.05</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143821686"/>
                  </a:ext>
                </a:extLst>
              </a:tr>
              <a:tr h="365443">
                <a:tc>
                  <a:txBody>
                    <a:bodyPr/>
                    <a:lstStyle/>
                    <a:p>
                      <a:pPr algn="l" fontAlgn="b"/>
                      <a:r>
                        <a:rPr lang="en-GB" sz="2400" b="0" u="none" strike="noStrike" dirty="0">
                          <a:solidFill>
                            <a:srgbClr val="000000"/>
                          </a:solidFill>
                          <a:effectLst/>
                        </a:rPr>
                        <a:t>iv</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u="none" strike="noStrike" dirty="0">
                          <a:solidFill>
                            <a:srgbClr val="000000"/>
                          </a:solidFill>
                          <a:effectLst/>
                        </a:rPr>
                        <a:t>4th percentile</a:t>
                      </a:r>
                      <a:endParaRPr lang="en-GB" sz="22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1915</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99600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54.58</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105379324"/>
                  </a:ext>
                </a:extLst>
              </a:tr>
              <a:tr h="365443">
                <a:tc>
                  <a:txBody>
                    <a:bodyPr/>
                    <a:lstStyle/>
                    <a:p>
                      <a:pPr algn="l" fontAlgn="b"/>
                      <a:r>
                        <a:rPr lang="en-GB" sz="2400" b="0" u="none" strike="noStrike" dirty="0">
                          <a:solidFill>
                            <a:srgbClr val="000000"/>
                          </a:solidFill>
                          <a:effectLst/>
                        </a:rPr>
                        <a:t>v</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u="none" strike="noStrike" dirty="0">
                          <a:solidFill>
                            <a:srgbClr val="000000"/>
                          </a:solidFill>
                          <a:effectLst/>
                        </a:rPr>
                        <a:t>3rd percentile</a:t>
                      </a:r>
                      <a:endParaRPr lang="en-GB" sz="22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2327</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121000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66.30</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1104392879"/>
                  </a:ext>
                </a:extLst>
              </a:tr>
              <a:tr h="362869">
                <a:tc>
                  <a:txBody>
                    <a:bodyPr/>
                    <a:lstStyle/>
                    <a:p>
                      <a:pPr algn="l" fontAlgn="b"/>
                      <a:r>
                        <a:rPr lang="en-GB" sz="2400" b="0" u="none" strike="noStrike" dirty="0">
                          <a:solidFill>
                            <a:srgbClr val="000000"/>
                          </a:solidFill>
                          <a:effectLst/>
                        </a:rPr>
                        <a:t>vi</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200" b="0" u="none" strike="noStrike" dirty="0">
                          <a:solidFill>
                            <a:srgbClr val="000000"/>
                          </a:solidFill>
                          <a:effectLst/>
                        </a:rPr>
                        <a:t>2nd percentile</a:t>
                      </a:r>
                      <a:endParaRPr lang="en-GB" sz="22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3365</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175000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95.89</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3073803229"/>
                  </a:ext>
                </a:extLst>
              </a:tr>
              <a:tr h="365443">
                <a:tc>
                  <a:txBody>
                    <a:bodyPr/>
                    <a:lstStyle/>
                    <a:p>
                      <a:pPr algn="l" fontAlgn="b"/>
                      <a:r>
                        <a:rPr lang="en-GB" sz="2400" b="0" u="none" strike="noStrike" dirty="0">
                          <a:solidFill>
                            <a:srgbClr val="000000"/>
                          </a:solidFill>
                          <a:effectLst/>
                        </a:rPr>
                        <a:t>vii</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in top 1%</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11956</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621700</a:t>
                      </a:r>
                      <a:endParaRPr lang="en-GB" sz="2400" b="0" i="0" u="none" strike="noStrike" dirty="0">
                        <a:solidFill>
                          <a:srgbClr val="000000"/>
                        </a:solidFill>
                        <a:effectLst/>
                        <a:latin typeface="Calibri" panose="020F0502020204030204" pitchFamily="34" charset="0"/>
                      </a:endParaRPr>
                    </a:p>
                  </a:txBody>
                  <a:tcPr marL="7305" marR="7305" marT="7305" marB="0" anchor="b"/>
                </a:tc>
                <a:tc>
                  <a:txBody>
                    <a:bodyPr/>
                    <a:lstStyle/>
                    <a:p>
                      <a:pPr algn="r" fontAlgn="b"/>
                      <a:r>
                        <a:rPr lang="en-GB" sz="2400" b="0" u="none" strike="noStrike" dirty="0">
                          <a:solidFill>
                            <a:srgbClr val="000000"/>
                          </a:solidFill>
                          <a:effectLst/>
                        </a:rPr>
                        <a:t>340.66</a:t>
                      </a:r>
                      <a:endParaRPr lang="en-GB" sz="2400" b="0" i="0" u="none" strike="noStrike" dirty="0">
                        <a:solidFill>
                          <a:srgbClr val="000000"/>
                        </a:solidFill>
                        <a:effectLst/>
                        <a:latin typeface="Calibri" panose="020F0502020204030204" pitchFamily="34" charset="0"/>
                      </a:endParaRPr>
                    </a:p>
                  </a:txBody>
                  <a:tcPr marL="7305" marR="7305" marT="7305" marB="0" anchor="b"/>
                </a:tc>
                <a:extLst>
                  <a:ext uri="{0D108BD9-81ED-4DB2-BD59-A6C34878D82A}">
                    <a16:rowId xmlns:a16="http://schemas.microsoft.com/office/drawing/2014/main" val="2217834594"/>
                  </a:ext>
                </a:extLst>
              </a:tr>
            </a:tbl>
          </a:graphicData>
        </a:graphic>
      </p:graphicFrame>
      <p:sp>
        <p:nvSpPr>
          <p:cNvPr id="11" name="TextBox 10">
            <a:extLst>
              <a:ext uri="{FF2B5EF4-FFF2-40B4-BE49-F238E27FC236}">
                <a16:creationId xmlns:a16="http://schemas.microsoft.com/office/drawing/2014/main" id="{814BDB8C-3B91-0446-9BBA-3D416CCC2F68}"/>
              </a:ext>
            </a:extLst>
          </p:cNvPr>
          <p:cNvSpPr txBox="1"/>
          <p:nvPr/>
        </p:nvSpPr>
        <p:spPr>
          <a:xfrm>
            <a:off x="237862" y="1152035"/>
            <a:ext cx="9468376" cy="2215991"/>
          </a:xfrm>
          <a:prstGeom prst="rect">
            <a:avLst/>
          </a:prstGeom>
          <a:noFill/>
        </p:spPr>
        <p:txBody>
          <a:bodyPr wrap="square">
            <a:spAutoFit/>
          </a:bodyPr>
          <a:lstStyle/>
          <a:p>
            <a:r>
              <a:rPr lang="en-GB" sz="2300" dirty="0"/>
              <a:t>If you divide UK families with children into seven equal-sized groups by income (each containing about 2 million children), then each group has at least 18% more income than the one below it. However, the seventh (the best-off group) has 35% more than the sixth group. The many people across the UK who found a real income fall of 3% in 2022 shocking can probably barely imagine living on an income 18% or 35% below what they live on now. </a:t>
            </a:r>
          </a:p>
        </p:txBody>
      </p:sp>
    </p:spTree>
    <p:extLst>
      <p:ext uri="{BB962C8B-B14F-4D97-AF65-F5344CB8AC3E}">
        <p14:creationId xmlns:p14="http://schemas.microsoft.com/office/powerpoint/2010/main" val="10798236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E84A3DE-B550-B249-86D2-1916349ACFE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28249" y="323620"/>
            <a:ext cx="6988723" cy="846412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64CC8B2-0C74-8BE8-74B8-BFE8C1640C05}"/>
              </a:ext>
            </a:extLst>
          </p:cNvPr>
          <p:cNvSpPr>
            <a:spLocks noGrp="1"/>
          </p:cNvSpPr>
          <p:nvPr>
            <p:ph type="title"/>
          </p:nvPr>
        </p:nvSpPr>
        <p:spPr>
          <a:xfrm>
            <a:off x="6831939" y="269086"/>
            <a:ext cx="2815589" cy="1785345"/>
          </a:xfrm>
        </p:spPr>
        <p:txBody>
          <a:bodyPr>
            <a:noAutofit/>
          </a:bodyPr>
          <a:lstStyle/>
          <a:p>
            <a:pPr algn="r"/>
            <a:r>
              <a:rPr lang="en-US" dirty="0"/>
              <a:t>Universal Credit claim instructions</a:t>
            </a:r>
            <a:br>
              <a:rPr lang="en-GB" sz="1200" dirty="0"/>
            </a:br>
            <a:endParaRPr lang="en-US" sz="2400" dirty="0">
              <a:latin typeface="+mn-lt"/>
            </a:endParaRPr>
          </a:p>
        </p:txBody>
      </p:sp>
      <p:sp>
        <p:nvSpPr>
          <p:cNvPr id="4" name="Footer Placeholder 3">
            <a:extLst>
              <a:ext uri="{FF2B5EF4-FFF2-40B4-BE49-F238E27FC236}">
                <a16:creationId xmlns:a16="http://schemas.microsoft.com/office/drawing/2014/main" id="{9D38D079-67BD-0FAE-3219-9CB90E74285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F0A72B8E-4B4C-86ED-4D76-9B5A5C9E8903}"/>
              </a:ext>
            </a:extLst>
          </p:cNvPr>
          <p:cNvSpPr>
            <a:spLocks noGrp="1"/>
          </p:cNvSpPr>
          <p:nvPr>
            <p:ph type="sldNum" sz="quarter" idx="12"/>
          </p:nvPr>
        </p:nvSpPr>
        <p:spPr/>
        <p:txBody>
          <a:bodyPr/>
          <a:lstStyle/>
          <a:p>
            <a:fld id="{C6C13921-03FE-0647-96BA-462C0AF9A523}" type="slidenum">
              <a:rPr lang="en-US" smtClean="0"/>
              <a:t>62</a:t>
            </a:fld>
            <a:endParaRPr lang="en-US" dirty="0"/>
          </a:p>
        </p:txBody>
      </p:sp>
      <p:sp>
        <p:nvSpPr>
          <p:cNvPr id="9" name="TextBox 8">
            <a:extLst>
              <a:ext uri="{FF2B5EF4-FFF2-40B4-BE49-F238E27FC236}">
                <a16:creationId xmlns:a16="http://schemas.microsoft.com/office/drawing/2014/main" id="{D8FFE4AD-3F6B-2D7F-40A7-0F6A22C7DF66}"/>
              </a:ext>
            </a:extLst>
          </p:cNvPr>
          <p:cNvSpPr txBox="1"/>
          <p:nvPr/>
        </p:nvSpPr>
        <p:spPr>
          <a:xfrm>
            <a:off x="267600" y="9008175"/>
            <a:ext cx="1893288" cy="646331"/>
          </a:xfrm>
          <a:prstGeom prst="rect">
            <a:avLst/>
          </a:prstGeom>
          <a:noFill/>
        </p:spPr>
        <p:txBody>
          <a:bodyPr wrap="square">
            <a:spAutoFit/>
          </a:bodyPr>
          <a:lstStyle/>
          <a:p>
            <a:r>
              <a:rPr lang="en-US" sz="1200" dirty="0"/>
              <a:t>Source: https://</a:t>
            </a:r>
            <a:r>
              <a:rPr lang="en-US" sz="1200" dirty="0" err="1"/>
              <a:t>sarahholyfield.com</a:t>
            </a:r>
            <a:r>
              <a:rPr lang="en-US" sz="1200" dirty="0"/>
              <a:t>/moral-compass/</a:t>
            </a:r>
          </a:p>
        </p:txBody>
      </p:sp>
      <p:pic>
        <p:nvPicPr>
          <p:cNvPr id="11" name="Content Placeholder 10">
            <a:extLst>
              <a:ext uri="{FF2B5EF4-FFF2-40B4-BE49-F238E27FC236}">
                <a16:creationId xmlns:a16="http://schemas.microsoft.com/office/drawing/2014/main" id="{120F6345-2EB9-C84A-924E-C964029B5BAF}"/>
              </a:ext>
            </a:extLst>
          </p:cNvPr>
          <p:cNvPicPr>
            <a:picLocks noGrp="1" noChangeAspect="1"/>
          </p:cNvPicPr>
          <p:nvPr>
            <p:ph idx="1"/>
          </p:nvPr>
        </p:nvPicPr>
        <p:blipFill>
          <a:blip r:embed="rId3" cstate="print"/>
          <a:stretch>
            <a:fillRect/>
          </a:stretch>
        </p:blipFill>
        <p:spPr>
          <a:xfrm>
            <a:off x="4403435" y="3930732"/>
            <a:ext cx="4857008" cy="4857008"/>
          </a:xfrm>
          <a:prstGeom prst="rect">
            <a:avLst/>
          </a:prstGeom>
        </p:spPr>
      </p:pic>
      <p:sp>
        <p:nvSpPr>
          <p:cNvPr id="12" name="TextBox 11">
            <a:extLst>
              <a:ext uri="{FF2B5EF4-FFF2-40B4-BE49-F238E27FC236}">
                <a16:creationId xmlns:a16="http://schemas.microsoft.com/office/drawing/2014/main" id="{DCDB84DB-A1A4-104F-A72E-E23183703650}"/>
              </a:ext>
            </a:extLst>
          </p:cNvPr>
          <p:cNvSpPr txBox="1"/>
          <p:nvPr/>
        </p:nvSpPr>
        <p:spPr>
          <a:xfrm>
            <a:off x="5603085" y="1807074"/>
            <a:ext cx="4044443" cy="2123658"/>
          </a:xfrm>
          <a:prstGeom prst="rect">
            <a:avLst/>
          </a:prstGeom>
          <a:noFill/>
        </p:spPr>
        <p:txBody>
          <a:bodyPr wrap="square">
            <a:spAutoFit/>
          </a:bodyPr>
          <a:lstStyle/>
          <a:p>
            <a:pPr algn="r"/>
            <a:r>
              <a:rPr lang="en-GB" sz="2400" dirty="0"/>
              <a:t>‘I printed these instructions in Welsh and English on fabric and they became strips which were 17 feet long.’</a:t>
            </a:r>
          </a:p>
          <a:p>
            <a:pPr algn="r"/>
            <a:endParaRPr lang="en-GB" dirty="0"/>
          </a:p>
          <a:p>
            <a:pPr algn="r"/>
            <a:r>
              <a:rPr lang="en-GB" dirty="0"/>
              <a:t>Sarah Holyfield May 2023</a:t>
            </a:r>
          </a:p>
        </p:txBody>
      </p:sp>
    </p:spTree>
    <p:extLst>
      <p:ext uri="{BB962C8B-B14F-4D97-AF65-F5344CB8AC3E}">
        <p14:creationId xmlns:p14="http://schemas.microsoft.com/office/powerpoint/2010/main" val="301268266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8FBE7785-E105-4E44-B972-7770D96899FF}"/>
              </a:ext>
            </a:extLst>
          </p:cNvPr>
          <p:cNvPicPr>
            <a:picLocks noGrp="1" noChangeAspect="1"/>
          </p:cNvPicPr>
          <p:nvPr>
            <p:ph idx="1"/>
          </p:nvPr>
        </p:nvPicPr>
        <p:blipFill>
          <a:blip r:embed="rId3"/>
          <a:stretch>
            <a:fillRect/>
          </a:stretch>
        </p:blipFill>
        <p:spPr>
          <a:xfrm>
            <a:off x="2206789" y="197927"/>
            <a:ext cx="7521412" cy="9201978"/>
          </a:xfrm>
        </p:spPr>
      </p:pic>
      <p:sp>
        <p:nvSpPr>
          <p:cNvPr id="6" name="Title 1">
            <a:extLst>
              <a:ext uri="{FF2B5EF4-FFF2-40B4-BE49-F238E27FC236}">
                <a16:creationId xmlns:a16="http://schemas.microsoft.com/office/drawing/2014/main" id="{38054F95-A294-BE4E-9D85-DC6347F2499C}"/>
              </a:ext>
            </a:extLst>
          </p:cNvPr>
          <p:cNvSpPr>
            <a:spLocks noGrp="1"/>
          </p:cNvSpPr>
          <p:nvPr>
            <p:ph type="title"/>
          </p:nvPr>
        </p:nvSpPr>
        <p:spPr>
          <a:xfrm>
            <a:off x="215899" y="330201"/>
            <a:ext cx="2438401" cy="3345154"/>
          </a:xfrm>
        </p:spPr>
        <p:txBody>
          <a:bodyPr>
            <a:normAutofit fontScale="90000"/>
          </a:bodyPr>
          <a:lstStyle/>
          <a:p>
            <a:r>
              <a:rPr lang="en-GB" dirty="0"/>
              <a:t>Top Rank:</a:t>
            </a:r>
            <a:br>
              <a:rPr lang="en-GB" b="1" dirty="0"/>
            </a:br>
            <a:br>
              <a:rPr lang="en-GB" b="1" dirty="0"/>
            </a:br>
            <a:r>
              <a:rPr lang="en-GB" sz="2400" dirty="0"/>
              <a:t>The UK has continued to have the most miserly out-of-work benefits for single adults for many decades.</a:t>
            </a:r>
            <a:endParaRPr lang="en-US" sz="2400" dirty="0"/>
          </a:p>
        </p:txBody>
      </p:sp>
      <p:sp>
        <p:nvSpPr>
          <p:cNvPr id="2" name="Footer Placeholder 1">
            <a:extLst>
              <a:ext uri="{FF2B5EF4-FFF2-40B4-BE49-F238E27FC236}">
                <a16:creationId xmlns:a16="http://schemas.microsoft.com/office/drawing/2014/main" id="{27C9D1D5-B519-BF41-86E0-DCA468274522}"/>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3F11B8B0-42AA-DB42-B493-75FFB8E78E22}"/>
              </a:ext>
            </a:extLst>
          </p:cNvPr>
          <p:cNvSpPr>
            <a:spLocks noGrp="1"/>
          </p:cNvSpPr>
          <p:nvPr>
            <p:ph type="sldNum" sz="quarter" idx="12"/>
          </p:nvPr>
        </p:nvSpPr>
        <p:spPr/>
        <p:txBody>
          <a:bodyPr/>
          <a:lstStyle/>
          <a:p>
            <a:fld id="{C6C13921-03FE-0647-96BA-462C0AF9A523}" type="slidenum">
              <a:rPr lang="en-US" smtClean="0"/>
              <a:t>63</a:t>
            </a:fld>
            <a:endParaRPr lang="en-US" dirty="0"/>
          </a:p>
        </p:txBody>
      </p:sp>
      <p:sp>
        <p:nvSpPr>
          <p:cNvPr id="10" name="TextBox 9">
            <a:extLst>
              <a:ext uri="{FF2B5EF4-FFF2-40B4-BE49-F238E27FC236}">
                <a16:creationId xmlns:a16="http://schemas.microsoft.com/office/drawing/2014/main" id="{3B124B06-E36B-7B44-97E8-DBF172076F22}"/>
              </a:ext>
            </a:extLst>
          </p:cNvPr>
          <p:cNvSpPr txBox="1"/>
          <p:nvPr/>
        </p:nvSpPr>
        <p:spPr>
          <a:xfrm>
            <a:off x="215899" y="5654194"/>
            <a:ext cx="2139350" cy="3877985"/>
          </a:xfrm>
          <a:prstGeom prst="rect">
            <a:avLst/>
          </a:prstGeom>
          <a:noFill/>
        </p:spPr>
        <p:txBody>
          <a:bodyPr wrap="square">
            <a:spAutoFit/>
          </a:bodyPr>
          <a:lstStyle/>
          <a:p>
            <a:r>
              <a:rPr lang="en-GB" sz="1200" dirty="0"/>
              <a:t>Sources: Olaf van Vliet and Koen Caminada (2012) Unemployment Replacement Rates Dataset Among 34 Welfare States, 1971-2009: </a:t>
            </a:r>
            <a:br>
              <a:rPr lang="en-GB" sz="1200" dirty="0"/>
            </a:br>
            <a:r>
              <a:rPr lang="en-GB" sz="1200" dirty="0"/>
              <a:t>An Update, Extension and Modification of the Scruggs' Welfare State Entitlements Data Set</a:t>
            </a:r>
          </a:p>
          <a:p>
            <a:endParaRPr lang="en-GB" sz="1200" dirty="0"/>
          </a:p>
          <a:p>
            <a:r>
              <a:rPr lang="en-GB" sz="1200" dirty="0"/>
              <a:t>Leiden Law School - Department of Economics, NEUJOBS Special Report No. 2, Table 2, page 7, https://papers.ssrn.com/sol3/papers.cfm?abstract_id=1991214 and https://www.researchgate.net/publication/228311401</a:t>
            </a:r>
          </a:p>
          <a:p>
            <a:endParaRPr lang="en-GB" dirty="0"/>
          </a:p>
        </p:txBody>
      </p:sp>
    </p:spTree>
    <p:extLst>
      <p:ext uri="{BB962C8B-B14F-4D97-AF65-F5344CB8AC3E}">
        <p14:creationId xmlns:p14="http://schemas.microsoft.com/office/powerpoint/2010/main" val="20811903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32CED-54E2-664D-B7D4-633FC11F15B1}"/>
              </a:ext>
            </a:extLst>
          </p:cNvPr>
          <p:cNvSpPr>
            <a:spLocks noGrp="1"/>
          </p:cNvSpPr>
          <p:nvPr>
            <p:ph type="title"/>
          </p:nvPr>
        </p:nvSpPr>
        <p:spPr>
          <a:xfrm>
            <a:off x="683657" y="529349"/>
            <a:ext cx="8850636" cy="808797"/>
          </a:xfrm>
        </p:spPr>
        <p:txBody>
          <a:bodyPr>
            <a:normAutofit fontScale="90000"/>
          </a:bodyPr>
          <a:lstStyle/>
          <a:p>
            <a:r>
              <a:rPr lang="en-GB" dirty="0"/>
              <a:t>The UK had the widest geographical inequalities of all European Union countries when it was a member.</a:t>
            </a:r>
          </a:p>
        </p:txBody>
      </p:sp>
      <p:pic>
        <p:nvPicPr>
          <p:cNvPr id="7" name="Content Placeholder 6" descr="Chart, bar chart&#10;&#10;Description automatically generated">
            <a:extLst>
              <a:ext uri="{FF2B5EF4-FFF2-40B4-BE49-F238E27FC236}">
                <a16:creationId xmlns:a16="http://schemas.microsoft.com/office/drawing/2014/main" id="{097899B7-7426-514C-A36C-DD7BE1C6E223}"/>
              </a:ext>
            </a:extLst>
          </p:cNvPr>
          <p:cNvPicPr>
            <a:picLocks noGrp="1" noChangeAspect="1"/>
          </p:cNvPicPr>
          <p:nvPr>
            <p:ph idx="1"/>
          </p:nvPr>
        </p:nvPicPr>
        <p:blipFill>
          <a:blip r:embed="rId2"/>
          <a:stretch>
            <a:fillRect/>
          </a:stretch>
        </p:blipFill>
        <p:spPr>
          <a:xfrm>
            <a:off x="334537" y="1583474"/>
            <a:ext cx="9443490" cy="7187264"/>
          </a:xfrm>
        </p:spPr>
      </p:pic>
      <p:sp>
        <p:nvSpPr>
          <p:cNvPr id="4" name="Footer Placeholder 3">
            <a:extLst>
              <a:ext uri="{FF2B5EF4-FFF2-40B4-BE49-F238E27FC236}">
                <a16:creationId xmlns:a16="http://schemas.microsoft.com/office/drawing/2014/main" id="{6265B8AE-B72C-1E43-BFFB-228573353B5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1CC06668-9323-1D4D-9F68-97DED9FDBA42}"/>
              </a:ext>
            </a:extLst>
          </p:cNvPr>
          <p:cNvSpPr>
            <a:spLocks noGrp="1"/>
          </p:cNvSpPr>
          <p:nvPr>
            <p:ph type="sldNum" sz="quarter" idx="12"/>
          </p:nvPr>
        </p:nvSpPr>
        <p:spPr/>
        <p:txBody>
          <a:bodyPr/>
          <a:lstStyle/>
          <a:p>
            <a:fld id="{C6C13921-03FE-0647-96BA-462C0AF9A523}" type="slidenum">
              <a:rPr lang="en-US" smtClean="0"/>
              <a:t>64</a:t>
            </a:fld>
            <a:endParaRPr lang="en-US" dirty="0"/>
          </a:p>
        </p:txBody>
      </p:sp>
      <p:sp>
        <p:nvSpPr>
          <p:cNvPr id="9" name="TextBox 8">
            <a:extLst>
              <a:ext uri="{FF2B5EF4-FFF2-40B4-BE49-F238E27FC236}">
                <a16:creationId xmlns:a16="http://schemas.microsoft.com/office/drawing/2014/main" id="{FD7122BD-44EE-8A43-B76D-E2390425A747}"/>
              </a:ext>
            </a:extLst>
          </p:cNvPr>
          <p:cNvSpPr txBox="1"/>
          <p:nvPr/>
        </p:nvSpPr>
        <p:spPr>
          <a:xfrm>
            <a:off x="334537" y="8833581"/>
            <a:ext cx="3088888" cy="461665"/>
          </a:xfrm>
          <a:prstGeom prst="rect">
            <a:avLst/>
          </a:prstGeom>
          <a:noFill/>
        </p:spPr>
        <p:txBody>
          <a:bodyPr wrap="square">
            <a:spAutoFit/>
          </a:bodyPr>
          <a:lstStyle/>
          <a:p>
            <a:r>
              <a:rPr lang="en-GB" sz="1200" dirty="0"/>
              <a:t>Source: https://ec.europa.eu/eurostat/web/</a:t>
            </a:r>
            <a:br>
              <a:rPr lang="en-GB" sz="1200" dirty="0"/>
            </a:br>
            <a:r>
              <a:rPr lang="en-GB" sz="1200" dirty="0"/>
              <a:t>products-euro-indicators/-/1-26022019-ap</a:t>
            </a:r>
          </a:p>
        </p:txBody>
      </p:sp>
    </p:spTree>
    <p:extLst>
      <p:ext uri="{BB962C8B-B14F-4D97-AF65-F5344CB8AC3E}">
        <p14:creationId xmlns:p14="http://schemas.microsoft.com/office/powerpoint/2010/main" val="24340796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7A9117C-D62B-174A-99D7-CD5606E4FC15}"/>
              </a:ext>
            </a:extLst>
          </p:cNvPr>
          <p:cNvSpPr/>
          <p:nvPr/>
        </p:nvSpPr>
        <p:spPr>
          <a:xfrm>
            <a:off x="925551" y="1754719"/>
            <a:ext cx="8334892" cy="32165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 name="Title 1">
            <a:extLst>
              <a:ext uri="{FF2B5EF4-FFF2-40B4-BE49-F238E27FC236}">
                <a16:creationId xmlns:a16="http://schemas.microsoft.com/office/drawing/2014/main" id="{3FE63BF8-CEDD-3048-9942-3461210A5988}"/>
              </a:ext>
            </a:extLst>
          </p:cNvPr>
          <p:cNvSpPr>
            <a:spLocks noGrp="1"/>
          </p:cNvSpPr>
          <p:nvPr>
            <p:ph type="title"/>
          </p:nvPr>
        </p:nvSpPr>
        <p:spPr>
          <a:xfrm>
            <a:off x="683657" y="109675"/>
            <a:ext cx="8576786" cy="1645044"/>
          </a:xfrm>
        </p:spPr>
        <p:txBody>
          <a:bodyPr>
            <a:normAutofit fontScale="90000"/>
          </a:bodyPr>
          <a:lstStyle/>
          <a:p>
            <a:r>
              <a:rPr lang="en-GB" dirty="0"/>
              <a:t>In 2017, the GDP/capita of Inner West London was €209,900. Those boroughs contained 10.5% of the GDP of the UK and just 1.8% of the population.</a:t>
            </a:r>
          </a:p>
        </p:txBody>
      </p:sp>
      <p:pic>
        <p:nvPicPr>
          <p:cNvPr id="8" name="Content Placeholder 7" descr="Table&#10;&#10;Description automatically generated">
            <a:extLst>
              <a:ext uri="{FF2B5EF4-FFF2-40B4-BE49-F238E27FC236}">
                <a16:creationId xmlns:a16="http://schemas.microsoft.com/office/drawing/2014/main" id="{51DE3A07-7B85-C349-9C50-E0C36DBEFD5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963489" y="5286536"/>
            <a:ext cx="2908922" cy="4028914"/>
          </a:xfrm>
        </p:spPr>
      </p:pic>
      <p:sp>
        <p:nvSpPr>
          <p:cNvPr id="4" name="Footer Placeholder 3">
            <a:extLst>
              <a:ext uri="{FF2B5EF4-FFF2-40B4-BE49-F238E27FC236}">
                <a16:creationId xmlns:a16="http://schemas.microsoft.com/office/drawing/2014/main" id="{71BCC241-9D5D-E04B-A426-5F2BFCF1DFC8}"/>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B9BB2830-F770-CF44-9842-9A4A12581E02}"/>
              </a:ext>
            </a:extLst>
          </p:cNvPr>
          <p:cNvSpPr>
            <a:spLocks noGrp="1"/>
          </p:cNvSpPr>
          <p:nvPr>
            <p:ph type="sldNum" sz="quarter" idx="12"/>
          </p:nvPr>
        </p:nvSpPr>
        <p:spPr/>
        <p:txBody>
          <a:bodyPr/>
          <a:lstStyle/>
          <a:p>
            <a:fld id="{C6C13921-03FE-0647-96BA-462C0AF9A523}" type="slidenum">
              <a:rPr lang="en-US" smtClean="0"/>
              <a:t>65</a:t>
            </a:fld>
            <a:endParaRPr lang="en-US" dirty="0"/>
          </a:p>
        </p:txBody>
      </p:sp>
      <p:sp>
        <p:nvSpPr>
          <p:cNvPr id="6" name="TextBox 5">
            <a:extLst>
              <a:ext uri="{FF2B5EF4-FFF2-40B4-BE49-F238E27FC236}">
                <a16:creationId xmlns:a16="http://schemas.microsoft.com/office/drawing/2014/main" id="{9D88D983-8CBF-4645-894F-700BB9AC9FCE}"/>
              </a:ext>
            </a:extLst>
          </p:cNvPr>
          <p:cNvSpPr txBox="1"/>
          <p:nvPr/>
        </p:nvSpPr>
        <p:spPr>
          <a:xfrm>
            <a:off x="138322" y="9069873"/>
            <a:ext cx="3088888" cy="461665"/>
          </a:xfrm>
          <a:prstGeom prst="rect">
            <a:avLst/>
          </a:prstGeom>
          <a:noFill/>
        </p:spPr>
        <p:txBody>
          <a:bodyPr wrap="square">
            <a:spAutoFit/>
          </a:bodyPr>
          <a:lstStyle/>
          <a:p>
            <a:r>
              <a:rPr lang="en-GB" sz="1200" dirty="0"/>
              <a:t>Source: https://ec.europa.eu/eurostat/web/</a:t>
            </a:r>
            <a:br>
              <a:rPr lang="en-GB" sz="1200" dirty="0"/>
            </a:br>
            <a:r>
              <a:rPr lang="en-GB" sz="1200" dirty="0"/>
              <a:t>products-euro-indicators/-/1-26022019-ap</a:t>
            </a:r>
          </a:p>
        </p:txBody>
      </p:sp>
      <p:pic>
        <p:nvPicPr>
          <p:cNvPr id="10" name="Picture 9" descr="Text&#10;&#10;Description automatically generated">
            <a:extLst>
              <a:ext uri="{FF2B5EF4-FFF2-40B4-BE49-F238E27FC236}">
                <a16:creationId xmlns:a16="http://schemas.microsoft.com/office/drawing/2014/main" id="{E69B4DEE-9EA6-934C-991B-CDC4C2A1C86A}"/>
              </a:ext>
            </a:extLst>
          </p:cNvPr>
          <p:cNvPicPr>
            <a:picLocks noChangeAspect="1"/>
          </p:cNvPicPr>
          <p:nvPr/>
        </p:nvPicPr>
        <p:blipFill>
          <a:blip r:embed="rId3"/>
          <a:stretch>
            <a:fillRect/>
          </a:stretch>
        </p:blipFill>
        <p:spPr>
          <a:xfrm>
            <a:off x="2165567" y="3048352"/>
            <a:ext cx="4668278" cy="1626824"/>
          </a:xfrm>
          <a:prstGeom prst="rect">
            <a:avLst/>
          </a:prstGeom>
        </p:spPr>
      </p:pic>
      <p:pic>
        <p:nvPicPr>
          <p:cNvPr id="12" name="Picture 11">
            <a:extLst>
              <a:ext uri="{FF2B5EF4-FFF2-40B4-BE49-F238E27FC236}">
                <a16:creationId xmlns:a16="http://schemas.microsoft.com/office/drawing/2014/main" id="{31724901-D61B-7A4B-A5C5-76515DB0687A}"/>
              </a:ext>
            </a:extLst>
          </p:cNvPr>
          <p:cNvPicPr>
            <a:picLocks noChangeAspect="1"/>
          </p:cNvPicPr>
          <p:nvPr/>
        </p:nvPicPr>
        <p:blipFill>
          <a:blip r:embed="rId4"/>
          <a:stretch>
            <a:fillRect/>
          </a:stretch>
        </p:blipFill>
        <p:spPr>
          <a:xfrm>
            <a:off x="1021598" y="2996560"/>
            <a:ext cx="1242100" cy="1723731"/>
          </a:xfrm>
          <a:prstGeom prst="rect">
            <a:avLst/>
          </a:prstGeom>
        </p:spPr>
      </p:pic>
      <p:pic>
        <p:nvPicPr>
          <p:cNvPr id="16" name="Picture 15">
            <a:extLst>
              <a:ext uri="{FF2B5EF4-FFF2-40B4-BE49-F238E27FC236}">
                <a16:creationId xmlns:a16="http://schemas.microsoft.com/office/drawing/2014/main" id="{F9CE8A78-859A-054E-B8BC-080B90C4D26B}"/>
              </a:ext>
            </a:extLst>
          </p:cNvPr>
          <p:cNvPicPr>
            <a:picLocks noChangeAspect="1"/>
          </p:cNvPicPr>
          <p:nvPr/>
        </p:nvPicPr>
        <p:blipFill>
          <a:blip r:embed="rId5"/>
          <a:stretch>
            <a:fillRect/>
          </a:stretch>
        </p:blipFill>
        <p:spPr>
          <a:xfrm>
            <a:off x="6995699" y="3066572"/>
            <a:ext cx="592981" cy="1645044"/>
          </a:xfrm>
          <a:prstGeom prst="rect">
            <a:avLst/>
          </a:prstGeom>
        </p:spPr>
      </p:pic>
      <p:pic>
        <p:nvPicPr>
          <p:cNvPr id="18" name="Picture 17">
            <a:extLst>
              <a:ext uri="{FF2B5EF4-FFF2-40B4-BE49-F238E27FC236}">
                <a16:creationId xmlns:a16="http://schemas.microsoft.com/office/drawing/2014/main" id="{D7CEAB68-60B0-564C-B4CE-56FBAA8438AC}"/>
              </a:ext>
            </a:extLst>
          </p:cNvPr>
          <p:cNvPicPr>
            <a:picLocks noChangeAspect="1"/>
          </p:cNvPicPr>
          <p:nvPr/>
        </p:nvPicPr>
        <p:blipFill>
          <a:blip r:embed="rId6"/>
          <a:stretch>
            <a:fillRect/>
          </a:stretch>
        </p:blipFill>
        <p:spPr>
          <a:xfrm>
            <a:off x="7118362" y="2164486"/>
            <a:ext cx="1947810" cy="832074"/>
          </a:xfrm>
          <a:prstGeom prst="rect">
            <a:avLst/>
          </a:prstGeom>
        </p:spPr>
      </p:pic>
      <p:pic>
        <p:nvPicPr>
          <p:cNvPr id="20" name="Picture 19">
            <a:extLst>
              <a:ext uri="{FF2B5EF4-FFF2-40B4-BE49-F238E27FC236}">
                <a16:creationId xmlns:a16="http://schemas.microsoft.com/office/drawing/2014/main" id="{E26A7350-56F4-1A48-8C74-F23D92855949}"/>
              </a:ext>
            </a:extLst>
          </p:cNvPr>
          <p:cNvPicPr>
            <a:picLocks noChangeAspect="1"/>
          </p:cNvPicPr>
          <p:nvPr/>
        </p:nvPicPr>
        <p:blipFill>
          <a:blip r:embed="rId7"/>
          <a:stretch>
            <a:fillRect/>
          </a:stretch>
        </p:blipFill>
        <p:spPr>
          <a:xfrm>
            <a:off x="1087943" y="2009407"/>
            <a:ext cx="1175755" cy="832073"/>
          </a:xfrm>
          <a:prstGeom prst="rect">
            <a:avLst/>
          </a:prstGeom>
        </p:spPr>
      </p:pic>
      <p:pic>
        <p:nvPicPr>
          <p:cNvPr id="22" name="Picture 21" descr="Map&#10;&#10;Description automatically generated">
            <a:extLst>
              <a:ext uri="{FF2B5EF4-FFF2-40B4-BE49-F238E27FC236}">
                <a16:creationId xmlns:a16="http://schemas.microsoft.com/office/drawing/2014/main" id="{6984565B-D07A-4C47-A923-08DC3B3D2BB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928270" y="5384249"/>
            <a:ext cx="3029368" cy="3774226"/>
          </a:xfrm>
          <a:prstGeom prst="rect">
            <a:avLst/>
          </a:prstGeom>
        </p:spPr>
      </p:pic>
      <p:sp>
        <p:nvSpPr>
          <p:cNvPr id="23" name="TextBox 22">
            <a:extLst>
              <a:ext uri="{FF2B5EF4-FFF2-40B4-BE49-F238E27FC236}">
                <a16:creationId xmlns:a16="http://schemas.microsoft.com/office/drawing/2014/main" id="{CC53CD9E-6DFD-494F-8887-8492BC5B0291}"/>
              </a:ext>
            </a:extLst>
          </p:cNvPr>
          <p:cNvSpPr txBox="1"/>
          <p:nvPr/>
        </p:nvSpPr>
        <p:spPr>
          <a:xfrm>
            <a:off x="130407" y="5407373"/>
            <a:ext cx="3637534" cy="1938992"/>
          </a:xfrm>
          <a:prstGeom prst="rect">
            <a:avLst/>
          </a:prstGeom>
          <a:noFill/>
        </p:spPr>
        <p:txBody>
          <a:bodyPr wrap="square" rtlCol="0">
            <a:spAutoFit/>
          </a:bodyPr>
          <a:lstStyle/>
          <a:p>
            <a:r>
              <a:rPr lang="en-GB" sz="2400" b="1" dirty="0"/>
              <a:t>Inner West London</a:t>
            </a:r>
            <a:r>
              <a:rPr lang="en-GB" sz="2400" dirty="0"/>
              <a:t>:</a:t>
            </a:r>
          </a:p>
          <a:p>
            <a:r>
              <a:rPr lang="en-GB" sz="2400" dirty="0"/>
              <a:t>City of London, Camden,</a:t>
            </a:r>
          </a:p>
          <a:p>
            <a:r>
              <a:rPr lang="en-GB" sz="2400" dirty="0"/>
              <a:t>Kensington &amp; Chelsea,</a:t>
            </a:r>
          </a:p>
          <a:p>
            <a:r>
              <a:rPr lang="en-GB" sz="2400" dirty="0"/>
              <a:t>Hammersmith &amp; Fulham, and Westminster.</a:t>
            </a:r>
          </a:p>
        </p:txBody>
      </p:sp>
      <p:sp>
        <p:nvSpPr>
          <p:cNvPr id="24" name="TextBox 23">
            <a:extLst>
              <a:ext uri="{FF2B5EF4-FFF2-40B4-BE49-F238E27FC236}">
                <a16:creationId xmlns:a16="http://schemas.microsoft.com/office/drawing/2014/main" id="{C7167C65-EDF3-0148-997E-21D851E0701F}"/>
              </a:ext>
            </a:extLst>
          </p:cNvPr>
          <p:cNvSpPr txBox="1"/>
          <p:nvPr/>
        </p:nvSpPr>
        <p:spPr>
          <a:xfrm>
            <a:off x="138322" y="7394614"/>
            <a:ext cx="3904082" cy="1569660"/>
          </a:xfrm>
          <a:prstGeom prst="rect">
            <a:avLst/>
          </a:prstGeom>
          <a:noFill/>
        </p:spPr>
        <p:txBody>
          <a:bodyPr wrap="none" rtlCol="0">
            <a:spAutoFit/>
          </a:bodyPr>
          <a:lstStyle/>
          <a:p>
            <a:r>
              <a:rPr lang="en-GB" sz="2400" b="1" dirty="0"/>
              <a:t>Outer London E and NE</a:t>
            </a:r>
            <a:r>
              <a:rPr lang="en-GB" sz="2400" dirty="0"/>
              <a:t>:</a:t>
            </a:r>
          </a:p>
          <a:p>
            <a:r>
              <a:rPr lang="en-GB" sz="2400" dirty="0"/>
              <a:t>Barking &amp; Dagenham, Enfield,</a:t>
            </a:r>
          </a:p>
          <a:p>
            <a:r>
              <a:rPr lang="en-GB" sz="2400" dirty="0"/>
              <a:t>Redbridge &amp; Waltham Forest,</a:t>
            </a:r>
          </a:p>
          <a:p>
            <a:r>
              <a:rPr lang="en-GB" sz="2400" dirty="0"/>
              <a:t>and Havering.</a:t>
            </a:r>
          </a:p>
        </p:txBody>
      </p:sp>
      <p:sp>
        <p:nvSpPr>
          <p:cNvPr id="27" name="TextBox 26">
            <a:extLst>
              <a:ext uri="{FF2B5EF4-FFF2-40B4-BE49-F238E27FC236}">
                <a16:creationId xmlns:a16="http://schemas.microsoft.com/office/drawing/2014/main" id="{4BF3541E-1D2E-CB44-88D9-BC2C251F4478}"/>
              </a:ext>
            </a:extLst>
          </p:cNvPr>
          <p:cNvSpPr txBox="1"/>
          <p:nvPr/>
        </p:nvSpPr>
        <p:spPr>
          <a:xfrm>
            <a:off x="7588680" y="3007878"/>
            <a:ext cx="2263698" cy="1815882"/>
          </a:xfrm>
          <a:prstGeom prst="rect">
            <a:avLst/>
          </a:prstGeom>
          <a:noFill/>
        </p:spPr>
        <p:txBody>
          <a:bodyPr wrap="square">
            <a:spAutoFit/>
          </a:bodyPr>
          <a:lstStyle/>
          <a:p>
            <a:r>
              <a:rPr lang="en-GB" sz="2800" dirty="0"/>
              <a:t>PPS = purchasing power standard</a:t>
            </a:r>
          </a:p>
        </p:txBody>
      </p:sp>
      <p:sp>
        <p:nvSpPr>
          <p:cNvPr id="28" name="TextBox 27">
            <a:extLst>
              <a:ext uri="{FF2B5EF4-FFF2-40B4-BE49-F238E27FC236}">
                <a16:creationId xmlns:a16="http://schemas.microsoft.com/office/drawing/2014/main" id="{A57E55D2-1E40-0348-B627-87AC6253DBD8}"/>
              </a:ext>
            </a:extLst>
          </p:cNvPr>
          <p:cNvSpPr txBox="1"/>
          <p:nvPr/>
        </p:nvSpPr>
        <p:spPr>
          <a:xfrm>
            <a:off x="2867222" y="1852432"/>
            <a:ext cx="3782895" cy="954107"/>
          </a:xfrm>
          <a:prstGeom prst="rect">
            <a:avLst/>
          </a:prstGeom>
          <a:noFill/>
        </p:spPr>
        <p:txBody>
          <a:bodyPr wrap="square">
            <a:spAutoFit/>
          </a:bodyPr>
          <a:lstStyle/>
          <a:p>
            <a:r>
              <a:rPr lang="en-GB" sz="2800" dirty="0"/>
              <a:t>GDP/capita inequality in London in 2017, EU data</a:t>
            </a:r>
          </a:p>
        </p:txBody>
      </p:sp>
    </p:spTree>
    <p:extLst>
      <p:ext uri="{BB962C8B-B14F-4D97-AF65-F5344CB8AC3E}">
        <p14:creationId xmlns:p14="http://schemas.microsoft.com/office/powerpoint/2010/main" val="16286398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D461D6-8973-4C40-8A49-5EEEA2257D62}"/>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D5903C43-7F6D-694A-A325-2AC335A16DD5}"/>
              </a:ext>
            </a:extLst>
          </p:cNvPr>
          <p:cNvSpPr>
            <a:spLocks noGrp="1"/>
          </p:cNvSpPr>
          <p:nvPr>
            <p:ph type="sldNum" sz="quarter" idx="12"/>
          </p:nvPr>
        </p:nvSpPr>
        <p:spPr/>
        <p:txBody>
          <a:bodyPr/>
          <a:lstStyle/>
          <a:p>
            <a:fld id="{C6C13921-03FE-0647-96BA-462C0AF9A523}" type="slidenum">
              <a:rPr lang="en-US" smtClean="0"/>
              <a:t>66</a:t>
            </a:fld>
            <a:endParaRPr lang="en-US" dirty="0"/>
          </a:p>
        </p:txBody>
      </p:sp>
      <p:sp>
        <p:nvSpPr>
          <p:cNvPr id="11" name="Title 10">
            <a:extLst>
              <a:ext uri="{FF2B5EF4-FFF2-40B4-BE49-F238E27FC236}">
                <a16:creationId xmlns:a16="http://schemas.microsoft.com/office/drawing/2014/main" id="{E670F51B-A0D2-D745-8E8D-13BE83ADCE7E}"/>
              </a:ext>
            </a:extLst>
          </p:cNvPr>
          <p:cNvSpPr>
            <a:spLocks noGrp="1"/>
          </p:cNvSpPr>
          <p:nvPr>
            <p:ph type="title"/>
          </p:nvPr>
        </p:nvSpPr>
        <p:spPr>
          <a:xfrm>
            <a:off x="560994" y="246652"/>
            <a:ext cx="8518278" cy="1122744"/>
          </a:xfrm>
        </p:spPr>
        <p:txBody>
          <a:bodyPr>
            <a:normAutofit/>
          </a:bodyPr>
          <a:lstStyle/>
          <a:p>
            <a:r>
              <a:rPr lang="en-GB" dirty="0"/>
              <a:t>Hunger rises, 2019/2020 to November 2022</a:t>
            </a:r>
          </a:p>
        </p:txBody>
      </p:sp>
      <p:sp>
        <p:nvSpPr>
          <p:cNvPr id="14" name="TextBox 13">
            <a:extLst>
              <a:ext uri="{FF2B5EF4-FFF2-40B4-BE49-F238E27FC236}">
                <a16:creationId xmlns:a16="http://schemas.microsoft.com/office/drawing/2014/main" id="{1D4E39A0-A59A-9D4F-83B3-DBBE491FC4D0}"/>
              </a:ext>
            </a:extLst>
          </p:cNvPr>
          <p:cNvSpPr txBox="1"/>
          <p:nvPr/>
        </p:nvSpPr>
        <p:spPr>
          <a:xfrm>
            <a:off x="223838" y="8586439"/>
            <a:ext cx="3283860" cy="461665"/>
          </a:xfrm>
          <a:prstGeom prst="rect">
            <a:avLst/>
          </a:prstGeom>
          <a:noFill/>
        </p:spPr>
        <p:txBody>
          <a:bodyPr wrap="square">
            <a:spAutoFit/>
          </a:bodyPr>
          <a:lstStyle/>
          <a:p>
            <a:r>
              <a:rPr lang="en-GB" sz="1200" dirty="0"/>
              <a:t>Source: https://www.resolutionfoundation.org/</a:t>
            </a:r>
            <a:br>
              <a:rPr lang="en-GB" sz="1200" dirty="0"/>
            </a:br>
            <a:r>
              <a:rPr lang="en-GB" sz="1200" dirty="0"/>
              <a:t>publications/the-living-standards-outlook-2023/</a:t>
            </a:r>
          </a:p>
        </p:txBody>
      </p:sp>
      <p:pic>
        <p:nvPicPr>
          <p:cNvPr id="8" name="Content Placeholder 7" descr="Chart, bar chart&#10;&#10;Description automatically generated">
            <a:extLst>
              <a:ext uri="{FF2B5EF4-FFF2-40B4-BE49-F238E27FC236}">
                <a16:creationId xmlns:a16="http://schemas.microsoft.com/office/drawing/2014/main" id="{0E05DFC1-696F-234F-BFA5-A1D97FCF4BAA}"/>
              </a:ext>
            </a:extLst>
          </p:cNvPr>
          <p:cNvPicPr>
            <a:picLocks noGrp="1" noChangeAspect="1"/>
          </p:cNvPicPr>
          <p:nvPr>
            <p:ph idx="1"/>
          </p:nvPr>
        </p:nvPicPr>
        <p:blipFill>
          <a:blip r:embed="rId3"/>
          <a:stretch>
            <a:fillRect/>
          </a:stretch>
        </p:blipFill>
        <p:spPr>
          <a:xfrm>
            <a:off x="223837" y="1369396"/>
            <a:ext cx="9744723" cy="7217043"/>
          </a:xfrm>
        </p:spPr>
      </p:pic>
    </p:spTree>
    <p:extLst>
      <p:ext uri="{BB962C8B-B14F-4D97-AF65-F5344CB8AC3E}">
        <p14:creationId xmlns:p14="http://schemas.microsoft.com/office/powerpoint/2010/main" val="403599524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funnel chart&#10;&#10;Description automatically generated">
            <a:extLst>
              <a:ext uri="{FF2B5EF4-FFF2-40B4-BE49-F238E27FC236}">
                <a16:creationId xmlns:a16="http://schemas.microsoft.com/office/drawing/2014/main" id="{F207AF38-AA3B-F44E-BE2B-116C37EA4176}"/>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404732" y="340534"/>
            <a:ext cx="4994952" cy="8424325"/>
          </a:xfrm>
        </p:spPr>
      </p:pic>
      <p:sp>
        <p:nvSpPr>
          <p:cNvPr id="2" name="Footer Placeholder 1">
            <a:extLst>
              <a:ext uri="{FF2B5EF4-FFF2-40B4-BE49-F238E27FC236}">
                <a16:creationId xmlns:a16="http://schemas.microsoft.com/office/drawing/2014/main" id="{8ED461D6-8973-4C40-8A49-5EEEA2257D62}"/>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D5903C43-7F6D-694A-A325-2AC335A16DD5}"/>
              </a:ext>
            </a:extLst>
          </p:cNvPr>
          <p:cNvSpPr>
            <a:spLocks noGrp="1"/>
          </p:cNvSpPr>
          <p:nvPr>
            <p:ph type="sldNum" sz="quarter" idx="12"/>
          </p:nvPr>
        </p:nvSpPr>
        <p:spPr/>
        <p:txBody>
          <a:bodyPr/>
          <a:lstStyle/>
          <a:p>
            <a:fld id="{C6C13921-03FE-0647-96BA-462C0AF9A523}" type="slidenum">
              <a:rPr lang="en-US" smtClean="0"/>
              <a:t>67</a:t>
            </a:fld>
            <a:endParaRPr lang="en-US" dirty="0"/>
          </a:p>
        </p:txBody>
      </p:sp>
      <p:sp>
        <p:nvSpPr>
          <p:cNvPr id="11" name="Title 10">
            <a:extLst>
              <a:ext uri="{FF2B5EF4-FFF2-40B4-BE49-F238E27FC236}">
                <a16:creationId xmlns:a16="http://schemas.microsoft.com/office/drawing/2014/main" id="{E670F51B-A0D2-D745-8E8D-13BE83ADCE7E}"/>
              </a:ext>
            </a:extLst>
          </p:cNvPr>
          <p:cNvSpPr>
            <a:spLocks noGrp="1"/>
          </p:cNvSpPr>
          <p:nvPr>
            <p:ph type="title"/>
          </p:nvPr>
        </p:nvSpPr>
        <p:spPr>
          <a:xfrm>
            <a:off x="544416" y="371418"/>
            <a:ext cx="2826766" cy="1180704"/>
          </a:xfrm>
        </p:spPr>
        <p:txBody>
          <a:bodyPr/>
          <a:lstStyle/>
          <a:p>
            <a:r>
              <a:rPr lang="en-GB" dirty="0"/>
              <a:t>Trouble ahead</a:t>
            </a:r>
          </a:p>
        </p:txBody>
      </p:sp>
      <p:sp>
        <p:nvSpPr>
          <p:cNvPr id="13" name="TextBox 12">
            <a:extLst>
              <a:ext uri="{FF2B5EF4-FFF2-40B4-BE49-F238E27FC236}">
                <a16:creationId xmlns:a16="http://schemas.microsoft.com/office/drawing/2014/main" id="{42224123-F062-8B42-91A9-06358F50CB7F}"/>
              </a:ext>
            </a:extLst>
          </p:cNvPr>
          <p:cNvSpPr txBox="1"/>
          <p:nvPr/>
        </p:nvSpPr>
        <p:spPr>
          <a:xfrm>
            <a:off x="6403726" y="8753574"/>
            <a:ext cx="3476009" cy="461665"/>
          </a:xfrm>
          <a:prstGeom prst="rect">
            <a:avLst/>
          </a:prstGeom>
          <a:noFill/>
        </p:spPr>
        <p:txBody>
          <a:bodyPr wrap="square">
            <a:spAutoFit/>
          </a:bodyPr>
          <a:lstStyle/>
          <a:p>
            <a:r>
              <a:rPr lang="en-GB" sz="1200" dirty="0"/>
              <a:t>Source: https://www.cbpp.org/research/social-security/social-security-benefits-are-modest</a:t>
            </a:r>
          </a:p>
        </p:txBody>
      </p:sp>
      <p:sp>
        <p:nvSpPr>
          <p:cNvPr id="14" name="TextBox 13">
            <a:extLst>
              <a:ext uri="{FF2B5EF4-FFF2-40B4-BE49-F238E27FC236}">
                <a16:creationId xmlns:a16="http://schemas.microsoft.com/office/drawing/2014/main" id="{1D4E39A0-A59A-9D4F-83B3-DBBE491FC4D0}"/>
              </a:ext>
            </a:extLst>
          </p:cNvPr>
          <p:cNvSpPr txBox="1"/>
          <p:nvPr/>
        </p:nvSpPr>
        <p:spPr>
          <a:xfrm>
            <a:off x="544416" y="8135362"/>
            <a:ext cx="3754528" cy="461665"/>
          </a:xfrm>
          <a:prstGeom prst="rect">
            <a:avLst/>
          </a:prstGeom>
          <a:noFill/>
        </p:spPr>
        <p:txBody>
          <a:bodyPr wrap="square">
            <a:spAutoFit/>
          </a:bodyPr>
          <a:lstStyle/>
          <a:p>
            <a:r>
              <a:rPr lang="en-GB" sz="1200" dirty="0"/>
              <a:t>Source: https://www.resolutionfoundation.org/</a:t>
            </a:r>
            <a:br>
              <a:rPr lang="en-GB" sz="1200" dirty="0"/>
            </a:br>
            <a:r>
              <a:rPr lang="en-GB" sz="1200" dirty="0"/>
              <a:t>publications/the-living-standards-outlook-2023/</a:t>
            </a:r>
          </a:p>
        </p:txBody>
      </p:sp>
      <p:sp>
        <p:nvSpPr>
          <p:cNvPr id="18" name="TextBox 17">
            <a:extLst>
              <a:ext uri="{FF2B5EF4-FFF2-40B4-BE49-F238E27FC236}">
                <a16:creationId xmlns:a16="http://schemas.microsoft.com/office/drawing/2014/main" id="{91AED3DC-E321-434C-8099-7899DA197B20}"/>
              </a:ext>
            </a:extLst>
          </p:cNvPr>
          <p:cNvSpPr txBox="1"/>
          <p:nvPr/>
        </p:nvSpPr>
        <p:spPr>
          <a:xfrm>
            <a:off x="544416" y="1607841"/>
            <a:ext cx="3771106" cy="6370975"/>
          </a:xfrm>
          <a:prstGeom prst="rect">
            <a:avLst/>
          </a:prstGeom>
          <a:noFill/>
        </p:spPr>
        <p:txBody>
          <a:bodyPr wrap="square">
            <a:spAutoFit/>
          </a:bodyPr>
          <a:lstStyle/>
          <a:p>
            <a:r>
              <a:rPr lang="en-GB" sz="2400" dirty="0"/>
              <a:t>‘Inequality is set to rise every year from 2021-22 onwards. …. This rise in inequality is primarily driven by gains at the top of the distribution from growth in unearned income. After 2023-24, the pattern of income growth … is unambiguously inequality-increasing. Our forecast is that, by 2027-28, inequality could reach a record high of 40.8%, higher than the previous peak just before the financial crisis.’ </a:t>
            </a:r>
            <a:r>
              <a:rPr lang="en-GB" sz="2400" b="1" dirty="0"/>
              <a:t>Resolution Foundation</a:t>
            </a:r>
          </a:p>
        </p:txBody>
      </p:sp>
    </p:spTree>
    <p:extLst>
      <p:ext uri="{BB962C8B-B14F-4D97-AF65-F5344CB8AC3E}">
        <p14:creationId xmlns:p14="http://schemas.microsoft.com/office/powerpoint/2010/main" val="265437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B8D5F9-9DB3-834E-98B5-CF42738EE3A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10D69B-697D-D34C-A29D-C568700E1A7B}"/>
              </a:ext>
            </a:extLst>
          </p:cNvPr>
          <p:cNvSpPr>
            <a:spLocks noGrp="1"/>
          </p:cNvSpPr>
          <p:nvPr>
            <p:ph type="sldNum" sz="quarter" idx="12"/>
          </p:nvPr>
        </p:nvSpPr>
        <p:spPr/>
        <p:txBody>
          <a:bodyPr/>
          <a:lstStyle/>
          <a:p>
            <a:fld id="{C6C13921-03FE-0647-96BA-462C0AF9A523}" type="slidenum">
              <a:rPr lang="en-US" smtClean="0"/>
              <a:t>68</a:t>
            </a:fld>
            <a:endParaRPr lang="en-US" dirty="0"/>
          </a:p>
        </p:txBody>
      </p:sp>
      <p:sp>
        <p:nvSpPr>
          <p:cNvPr id="11" name="TextBox 10">
            <a:extLst>
              <a:ext uri="{FF2B5EF4-FFF2-40B4-BE49-F238E27FC236}">
                <a16:creationId xmlns:a16="http://schemas.microsoft.com/office/drawing/2014/main" id="{392A74D4-D4D3-9646-96F8-03B5FC39CF65}"/>
              </a:ext>
            </a:extLst>
          </p:cNvPr>
          <p:cNvSpPr txBox="1"/>
          <p:nvPr/>
        </p:nvSpPr>
        <p:spPr>
          <a:xfrm>
            <a:off x="2486354" y="338986"/>
            <a:ext cx="4971392" cy="1200329"/>
          </a:xfrm>
          <a:prstGeom prst="rect">
            <a:avLst/>
          </a:prstGeom>
          <a:noFill/>
        </p:spPr>
        <p:txBody>
          <a:bodyPr wrap="square">
            <a:spAutoFit/>
          </a:bodyPr>
          <a:lstStyle/>
          <a:p>
            <a:pPr algn="ctr"/>
            <a:r>
              <a:rPr lang="en-GB" sz="3600" dirty="0"/>
              <a:t>4.</a:t>
            </a:r>
          </a:p>
          <a:p>
            <a:pPr algn="ctr"/>
            <a:r>
              <a:rPr lang="en-GB" sz="3600" dirty="0"/>
              <a:t>Precarity</a:t>
            </a:r>
          </a:p>
        </p:txBody>
      </p:sp>
      <p:sp>
        <p:nvSpPr>
          <p:cNvPr id="8" name="TextBox 7">
            <a:extLst>
              <a:ext uri="{FF2B5EF4-FFF2-40B4-BE49-F238E27FC236}">
                <a16:creationId xmlns:a16="http://schemas.microsoft.com/office/drawing/2014/main" id="{9AF7031C-CA33-9F41-A884-6E51DF2C911E}"/>
              </a:ext>
            </a:extLst>
          </p:cNvPr>
          <p:cNvSpPr txBox="1"/>
          <p:nvPr/>
        </p:nvSpPr>
        <p:spPr>
          <a:xfrm>
            <a:off x="370119" y="8701258"/>
            <a:ext cx="3497344" cy="1015663"/>
          </a:xfrm>
          <a:prstGeom prst="rect">
            <a:avLst/>
          </a:prstGeom>
          <a:noFill/>
        </p:spPr>
        <p:txBody>
          <a:bodyPr wrap="square">
            <a:spAutoFit/>
          </a:bodyPr>
          <a:lstStyle/>
          <a:p>
            <a:r>
              <a:rPr lang="en-GB" sz="1200" dirty="0"/>
              <a:t>Source: https://twitter.com/literatura_rte/status/</a:t>
            </a:r>
            <a:br>
              <a:rPr lang="en-GB" sz="1200" dirty="0"/>
            </a:br>
            <a:r>
              <a:rPr lang="en-GB" sz="1200" dirty="0"/>
              <a:t>1646517825446752257 Available as a canvas print bit.ly/3GyidzQ</a:t>
            </a:r>
          </a:p>
          <a:p>
            <a:endParaRPr lang="en-GB" sz="1200" dirty="0"/>
          </a:p>
          <a:p>
            <a:endParaRPr lang="en-GB" sz="1200" dirty="0"/>
          </a:p>
        </p:txBody>
      </p:sp>
      <p:sp>
        <p:nvSpPr>
          <p:cNvPr id="10" name="TextBox 9">
            <a:extLst>
              <a:ext uri="{FF2B5EF4-FFF2-40B4-BE49-F238E27FC236}">
                <a16:creationId xmlns:a16="http://schemas.microsoft.com/office/drawing/2014/main" id="{5539C60E-C8E0-4843-9597-2B837AA9A39A}"/>
              </a:ext>
            </a:extLst>
          </p:cNvPr>
          <p:cNvSpPr txBox="1"/>
          <p:nvPr/>
        </p:nvSpPr>
        <p:spPr>
          <a:xfrm>
            <a:off x="2286006" y="7901058"/>
            <a:ext cx="5654755" cy="1200329"/>
          </a:xfrm>
          <a:prstGeom prst="rect">
            <a:avLst/>
          </a:prstGeom>
          <a:noFill/>
        </p:spPr>
        <p:txBody>
          <a:bodyPr wrap="square">
            <a:spAutoFit/>
          </a:bodyPr>
          <a:lstStyle/>
          <a:p>
            <a:pPr algn="ctr"/>
            <a:r>
              <a:rPr lang="en-GB" sz="2400" dirty="0"/>
              <a:t>‘The unstoppable fire of freedom’:</a:t>
            </a:r>
          </a:p>
          <a:p>
            <a:pPr algn="ctr"/>
            <a:r>
              <a:rPr lang="en-GB" sz="2400" dirty="0"/>
              <a:t> AI painting inspired by Vincent van Gogh</a:t>
            </a:r>
          </a:p>
          <a:p>
            <a:pPr algn="ctr"/>
            <a:endParaRPr lang="en-GB" sz="2400" dirty="0"/>
          </a:p>
        </p:txBody>
      </p:sp>
      <p:pic>
        <p:nvPicPr>
          <p:cNvPr id="13" name="Picture 2" descr="Image">
            <a:extLst>
              <a:ext uri="{FF2B5EF4-FFF2-40B4-BE49-F238E27FC236}">
                <a16:creationId xmlns:a16="http://schemas.microsoft.com/office/drawing/2014/main" id="{4F24B015-2F22-A041-AF90-178A88E923C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642471" y="1694985"/>
            <a:ext cx="4941827" cy="6177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4443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3BA404-6224-054F-A7E5-B82A87EF9A94}"/>
              </a:ext>
            </a:extLst>
          </p:cNvPr>
          <p:cNvSpPr>
            <a:spLocks noGrp="1"/>
          </p:cNvSpPr>
          <p:nvPr>
            <p:ph idx="1"/>
          </p:nvPr>
        </p:nvSpPr>
        <p:spPr>
          <a:xfrm>
            <a:off x="491067" y="1279515"/>
            <a:ext cx="9330266" cy="2196800"/>
          </a:xfrm>
        </p:spPr>
        <p:txBody>
          <a:bodyPr>
            <a:normAutofit/>
          </a:bodyPr>
          <a:lstStyle/>
          <a:p>
            <a:pPr marL="0" indent="0">
              <a:buNone/>
            </a:pPr>
            <a:r>
              <a:rPr lang="en-GB" dirty="0"/>
              <a:t>In September 2022, over 1,000 mortgage products were withdrawn from offer in the UK as interest rates surged. In February 2023, ONS reported the largest rise in UK average rents since their time series began (heading to 5%). The cost of new housing per square metre in the UK is highest of any country in Europe. Rates of homelessness and precarity in housing are rising. More homes are revealed to be unfit for human habitation.</a:t>
            </a:r>
          </a:p>
        </p:txBody>
      </p:sp>
      <p:sp>
        <p:nvSpPr>
          <p:cNvPr id="4" name="Footer Placeholder 3">
            <a:extLst>
              <a:ext uri="{FF2B5EF4-FFF2-40B4-BE49-F238E27FC236}">
                <a16:creationId xmlns:a16="http://schemas.microsoft.com/office/drawing/2014/main" id="{92F2FCEB-82AD-4B4C-90F1-769C462BBB7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2050571-FBF8-314E-93D3-4BF6DFA3B69C}"/>
              </a:ext>
            </a:extLst>
          </p:cNvPr>
          <p:cNvSpPr>
            <a:spLocks noGrp="1"/>
          </p:cNvSpPr>
          <p:nvPr>
            <p:ph type="sldNum" sz="quarter" idx="12"/>
          </p:nvPr>
        </p:nvSpPr>
        <p:spPr/>
        <p:txBody>
          <a:bodyPr/>
          <a:lstStyle/>
          <a:p>
            <a:fld id="{C6C13921-03FE-0647-96BA-462C0AF9A523}" type="slidenum">
              <a:rPr lang="en-US" smtClean="0"/>
              <a:t>69</a:t>
            </a:fld>
            <a:endParaRPr lang="en-US" dirty="0"/>
          </a:p>
        </p:txBody>
      </p:sp>
      <p:pic>
        <p:nvPicPr>
          <p:cNvPr id="6" name="Content Placeholder 8" descr="Chart, line chart&#10;&#10;Description automatically generated">
            <a:extLst>
              <a:ext uri="{FF2B5EF4-FFF2-40B4-BE49-F238E27FC236}">
                <a16:creationId xmlns:a16="http://schemas.microsoft.com/office/drawing/2014/main" id="{10D44117-044B-1F47-9BF6-31CD24CF9DAB}"/>
              </a:ext>
            </a:extLst>
          </p:cNvPr>
          <p:cNvPicPr>
            <a:picLocks noChangeAspect="1"/>
          </p:cNvPicPr>
          <p:nvPr/>
        </p:nvPicPr>
        <p:blipFill>
          <a:blip r:embed="rId3"/>
          <a:stretch>
            <a:fillRect/>
          </a:stretch>
        </p:blipFill>
        <p:spPr>
          <a:xfrm>
            <a:off x="907647" y="3429941"/>
            <a:ext cx="8246641" cy="5501621"/>
          </a:xfrm>
          <a:prstGeom prst="rect">
            <a:avLst/>
          </a:prstGeom>
        </p:spPr>
      </p:pic>
      <p:sp>
        <p:nvSpPr>
          <p:cNvPr id="7" name="TextBox 6">
            <a:extLst>
              <a:ext uri="{FF2B5EF4-FFF2-40B4-BE49-F238E27FC236}">
                <a16:creationId xmlns:a16="http://schemas.microsoft.com/office/drawing/2014/main" id="{39AFAD16-FD2F-354E-8743-6C901B5E0E98}"/>
              </a:ext>
            </a:extLst>
          </p:cNvPr>
          <p:cNvSpPr txBox="1"/>
          <p:nvPr/>
        </p:nvSpPr>
        <p:spPr>
          <a:xfrm>
            <a:off x="352610" y="8854809"/>
            <a:ext cx="3484872" cy="646331"/>
          </a:xfrm>
          <a:prstGeom prst="rect">
            <a:avLst/>
          </a:prstGeom>
          <a:noFill/>
        </p:spPr>
        <p:txBody>
          <a:bodyPr wrap="square">
            <a:spAutoFit/>
          </a:bodyPr>
          <a:lstStyle/>
          <a:p>
            <a:r>
              <a:rPr lang="en-GB" sz="1200" dirty="0"/>
              <a:t>Source: https://www.ons.gov.uk/economy/</a:t>
            </a:r>
            <a:br>
              <a:rPr lang="en-GB" sz="1200" dirty="0"/>
            </a:br>
            <a:r>
              <a:rPr lang="en-GB" sz="1200" dirty="0"/>
              <a:t>inflationandpriceindices/bulletins/indexofprivate</a:t>
            </a:r>
            <a:br>
              <a:rPr lang="en-GB" sz="1200" dirty="0"/>
            </a:br>
            <a:r>
              <a:rPr lang="en-GB" sz="1200" dirty="0"/>
              <a:t>housingrentalprices/february2023</a:t>
            </a:r>
          </a:p>
        </p:txBody>
      </p:sp>
      <p:sp>
        <p:nvSpPr>
          <p:cNvPr id="8" name="TextBox 7">
            <a:extLst>
              <a:ext uri="{FF2B5EF4-FFF2-40B4-BE49-F238E27FC236}">
                <a16:creationId xmlns:a16="http://schemas.microsoft.com/office/drawing/2014/main" id="{3E9812DA-0F05-0849-853D-1CAB9D3EF53B}"/>
              </a:ext>
            </a:extLst>
          </p:cNvPr>
          <p:cNvSpPr txBox="1"/>
          <p:nvPr/>
        </p:nvSpPr>
        <p:spPr>
          <a:xfrm>
            <a:off x="591804" y="431963"/>
            <a:ext cx="8878328" cy="646331"/>
          </a:xfrm>
          <a:prstGeom prst="rect">
            <a:avLst/>
          </a:prstGeom>
          <a:noFill/>
        </p:spPr>
        <p:txBody>
          <a:bodyPr wrap="none" rtlCol="0">
            <a:spAutoFit/>
          </a:bodyPr>
          <a:lstStyle/>
          <a:p>
            <a:r>
              <a:rPr lang="en-GB" sz="3600" dirty="0"/>
              <a:t>Rapid increase in housing precarity from 2022.</a:t>
            </a:r>
          </a:p>
        </p:txBody>
      </p:sp>
    </p:spTree>
    <p:extLst>
      <p:ext uri="{BB962C8B-B14F-4D97-AF65-F5344CB8AC3E}">
        <p14:creationId xmlns:p14="http://schemas.microsoft.com/office/powerpoint/2010/main" val="449766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58D80-D2BB-3841-BAF9-04364B75B20D}"/>
              </a:ext>
            </a:extLst>
          </p:cNvPr>
          <p:cNvSpPr>
            <a:spLocks noGrp="1"/>
          </p:cNvSpPr>
          <p:nvPr>
            <p:ph type="title"/>
          </p:nvPr>
        </p:nvSpPr>
        <p:spPr>
          <a:xfrm>
            <a:off x="860638" y="462601"/>
            <a:ext cx="8576786" cy="1633748"/>
          </a:xfrm>
        </p:spPr>
        <p:txBody>
          <a:bodyPr>
            <a:noAutofit/>
          </a:bodyPr>
          <a:lstStyle/>
          <a:p>
            <a:pPr>
              <a:lnSpc>
                <a:spcPct val="150000"/>
              </a:lnSpc>
            </a:pPr>
            <a:r>
              <a:rPr lang="en-US" sz="3600" dirty="0"/>
              <a:t>There were two general elections in 1974. These were becoming turbulent times…</a:t>
            </a:r>
          </a:p>
        </p:txBody>
      </p:sp>
      <p:sp>
        <p:nvSpPr>
          <p:cNvPr id="4" name="Footer Placeholder 3">
            <a:extLst>
              <a:ext uri="{FF2B5EF4-FFF2-40B4-BE49-F238E27FC236}">
                <a16:creationId xmlns:a16="http://schemas.microsoft.com/office/drawing/2014/main" id="{22A7E873-70BD-E344-8769-431353B4BB5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A1C60C8E-622C-774C-88E8-83BD3A233C92}"/>
              </a:ext>
            </a:extLst>
          </p:cNvPr>
          <p:cNvSpPr>
            <a:spLocks noGrp="1"/>
          </p:cNvSpPr>
          <p:nvPr>
            <p:ph type="sldNum" sz="quarter" idx="12"/>
          </p:nvPr>
        </p:nvSpPr>
        <p:spPr/>
        <p:txBody>
          <a:bodyPr/>
          <a:lstStyle/>
          <a:p>
            <a:fld id="{C6C13921-03FE-0647-96BA-462C0AF9A523}" type="slidenum">
              <a:rPr lang="en-US" smtClean="0"/>
              <a:t>7</a:t>
            </a:fld>
            <a:endParaRPr lang="en-US" dirty="0"/>
          </a:p>
        </p:txBody>
      </p:sp>
      <p:pic>
        <p:nvPicPr>
          <p:cNvPr id="2050" name="Picture 2">
            <a:extLst>
              <a:ext uri="{FF2B5EF4-FFF2-40B4-BE49-F238E27FC236}">
                <a16:creationId xmlns:a16="http://schemas.microsoft.com/office/drawing/2014/main" id="{C97FE3D3-DC7F-F24A-B256-024D442B21D7}"/>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435260" y="2387380"/>
            <a:ext cx="4458065" cy="6308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8B7FEBCC-7195-6E42-B6D6-CA2069EFE0D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49031" y="2387380"/>
            <a:ext cx="4458313" cy="630872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3B28F5B-9B32-7247-87AE-1AA04894DE5B}"/>
              </a:ext>
            </a:extLst>
          </p:cNvPr>
          <p:cNvSpPr txBox="1"/>
          <p:nvPr/>
        </p:nvSpPr>
        <p:spPr>
          <a:xfrm>
            <a:off x="6476624" y="8833581"/>
            <a:ext cx="3356134" cy="646331"/>
          </a:xfrm>
          <a:prstGeom prst="rect">
            <a:avLst/>
          </a:prstGeom>
          <a:noFill/>
        </p:spPr>
        <p:txBody>
          <a:bodyPr wrap="square">
            <a:spAutoFit/>
          </a:bodyPr>
          <a:lstStyle/>
          <a:p>
            <a:r>
              <a:rPr lang="en-US" sz="1200" dirty="0"/>
              <a:t>Source: https://www.dannydorling.org/books/visualisation/Graphics/Pages/Figures.html#111</a:t>
            </a:r>
          </a:p>
        </p:txBody>
      </p:sp>
      <p:sp>
        <p:nvSpPr>
          <p:cNvPr id="11" name="TextBox 10">
            <a:extLst>
              <a:ext uri="{FF2B5EF4-FFF2-40B4-BE49-F238E27FC236}">
                <a16:creationId xmlns:a16="http://schemas.microsoft.com/office/drawing/2014/main" id="{96ADA212-D2D1-124D-9FE4-AE56F8AC2BBC}"/>
              </a:ext>
            </a:extLst>
          </p:cNvPr>
          <p:cNvSpPr txBox="1"/>
          <p:nvPr/>
        </p:nvSpPr>
        <p:spPr>
          <a:xfrm>
            <a:off x="535005" y="8893097"/>
            <a:ext cx="3356134" cy="646331"/>
          </a:xfrm>
          <a:prstGeom prst="rect">
            <a:avLst/>
          </a:prstGeom>
          <a:noFill/>
        </p:spPr>
        <p:txBody>
          <a:bodyPr wrap="square">
            <a:spAutoFit/>
          </a:bodyPr>
          <a:lstStyle/>
          <a:p>
            <a:r>
              <a:rPr lang="en-US" sz="1200" dirty="0"/>
              <a:t>Source: https://www.dannydorling.org/books/visualisation/Graphics/Pages/Figures.html#110</a:t>
            </a:r>
          </a:p>
        </p:txBody>
      </p:sp>
    </p:spTree>
    <p:extLst>
      <p:ext uri="{BB962C8B-B14F-4D97-AF65-F5344CB8AC3E}">
        <p14:creationId xmlns:p14="http://schemas.microsoft.com/office/powerpoint/2010/main" val="327271992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imeline, bar chart&#10;&#10;Description automatically generated">
            <a:extLst>
              <a:ext uri="{FF2B5EF4-FFF2-40B4-BE49-F238E27FC236}">
                <a16:creationId xmlns:a16="http://schemas.microsoft.com/office/drawing/2014/main" id="{04C613BF-ED84-DE43-91D9-998AEEA0F2D7}"/>
              </a:ext>
            </a:extLst>
          </p:cNvPr>
          <p:cNvPicPr>
            <a:picLocks noGrp="1" noChangeAspect="1"/>
          </p:cNvPicPr>
          <p:nvPr>
            <p:ph idx="1"/>
          </p:nvPr>
        </p:nvPicPr>
        <p:blipFill>
          <a:blip r:embed="rId2"/>
          <a:stretch>
            <a:fillRect/>
          </a:stretch>
        </p:blipFill>
        <p:spPr>
          <a:xfrm>
            <a:off x="430003" y="2404827"/>
            <a:ext cx="9514097" cy="6061839"/>
          </a:xfrm>
        </p:spPr>
      </p:pic>
      <p:sp>
        <p:nvSpPr>
          <p:cNvPr id="4" name="Footer Placeholder 3">
            <a:extLst>
              <a:ext uri="{FF2B5EF4-FFF2-40B4-BE49-F238E27FC236}">
                <a16:creationId xmlns:a16="http://schemas.microsoft.com/office/drawing/2014/main" id="{ABA9C178-2056-E643-A443-C91F947E5114}"/>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6443D205-062E-254F-90C7-6C36EDE7D5F6}"/>
              </a:ext>
            </a:extLst>
          </p:cNvPr>
          <p:cNvSpPr>
            <a:spLocks noGrp="1"/>
          </p:cNvSpPr>
          <p:nvPr>
            <p:ph type="sldNum" sz="quarter" idx="12"/>
          </p:nvPr>
        </p:nvSpPr>
        <p:spPr/>
        <p:txBody>
          <a:bodyPr/>
          <a:lstStyle/>
          <a:p>
            <a:fld id="{C6C13921-03FE-0647-96BA-462C0AF9A523}" type="slidenum">
              <a:rPr lang="en-US" smtClean="0"/>
              <a:t>70</a:t>
            </a:fld>
            <a:endParaRPr lang="en-US" dirty="0"/>
          </a:p>
        </p:txBody>
      </p:sp>
      <p:sp>
        <p:nvSpPr>
          <p:cNvPr id="9" name="TextBox 8">
            <a:extLst>
              <a:ext uri="{FF2B5EF4-FFF2-40B4-BE49-F238E27FC236}">
                <a16:creationId xmlns:a16="http://schemas.microsoft.com/office/drawing/2014/main" id="{333A7F2D-3127-F14A-8023-350CE90BB84A}"/>
              </a:ext>
            </a:extLst>
          </p:cNvPr>
          <p:cNvSpPr txBox="1"/>
          <p:nvPr/>
        </p:nvSpPr>
        <p:spPr>
          <a:xfrm>
            <a:off x="377200" y="8799740"/>
            <a:ext cx="2730331" cy="830997"/>
          </a:xfrm>
          <a:prstGeom prst="rect">
            <a:avLst/>
          </a:prstGeom>
          <a:noFill/>
        </p:spPr>
        <p:txBody>
          <a:bodyPr wrap="square">
            <a:spAutoFit/>
          </a:bodyPr>
          <a:lstStyle/>
          <a:p>
            <a:r>
              <a:rPr lang="en-GB" sz="1200" dirty="0"/>
              <a:t>Source: https://www.statista.com/statistics/722905/average-residential-square-meter-prices-in-eu-28-per-country/</a:t>
            </a:r>
          </a:p>
        </p:txBody>
      </p:sp>
      <p:sp>
        <p:nvSpPr>
          <p:cNvPr id="8" name="TextBox 7">
            <a:extLst>
              <a:ext uri="{FF2B5EF4-FFF2-40B4-BE49-F238E27FC236}">
                <a16:creationId xmlns:a16="http://schemas.microsoft.com/office/drawing/2014/main" id="{20018E12-9D42-994A-8B63-3B300CD57D52}"/>
              </a:ext>
            </a:extLst>
          </p:cNvPr>
          <p:cNvSpPr txBox="1"/>
          <p:nvPr/>
        </p:nvSpPr>
        <p:spPr>
          <a:xfrm>
            <a:off x="1215195" y="1816928"/>
            <a:ext cx="7943707" cy="830997"/>
          </a:xfrm>
          <a:prstGeom prst="rect">
            <a:avLst/>
          </a:prstGeom>
          <a:noFill/>
        </p:spPr>
        <p:txBody>
          <a:bodyPr wrap="square">
            <a:spAutoFit/>
          </a:bodyPr>
          <a:lstStyle/>
          <a:p>
            <a:r>
              <a:rPr lang="en-GB" sz="2400" dirty="0"/>
              <a:t>Average sales price of new and existing residential property in Europe in 2021, per country (in euros per square meter).</a:t>
            </a:r>
          </a:p>
        </p:txBody>
      </p:sp>
      <p:sp>
        <p:nvSpPr>
          <p:cNvPr id="11" name="TextBox 10">
            <a:extLst>
              <a:ext uri="{FF2B5EF4-FFF2-40B4-BE49-F238E27FC236}">
                <a16:creationId xmlns:a16="http://schemas.microsoft.com/office/drawing/2014/main" id="{33736C5D-F2D4-974C-83A3-0C8BAEC46011}"/>
              </a:ext>
            </a:extLst>
          </p:cNvPr>
          <p:cNvSpPr txBox="1"/>
          <p:nvPr/>
        </p:nvSpPr>
        <p:spPr>
          <a:xfrm>
            <a:off x="689279" y="206964"/>
            <a:ext cx="8995541" cy="1200329"/>
          </a:xfrm>
          <a:prstGeom prst="rect">
            <a:avLst/>
          </a:prstGeom>
          <a:noFill/>
        </p:spPr>
        <p:txBody>
          <a:bodyPr wrap="square" rtlCol="0">
            <a:spAutoFit/>
          </a:bodyPr>
          <a:lstStyle/>
          <a:p>
            <a:r>
              <a:rPr lang="en-GB" sz="3600" dirty="0"/>
              <a:t>By 2021 the  price of new homes was already the highest in Europe, but wages were low.</a:t>
            </a:r>
          </a:p>
        </p:txBody>
      </p:sp>
    </p:spTree>
    <p:extLst>
      <p:ext uri="{BB962C8B-B14F-4D97-AF65-F5344CB8AC3E}">
        <p14:creationId xmlns:p14="http://schemas.microsoft.com/office/powerpoint/2010/main" val="42099305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793D372-0671-BC4F-B506-4AC878B9A1A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ECDB3DE8-CC7E-2A4D-AB75-29EDCC11EC7E}"/>
              </a:ext>
            </a:extLst>
          </p:cNvPr>
          <p:cNvSpPr>
            <a:spLocks noGrp="1"/>
          </p:cNvSpPr>
          <p:nvPr>
            <p:ph type="sldNum" sz="quarter" idx="12"/>
          </p:nvPr>
        </p:nvSpPr>
        <p:spPr/>
        <p:txBody>
          <a:bodyPr/>
          <a:lstStyle/>
          <a:p>
            <a:fld id="{C6C13921-03FE-0647-96BA-462C0AF9A523}" type="slidenum">
              <a:rPr lang="en-US" smtClean="0"/>
              <a:t>71</a:t>
            </a:fld>
            <a:endParaRPr lang="en-US" dirty="0"/>
          </a:p>
        </p:txBody>
      </p:sp>
      <p:pic>
        <p:nvPicPr>
          <p:cNvPr id="1026" name="Picture 2" descr="Image">
            <a:extLst>
              <a:ext uri="{FF2B5EF4-FFF2-40B4-BE49-F238E27FC236}">
                <a16:creationId xmlns:a16="http://schemas.microsoft.com/office/drawing/2014/main" id="{B732E3F0-CD0E-BF49-99A1-345373EE69CA}"/>
              </a:ext>
            </a:extLst>
          </p:cNvPr>
          <p:cNvPicPr>
            <a:picLocks noGrp="1" noChangeAspect="1" noChangeArrowheads="1"/>
          </p:cNvPicPr>
          <p:nvPr>
            <p:ph idx="1"/>
          </p:nvPr>
        </p:nvPicPr>
        <p:blipFill rotWithShape="1">
          <a:blip r:embed="rId2" cstate="screen">
            <a:extLst>
              <a:ext uri="{28A0092B-C50C-407E-A947-70E740481C1C}">
                <a14:useLocalDpi xmlns:a14="http://schemas.microsoft.com/office/drawing/2010/main"/>
              </a:ext>
            </a:extLst>
          </a:blip>
          <a:srcRect/>
          <a:stretch/>
        </p:blipFill>
        <p:spPr bwMode="auto">
          <a:xfrm>
            <a:off x="2803019" y="197927"/>
            <a:ext cx="6832608" cy="868283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90E1787-E577-444D-902B-E7416ABC5A03}"/>
              </a:ext>
            </a:extLst>
          </p:cNvPr>
          <p:cNvSpPr txBox="1"/>
          <p:nvPr/>
        </p:nvSpPr>
        <p:spPr>
          <a:xfrm>
            <a:off x="213064" y="8084531"/>
            <a:ext cx="2237423" cy="646331"/>
          </a:xfrm>
          <a:prstGeom prst="rect">
            <a:avLst/>
          </a:prstGeom>
          <a:noFill/>
        </p:spPr>
        <p:txBody>
          <a:bodyPr wrap="square">
            <a:spAutoFit/>
          </a:bodyPr>
          <a:lstStyle/>
          <a:p>
            <a:r>
              <a:rPr lang="en-GB" sz="1200" dirty="0"/>
              <a:t>Source: https://twitter.com/emmafildes/status/1643851689915457538</a:t>
            </a:r>
          </a:p>
        </p:txBody>
      </p:sp>
      <p:sp>
        <p:nvSpPr>
          <p:cNvPr id="7" name="TextBox 6">
            <a:extLst>
              <a:ext uri="{FF2B5EF4-FFF2-40B4-BE49-F238E27FC236}">
                <a16:creationId xmlns:a16="http://schemas.microsoft.com/office/drawing/2014/main" id="{3CF0D1C7-7F79-874D-BB4B-CF28AC83CC54}"/>
              </a:ext>
            </a:extLst>
          </p:cNvPr>
          <p:cNvSpPr txBox="1"/>
          <p:nvPr/>
        </p:nvSpPr>
        <p:spPr>
          <a:xfrm>
            <a:off x="213064" y="197927"/>
            <a:ext cx="2589955" cy="5262979"/>
          </a:xfrm>
          <a:prstGeom prst="rect">
            <a:avLst/>
          </a:prstGeom>
          <a:noFill/>
        </p:spPr>
        <p:txBody>
          <a:bodyPr wrap="square" rtlCol="0">
            <a:spAutoFit/>
          </a:bodyPr>
          <a:lstStyle/>
          <a:p>
            <a:r>
              <a:rPr lang="en-GB" sz="3600" dirty="0"/>
              <a:t>April 2023 UK house price index</a:t>
            </a:r>
          </a:p>
          <a:p>
            <a:endParaRPr lang="en-GB" sz="3600" dirty="0"/>
          </a:p>
          <a:p>
            <a:r>
              <a:rPr lang="en-GB" sz="2400" dirty="0"/>
              <a:t>Almost every town in the UK begins to turn </a:t>
            </a:r>
            <a:r>
              <a:rPr lang="en-GB" sz="2400" dirty="0">
                <a:solidFill>
                  <a:srgbClr val="FF0000"/>
                </a:solidFill>
              </a:rPr>
              <a:t>red</a:t>
            </a:r>
            <a:r>
              <a:rPr lang="en-GB" sz="2400" dirty="0"/>
              <a:t> on its monthly trend.</a:t>
            </a:r>
          </a:p>
          <a:p>
            <a:endParaRPr lang="en-GB" sz="2400" dirty="0"/>
          </a:p>
          <a:p>
            <a:r>
              <a:rPr lang="en-GB" sz="2400" dirty="0"/>
              <a:t>The year before had been a boom year.</a:t>
            </a:r>
          </a:p>
        </p:txBody>
      </p:sp>
    </p:spTree>
    <p:extLst>
      <p:ext uri="{BB962C8B-B14F-4D97-AF65-F5344CB8AC3E}">
        <p14:creationId xmlns:p14="http://schemas.microsoft.com/office/powerpoint/2010/main" val="40726993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DD10-5C23-4C4F-A8F8-C2C2DD6CD21A}"/>
              </a:ext>
            </a:extLst>
          </p:cNvPr>
          <p:cNvSpPr>
            <a:spLocks noGrp="1"/>
          </p:cNvSpPr>
          <p:nvPr>
            <p:ph type="title"/>
          </p:nvPr>
        </p:nvSpPr>
        <p:spPr>
          <a:xfrm>
            <a:off x="580809" y="260618"/>
            <a:ext cx="2506539" cy="727274"/>
          </a:xfrm>
        </p:spPr>
        <p:txBody>
          <a:bodyPr>
            <a:normAutofit/>
          </a:bodyPr>
          <a:lstStyle/>
          <a:p>
            <a:r>
              <a:rPr lang="en-US" dirty="0"/>
              <a:t>Capital</a:t>
            </a:r>
          </a:p>
        </p:txBody>
      </p:sp>
      <p:sp>
        <p:nvSpPr>
          <p:cNvPr id="3" name="Footer Placeholder 2">
            <a:extLst>
              <a:ext uri="{FF2B5EF4-FFF2-40B4-BE49-F238E27FC236}">
                <a16:creationId xmlns:a16="http://schemas.microsoft.com/office/drawing/2014/main" id="{6C48FF18-202A-8046-B6E2-D2A21FD637A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BA67A053-2100-4C48-B715-754B9A04CBDA}"/>
              </a:ext>
            </a:extLst>
          </p:cNvPr>
          <p:cNvSpPr>
            <a:spLocks noGrp="1"/>
          </p:cNvSpPr>
          <p:nvPr>
            <p:ph type="sldNum" sz="quarter" idx="12"/>
          </p:nvPr>
        </p:nvSpPr>
        <p:spPr/>
        <p:txBody>
          <a:bodyPr/>
          <a:lstStyle/>
          <a:p>
            <a:fld id="{C6C13921-03FE-0647-96BA-462C0AF9A523}" type="slidenum">
              <a:rPr lang="en-US" smtClean="0"/>
              <a:t>72</a:t>
            </a:fld>
            <a:endParaRPr lang="en-US" dirty="0"/>
          </a:p>
        </p:txBody>
      </p:sp>
      <p:pic>
        <p:nvPicPr>
          <p:cNvPr id="5" name="Picture 4">
            <a:extLst>
              <a:ext uri="{FF2B5EF4-FFF2-40B4-BE49-F238E27FC236}">
                <a16:creationId xmlns:a16="http://schemas.microsoft.com/office/drawing/2014/main" id="{9C183F27-B2D5-734C-8B23-8F7F54825A93}"/>
              </a:ext>
            </a:extLst>
          </p:cNvPr>
          <p:cNvPicPr>
            <a:picLocks noChangeAspect="1"/>
          </p:cNvPicPr>
          <p:nvPr/>
        </p:nvPicPr>
        <p:blipFill>
          <a:blip r:embed="rId2"/>
          <a:stretch>
            <a:fillRect/>
          </a:stretch>
        </p:blipFill>
        <p:spPr>
          <a:xfrm>
            <a:off x="580809" y="1100165"/>
            <a:ext cx="9145559" cy="8115074"/>
          </a:xfrm>
          <a:prstGeom prst="rect">
            <a:avLst/>
          </a:prstGeom>
        </p:spPr>
      </p:pic>
      <p:sp>
        <p:nvSpPr>
          <p:cNvPr id="7" name="TextBox 6">
            <a:extLst>
              <a:ext uri="{FF2B5EF4-FFF2-40B4-BE49-F238E27FC236}">
                <a16:creationId xmlns:a16="http://schemas.microsoft.com/office/drawing/2014/main" id="{C768E5D6-AA8F-314B-93F2-C014D4C8768E}"/>
              </a:ext>
            </a:extLst>
          </p:cNvPr>
          <p:cNvSpPr txBox="1"/>
          <p:nvPr/>
        </p:nvSpPr>
        <p:spPr>
          <a:xfrm>
            <a:off x="210028" y="9282921"/>
            <a:ext cx="2711052" cy="461665"/>
          </a:xfrm>
          <a:prstGeom prst="rect">
            <a:avLst/>
          </a:prstGeom>
          <a:noFill/>
        </p:spPr>
        <p:txBody>
          <a:bodyPr wrap="square">
            <a:spAutoFit/>
          </a:bodyPr>
          <a:lstStyle/>
          <a:p>
            <a:r>
              <a:rPr lang="en-US" sz="1200" dirty="0"/>
              <a:t>Source: https://oobrien.com/2013/01/a-map-of-scotlands-deprivation/</a:t>
            </a:r>
          </a:p>
        </p:txBody>
      </p:sp>
      <p:pic>
        <p:nvPicPr>
          <p:cNvPr id="8" name="Picture 7">
            <a:extLst>
              <a:ext uri="{FF2B5EF4-FFF2-40B4-BE49-F238E27FC236}">
                <a16:creationId xmlns:a16="http://schemas.microsoft.com/office/drawing/2014/main" id="{B009926E-0DA3-AB42-B448-37A66CCD1AEE}"/>
              </a:ext>
            </a:extLst>
          </p:cNvPr>
          <p:cNvPicPr>
            <a:picLocks noChangeAspect="1"/>
          </p:cNvPicPr>
          <p:nvPr/>
        </p:nvPicPr>
        <p:blipFill>
          <a:blip r:embed="rId3"/>
          <a:stretch>
            <a:fillRect/>
          </a:stretch>
        </p:blipFill>
        <p:spPr>
          <a:xfrm>
            <a:off x="3439868" y="266018"/>
            <a:ext cx="6286500" cy="609600"/>
          </a:xfrm>
          <a:prstGeom prst="rect">
            <a:avLst/>
          </a:prstGeom>
        </p:spPr>
      </p:pic>
    </p:spTree>
    <p:extLst>
      <p:ext uri="{BB962C8B-B14F-4D97-AF65-F5344CB8AC3E}">
        <p14:creationId xmlns:p14="http://schemas.microsoft.com/office/powerpoint/2010/main" val="370603454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CDD10-5C23-4C4F-A8F8-C2C2DD6CD21A}"/>
              </a:ext>
            </a:extLst>
          </p:cNvPr>
          <p:cNvSpPr>
            <a:spLocks noGrp="1"/>
          </p:cNvSpPr>
          <p:nvPr>
            <p:ph type="title"/>
          </p:nvPr>
        </p:nvSpPr>
        <p:spPr>
          <a:xfrm>
            <a:off x="580809" y="260618"/>
            <a:ext cx="2506539" cy="727274"/>
          </a:xfrm>
        </p:spPr>
        <p:txBody>
          <a:bodyPr>
            <a:normAutofit/>
          </a:bodyPr>
          <a:lstStyle/>
          <a:p>
            <a:r>
              <a:rPr lang="en-US" dirty="0"/>
              <a:t>Second City</a:t>
            </a:r>
          </a:p>
        </p:txBody>
      </p:sp>
      <p:sp>
        <p:nvSpPr>
          <p:cNvPr id="3" name="Footer Placeholder 2">
            <a:extLst>
              <a:ext uri="{FF2B5EF4-FFF2-40B4-BE49-F238E27FC236}">
                <a16:creationId xmlns:a16="http://schemas.microsoft.com/office/drawing/2014/main" id="{6C48FF18-202A-8046-B6E2-D2A21FD637A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BA67A053-2100-4C48-B715-754B9A04CBDA}"/>
              </a:ext>
            </a:extLst>
          </p:cNvPr>
          <p:cNvSpPr>
            <a:spLocks noGrp="1"/>
          </p:cNvSpPr>
          <p:nvPr>
            <p:ph type="sldNum" sz="quarter" idx="12"/>
          </p:nvPr>
        </p:nvSpPr>
        <p:spPr/>
        <p:txBody>
          <a:bodyPr/>
          <a:lstStyle/>
          <a:p>
            <a:fld id="{C6C13921-03FE-0647-96BA-462C0AF9A523}" type="slidenum">
              <a:rPr lang="en-US" smtClean="0"/>
              <a:t>73</a:t>
            </a:fld>
            <a:endParaRPr lang="en-US" dirty="0"/>
          </a:p>
        </p:txBody>
      </p:sp>
      <p:sp>
        <p:nvSpPr>
          <p:cNvPr id="7" name="TextBox 6">
            <a:extLst>
              <a:ext uri="{FF2B5EF4-FFF2-40B4-BE49-F238E27FC236}">
                <a16:creationId xmlns:a16="http://schemas.microsoft.com/office/drawing/2014/main" id="{C768E5D6-AA8F-314B-93F2-C014D4C8768E}"/>
              </a:ext>
            </a:extLst>
          </p:cNvPr>
          <p:cNvSpPr txBox="1"/>
          <p:nvPr/>
        </p:nvSpPr>
        <p:spPr>
          <a:xfrm>
            <a:off x="210028" y="9282921"/>
            <a:ext cx="2711052" cy="461665"/>
          </a:xfrm>
          <a:prstGeom prst="rect">
            <a:avLst/>
          </a:prstGeom>
          <a:noFill/>
        </p:spPr>
        <p:txBody>
          <a:bodyPr wrap="square">
            <a:spAutoFit/>
          </a:bodyPr>
          <a:lstStyle/>
          <a:p>
            <a:r>
              <a:rPr lang="en-US" sz="1200" dirty="0"/>
              <a:t>Source: https://oobrien.com/2013/01/a-map-of-scotlands-deprivation/</a:t>
            </a:r>
          </a:p>
        </p:txBody>
      </p:sp>
      <p:pic>
        <p:nvPicPr>
          <p:cNvPr id="8" name="Picture 7">
            <a:extLst>
              <a:ext uri="{FF2B5EF4-FFF2-40B4-BE49-F238E27FC236}">
                <a16:creationId xmlns:a16="http://schemas.microsoft.com/office/drawing/2014/main" id="{B009926E-0DA3-AB42-B448-37A66CCD1AEE}"/>
              </a:ext>
            </a:extLst>
          </p:cNvPr>
          <p:cNvPicPr>
            <a:picLocks noChangeAspect="1"/>
          </p:cNvPicPr>
          <p:nvPr/>
        </p:nvPicPr>
        <p:blipFill>
          <a:blip r:embed="rId2"/>
          <a:stretch>
            <a:fillRect/>
          </a:stretch>
        </p:blipFill>
        <p:spPr>
          <a:xfrm>
            <a:off x="3439868" y="266018"/>
            <a:ext cx="6286500" cy="609600"/>
          </a:xfrm>
          <a:prstGeom prst="rect">
            <a:avLst/>
          </a:prstGeom>
        </p:spPr>
      </p:pic>
      <p:pic>
        <p:nvPicPr>
          <p:cNvPr id="9" name="Picture 8">
            <a:extLst>
              <a:ext uri="{FF2B5EF4-FFF2-40B4-BE49-F238E27FC236}">
                <a16:creationId xmlns:a16="http://schemas.microsoft.com/office/drawing/2014/main" id="{E0D62BEA-3DEE-D043-97CF-9F354F15979A}"/>
              </a:ext>
            </a:extLst>
          </p:cNvPr>
          <p:cNvPicPr>
            <a:picLocks noChangeAspect="1"/>
          </p:cNvPicPr>
          <p:nvPr/>
        </p:nvPicPr>
        <p:blipFill>
          <a:blip r:embed="rId3"/>
          <a:stretch>
            <a:fillRect/>
          </a:stretch>
        </p:blipFill>
        <p:spPr>
          <a:xfrm>
            <a:off x="453683" y="1401926"/>
            <a:ext cx="9187811" cy="7537887"/>
          </a:xfrm>
          <a:prstGeom prst="rect">
            <a:avLst/>
          </a:prstGeom>
        </p:spPr>
      </p:pic>
    </p:spTree>
    <p:extLst>
      <p:ext uri="{BB962C8B-B14F-4D97-AF65-F5344CB8AC3E}">
        <p14:creationId xmlns:p14="http://schemas.microsoft.com/office/powerpoint/2010/main" val="110479570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C2E069E-05DA-0940-BAFB-786C21912D5B}"/>
              </a:ext>
            </a:extLst>
          </p:cNvPr>
          <p:cNvSpPr txBox="1"/>
          <p:nvPr/>
        </p:nvSpPr>
        <p:spPr>
          <a:xfrm>
            <a:off x="119874" y="9215239"/>
            <a:ext cx="2676592" cy="461665"/>
          </a:xfrm>
          <a:prstGeom prst="rect">
            <a:avLst/>
          </a:prstGeom>
          <a:noFill/>
        </p:spPr>
        <p:txBody>
          <a:bodyPr wrap="square">
            <a:spAutoFit/>
          </a:bodyPr>
          <a:lstStyle/>
          <a:p>
            <a:r>
              <a:rPr lang="en-US" sz="1200" dirty="0"/>
              <a:t>Source: https://jech.bmj.com/content/55/5/291</a:t>
            </a:r>
          </a:p>
        </p:txBody>
      </p:sp>
      <p:pic>
        <p:nvPicPr>
          <p:cNvPr id="2050" name="Picture 2">
            <a:extLst>
              <a:ext uri="{FF2B5EF4-FFF2-40B4-BE49-F238E27FC236}">
                <a16:creationId xmlns:a16="http://schemas.microsoft.com/office/drawing/2014/main" id="{9985642C-E351-DD4A-A6EE-92A22AF8125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458170" y="195479"/>
            <a:ext cx="5839876" cy="9019760"/>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8C73F9BF-F7A0-B240-9034-FAF73A22CBD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903E16B9-3D91-6D47-BCED-738DABBDEC2A}"/>
              </a:ext>
            </a:extLst>
          </p:cNvPr>
          <p:cNvSpPr>
            <a:spLocks noGrp="1"/>
          </p:cNvSpPr>
          <p:nvPr>
            <p:ph type="sldNum" sz="quarter" idx="12"/>
          </p:nvPr>
        </p:nvSpPr>
        <p:spPr/>
        <p:txBody>
          <a:bodyPr/>
          <a:lstStyle/>
          <a:p>
            <a:fld id="{C6C13921-03FE-0647-96BA-462C0AF9A523}" type="slidenum">
              <a:rPr lang="en-US" smtClean="0"/>
              <a:t>74</a:t>
            </a:fld>
            <a:endParaRPr lang="en-US" dirty="0"/>
          </a:p>
        </p:txBody>
      </p:sp>
      <p:sp>
        <p:nvSpPr>
          <p:cNvPr id="9" name="Title 1">
            <a:extLst>
              <a:ext uri="{FF2B5EF4-FFF2-40B4-BE49-F238E27FC236}">
                <a16:creationId xmlns:a16="http://schemas.microsoft.com/office/drawing/2014/main" id="{A9B2140E-44B4-C14B-8065-90A0B88A5A86}"/>
              </a:ext>
            </a:extLst>
          </p:cNvPr>
          <p:cNvSpPr>
            <a:spLocks noGrp="1"/>
          </p:cNvSpPr>
          <p:nvPr>
            <p:ph type="title"/>
          </p:nvPr>
        </p:nvSpPr>
        <p:spPr>
          <a:xfrm>
            <a:off x="607442" y="207522"/>
            <a:ext cx="3147812" cy="461665"/>
          </a:xfrm>
        </p:spPr>
        <p:txBody>
          <a:bodyPr>
            <a:normAutofit fontScale="90000"/>
          </a:bodyPr>
          <a:lstStyle/>
          <a:p>
            <a:r>
              <a:rPr lang="en-US" dirty="0"/>
              <a:t>Tenements 2001 </a:t>
            </a:r>
          </a:p>
        </p:txBody>
      </p:sp>
      <p:sp>
        <p:nvSpPr>
          <p:cNvPr id="10" name="TextBox 9">
            <a:extLst>
              <a:ext uri="{FF2B5EF4-FFF2-40B4-BE49-F238E27FC236}">
                <a16:creationId xmlns:a16="http://schemas.microsoft.com/office/drawing/2014/main" id="{8B2A0212-6054-FD40-A1C7-7F9FB199A6D0}"/>
              </a:ext>
            </a:extLst>
          </p:cNvPr>
          <p:cNvSpPr txBox="1"/>
          <p:nvPr/>
        </p:nvSpPr>
        <p:spPr>
          <a:xfrm>
            <a:off x="7517609" y="1883792"/>
            <a:ext cx="2306617" cy="7478970"/>
          </a:xfrm>
          <a:prstGeom prst="rect">
            <a:avLst/>
          </a:prstGeom>
          <a:noFill/>
        </p:spPr>
        <p:txBody>
          <a:bodyPr wrap="square">
            <a:spAutoFit/>
          </a:bodyPr>
          <a:lstStyle/>
          <a:p>
            <a:r>
              <a:rPr lang="en-GB" sz="2400" dirty="0"/>
              <a:t>‘Leaking soil pipes have caused the dark patches visible on the walls. Although most of the windows are boarded </a:t>
            </a:r>
            <a:br>
              <a:rPr lang="en-GB" sz="2400" dirty="0"/>
            </a:br>
            <a:r>
              <a:rPr lang="en-GB" sz="2400" dirty="0"/>
              <a:t>up, two of the flats are still occupied. </a:t>
            </a:r>
            <a:br>
              <a:rPr lang="en-GB" sz="2400" dirty="0"/>
            </a:br>
            <a:r>
              <a:rPr lang="en-GB" sz="2400" dirty="0"/>
              <a:t>These flats were built in the </a:t>
            </a:r>
            <a:br>
              <a:rPr lang="en-GB" sz="2400" dirty="0"/>
            </a:br>
            <a:r>
              <a:rPr lang="en-GB" sz="2400" dirty="0"/>
              <a:t>early 1950s </a:t>
            </a:r>
            <a:br>
              <a:rPr lang="en-GB" sz="2400" dirty="0"/>
            </a:br>
            <a:r>
              <a:rPr lang="en-GB" sz="2400" dirty="0"/>
              <a:t>and are due </a:t>
            </a:r>
            <a:br>
              <a:rPr lang="en-GB" sz="2400" dirty="0"/>
            </a:br>
            <a:r>
              <a:rPr lang="en-GB" sz="2400" dirty="0"/>
              <a:t>for demolition; much of the rest of the street has already been demolished.’</a:t>
            </a:r>
          </a:p>
        </p:txBody>
      </p:sp>
    </p:spTree>
    <p:extLst>
      <p:ext uri="{BB962C8B-B14F-4D97-AF65-F5344CB8AC3E}">
        <p14:creationId xmlns:p14="http://schemas.microsoft.com/office/powerpoint/2010/main" val="393984571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map of a country&#10;&#10;Description automatically generated with low confidence">
            <a:extLst>
              <a:ext uri="{FF2B5EF4-FFF2-40B4-BE49-F238E27FC236}">
                <a16:creationId xmlns:a16="http://schemas.microsoft.com/office/drawing/2014/main" id="{2C418546-6D2B-714E-A253-CD2DC2892E5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870011" y="987892"/>
            <a:ext cx="8154068" cy="4074137"/>
          </a:xfrm>
          <a:prstGeom prst="rect">
            <a:avLst/>
          </a:prstGeom>
        </p:spPr>
      </p:pic>
      <p:sp>
        <p:nvSpPr>
          <p:cNvPr id="2" name="Footer Placeholder 1">
            <a:extLst>
              <a:ext uri="{FF2B5EF4-FFF2-40B4-BE49-F238E27FC236}">
                <a16:creationId xmlns:a16="http://schemas.microsoft.com/office/drawing/2014/main" id="{93DC852E-1A67-2D4D-B01B-312EFDFAB752}"/>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A6E35530-6B97-D74D-B559-65DBBC4EBE81}"/>
              </a:ext>
            </a:extLst>
          </p:cNvPr>
          <p:cNvSpPr>
            <a:spLocks noGrp="1"/>
          </p:cNvSpPr>
          <p:nvPr>
            <p:ph type="sldNum" sz="quarter" idx="12"/>
          </p:nvPr>
        </p:nvSpPr>
        <p:spPr/>
        <p:txBody>
          <a:bodyPr/>
          <a:lstStyle/>
          <a:p>
            <a:fld id="{C6C13921-03FE-0647-96BA-462C0AF9A523}" type="slidenum">
              <a:rPr lang="en-US" smtClean="0"/>
              <a:t>75</a:t>
            </a:fld>
            <a:endParaRPr lang="en-US" dirty="0"/>
          </a:p>
        </p:txBody>
      </p:sp>
      <p:sp>
        <p:nvSpPr>
          <p:cNvPr id="7" name="Title 1">
            <a:extLst>
              <a:ext uri="{FF2B5EF4-FFF2-40B4-BE49-F238E27FC236}">
                <a16:creationId xmlns:a16="http://schemas.microsoft.com/office/drawing/2014/main" id="{6A21BA79-4CF3-2242-BE45-18BB281581AF}"/>
              </a:ext>
            </a:extLst>
          </p:cNvPr>
          <p:cNvSpPr>
            <a:spLocks noGrp="1"/>
          </p:cNvSpPr>
          <p:nvPr>
            <p:ph type="title"/>
          </p:nvPr>
        </p:nvSpPr>
        <p:spPr>
          <a:xfrm>
            <a:off x="580809" y="260618"/>
            <a:ext cx="4790181" cy="727274"/>
          </a:xfrm>
        </p:spPr>
        <p:txBody>
          <a:bodyPr>
            <a:normAutofit fontScale="90000"/>
          </a:bodyPr>
          <a:lstStyle/>
          <a:p>
            <a:r>
              <a:rPr lang="en-US" dirty="0"/>
              <a:t>The Midlands and London</a:t>
            </a:r>
          </a:p>
        </p:txBody>
      </p:sp>
      <p:pic>
        <p:nvPicPr>
          <p:cNvPr id="9" name="Content Placeholder 3" descr="Map&#10;&#10;Description automatically generated">
            <a:extLst>
              <a:ext uri="{FF2B5EF4-FFF2-40B4-BE49-F238E27FC236}">
                <a16:creationId xmlns:a16="http://schemas.microsoft.com/office/drawing/2014/main" id="{966550AA-8784-B34B-81E8-A706232F75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70011" y="5124214"/>
            <a:ext cx="8154069" cy="4091025"/>
          </a:xfrm>
          <a:prstGeom prst="rect">
            <a:avLst/>
          </a:prstGeom>
        </p:spPr>
      </p:pic>
    </p:spTree>
    <p:extLst>
      <p:ext uri="{BB962C8B-B14F-4D97-AF65-F5344CB8AC3E}">
        <p14:creationId xmlns:p14="http://schemas.microsoft.com/office/powerpoint/2010/main" val="3347191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628C9389-3A47-D84F-95CD-E4F25B2107B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8EC33FEF-3C1C-0645-83F1-2296D7120CDD}"/>
              </a:ext>
            </a:extLst>
          </p:cNvPr>
          <p:cNvSpPr>
            <a:spLocks noGrp="1"/>
          </p:cNvSpPr>
          <p:nvPr>
            <p:ph type="sldNum" sz="quarter" idx="12"/>
          </p:nvPr>
        </p:nvSpPr>
        <p:spPr/>
        <p:txBody>
          <a:bodyPr/>
          <a:lstStyle/>
          <a:p>
            <a:fld id="{C6C13921-03FE-0647-96BA-462C0AF9A523}" type="slidenum">
              <a:rPr lang="en-US" smtClean="0"/>
              <a:t>76</a:t>
            </a:fld>
            <a:endParaRPr lang="en-US" dirty="0"/>
          </a:p>
        </p:txBody>
      </p:sp>
      <p:pic>
        <p:nvPicPr>
          <p:cNvPr id="6" name="Picture 5">
            <a:extLst>
              <a:ext uri="{FF2B5EF4-FFF2-40B4-BE49-F238E27FC236}">
                <a16:creationId xmlns:a16="http://schemas.microsoft.com/office/drawing/2014/main" id="{996CD47B-BF34-3344-909B-187970FF24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07251" y="71021"/>
            <a:ext cx="8253192" cy="9234340"/>
          </a:xfrm>
          <a:prstGeom prst="rect">
            <a:avLst/>
          </a:prstGeom>
        </p:spPr>
      </p:pic>
      <p:sp>
        <p:nvSpPr>
          <p:cNvPr id="7" name="Slide Number Placeholder 5">
            <a:extLst>
              <a:ext uri="{FF2B5EF4-FFF2-40B4-BE49-F238E27FC236}">
                <a16:creationId xmlns:a16="http://schemas.microsoft.com/office/drawing/2014/main" id="{E06149E7-5A5D-EF4E-AAD3-BCD706D325DB}"/>
              </a:ext>
            </a:extLst>
          </p:cNvPr>
          <p:cNvSpPr txBox="1">
            <a:spLocks/>
          </p:cNvSpPr>
          <p:nvPr/>
        </p:nvSpPr>
        <p:spPr>
          <a:xfrm>
            <a:off x="4256009" y="8470648"/>
            <a:ext cx="1851828" cy="478031"/>
          </a:xfrm>
          <a:prstGeom prst="rect">
            <a:avLst/>
          </a:prstGeom>
        </p:spPr>
        <p:txBody>
          <a:bodyPr vert="horz" lIns="91440" tIns="45720" rIns="91440" bIns="45720" rtlCol="0" anchor="ctr"/>
          <a:lstStyle>
            <a:defPPr>
              <a:defRPr lang="en-US"/>
            </a:defPPr>
            <a:lvl1pPr marL="0" algn="r" defTabSz="457200" rtl="0" eaLnBrk="1" latinLnBrk="0" hangingPunct="1">
              <a:defRPr sz="1305"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343A5C7C-98CA-E945-8088-FFD4C56EE40A}" type="slidenum">
              <a:rPr lang="en-US" smtClean="0"/>
              <a:pPr/>
              <a:t>76</a:t>
            </a:fld>
            <a:endParaRPr lang="en-US" dirty="0"/>
          </a:p>
        </p:txBody>
      </p:sp>
    </p:spTree>
    <p:extLst>
      <p:ext uri="{BB962C8B-B14F-4D97-AF65-F5344CB8AC3E}">
        <p14:creationId xmlns:p14="http://schemas.microsoft.com/office/powerpoint/2010/main" val="239846191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C73F9BF-F7A0-B240-9034-FAF73A22CBD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903E16B9-3D91-6D47-BCED-738DABBDEC2A}"/>
              </a:ext>
            </a:extLst>
          </p:cNvPr>
          <p:cNvSpPr>
            <a:spLocks noGrp="1"/>
          </p:cNvSpPr>
          <p:nvPr>
            <p:ph type="sldNum" sz="quarter" idx="12"/>
          </p:nvPr>
        </p:nvSpPr>
        <p:spPr/>
        <p:txBody>
          <a:bodyPr/>
          <a:lstStyle/>
          <a:p>
            <a:fld id="{C6C13921-03FE-0647-96BA-462C0AF9A523}" type="slidenum">
              <a:rPr lang="en-US" smtClean="0"/>
              <a:t>77</a:t>
            </a:fld>
            <a:endParaRPr lang="en-US" dirty="0"/>
          </a:p>
        </p:txBody>
      </p:sp>
      <p:pic>
        <p:nvPicPr>
          <p:cNvPr id="7" name="Picture 6">
            <a:extLst>
              <a:ext uri="{FF2B5EF4-FFF2-40B4-BE49-F238E27FC236}">
                <a16:creationId xmlns:a16="http://schemas.microsoft.com/office/drawing/2014/main" id="{42F12CE2-0188-F145-9352-C423D336EC1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3854" y="1858498"/>
            <a:ext cx="9656391" cy="6539778"/>
          </a:xfrm>
          <a:prstGeom prst="rect">
            <a:avLst/>
          </a:prstGeom>
        </p:spPr>
      </p:pic>
      <p:sp>
        <p:nvSpPr>
          <p:cNvPr id="9" name="Title 1">
            <a:extLst>
              <a:ext uri="{FF2B5EF4-FFF2-40B4-BE49-F238E27FC236}">
                <a16:creationId xmlns:a16="http://schemas.microsoft.com/office/drawing/2014/main" id="{A77FDB82-0B9D-844F-B0D8-6B3FA5823531}"/>
              </a:ext>
            </a:extLst>
          </p:cNvPr>
          <p:cNvSpPr>
            <a:spLocks noGrp="1"/>
          </p:cNvSpPr>
          <p:nvPr>
            <p:ph type="title"/>
          </p:nvPr>
        </p:nvSpPr>
        <p:spPr>
          <a:xfrm>
            <a:off x="3697612" y="579870"/>
            <a:ext cx="3076049" cy="461665"/>
          </a:xfrm>
        </p:spPr>
        <p:txBody>
          <a:bodyPr>
            <a:normAutofit fontScale="90000"/>
          </a:bodyPr>
          <a:lstStyle/>
          <a:p>
            <a:r>
              <a:rPr lang="en-US" dirty="0"/>
              <a:t>Kensington 2017 </a:t>
            </a:r>
          </a:p>
        </p:txBody>
      </p:sp>
      <p:sp>
        <p:nvSpPr>
          <p:cNvPr id="6" name="TextBox 5">
            <a:extLst>
              <a:ext uri="{FF2B5EF4-FFF2-40B4-BE49-F238E27FC236}">
                <a16:creationId xmlns:a16="http://schemas.microsoft.com/office/drawing/2014/main" id="{6B26C4D3-BEC5-4442-BD28-7DC4F9E12370}"/>
              </a:ext>
            </a:extLst>
          </p:cNvPr>
          <p:cNvSpPr txBox="1"/>
          <p:nvPr/>
        </p:nvSpPr>
        <p:spPr>
          <a:xfrm>
            <a:off x="143854" y="8938240"/>
            <a:ext cx="2967710" cy="276999"/>
          </a:xfrm>
          <a:prstGeom prst="rect">
            <a:avLst/>
          </a:prstGeom>
          <a:noFill/>
        </p:spPr>
        <p:txBody>
          <a:bodyPr wrap="square">
            <a:spAutoFit/>
          </a:bodyPr>
          <a:lstStyle/>
          <a:p>
            <a:r>
              <a:rPr lang="en-US" sz="1200" dirty="0"/>
              <a:t>Source: Image taken from TV news reports</a:t>
            </a:r>
          </a:p>
        </p:txBody>
      </p:sp>
    </p:spTree>
    <p:extLst>
      <p:ext uri="{BB962C8B-B14F-4D97-AF65-F5344CB8AC3E}">
        <p14:creationId xmlns:p14="http://schemas.microsoft.com/office/powerpoint/2010/main" val="14535886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C2495F9-92AF-2148-B8CB-9DB857AC8EA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7430BB11-B230-FF42-9EE6-E54BD75BE3D1}"/>
              </a:ext>
            </a:extLst>
          </p:cNvPr>
          <p:cNvSpPr>
            <a:spLocks noGrp="1"/>
          </p:cNvSpPr>
          <p:nvPr>
            <p:ph type="sldNum" sz="quarter" idx="12"/>
          </p:nvPr>
        </p:nvSpPr>
        <p:spPr/>
        <p:txBody>
          <a:bodyPr/>
          <a:lstStyle/>
          <a:p>
            <a:fld id="{C6C13921-03FE-0647-96BA-462C0AF9A523}" type="slidenum">
              <a:rPr lang="en-US" smtClean="0"/>
              <a:t>78</a:t>
            </a:fld>
            <a:endParaRPr lang="en-US" dirty="0"/>
          </a:p>
        </p:txBody>
      </p:sp>
      <p:pic>
        <p:nvPicPr>
          <p:cNvPr id="1028" name="Picture 4">
            <a:extLst>
              <a:ext uri="{FF2B5EF4-FFF2-40B4-BE49-F238E27FC236}">
                <a16:creationId xmlns:a16="http://schemas.microsoft.com/office/drawing/2014/main" id="{EA46429A-D1B1-4E4B-A94B-366D38087DE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9211" y="2687314"/>
            <a:ext cx="9471481" cy="588392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03787A-24D5-2348-8E11-8B6F09D927DB}"/>
              </a:ext>
            </a:extLst>
          </p:cNvPr>
          <p:cNvSpPr txBox="1"/>
          <p:nvPr/>
        </p:nvSpPr>
        <p:spPr>
          <a:xfrm>
            <a:off x="341254" y="1206291"/>
            <a:ext cx="9471480" cy="1107996"/>
          </a:xfrm>
          <a:prstGeom prst="rect">
            <a:avLst/>
          </a:prstGeom>
          <a:noFill/>
        </p:spPr>
        <p:txBody>
          <a:bodyPr wrap="square">
            <a:spAutoFit/>
          </a:bodyPr>
          <a:lstStyle/>
          <a:p>
            <a:r>
              <a:rPr lang="en-US" sz="2400" dirty="0"/>
              <a:t>‘Inequality in the UK is like water must be to fish — so omnipresent, such a fixed part of our daily lives, that most of us don’t even notice it’s there.’</a:t>
            </a:r>
          </a:p>
          <a:p>
            <a:pPr algn="r"/>
            <a:r>
              <a:rPr lang="en-US" dirty="0"/>
              <a:t>Andrew Dowdeswell, A wall divides our city,  14 January 2023</a:t>
            </a:r>
          </a:p>
        </p:txBody>
      </p:sp>
      <p:sp>
        <p:nvSpPr>
          <p:cNvPr id="9" name="TextBox 8">
            <a:extLst>
              <a:ext uri="{FF2B5EF4-FFF2-40B4-BE49-F238E27FC236}">
                <a16:creationId xmlns:a16="http://schemas.microsoft.com/office/drawing/2014/main" id="{862E8FCB-1B6F-E445-8989-9B5957ED206C}"/>
              </a:ext>
            </a:extLst>
          </p:cNvPr>
          <p:cNvSpPr txBox="1"/>
          <p:nvPr/>
        </p:nvSpPr>
        <p:spPr>
          <a:xfrm>
            <a:off x="199211" y="8676013"/>
            <a:ext cx="2738882" cy="646331"/>
          </a:xfrm>
          <a:prstGeom prst="rect">
            <a:avLst/>
          </a:prstGeom>
          <a:noFill/>
        </p:spPr>
        <p:txBody>
          <a:bodyPr wrap="square">
            <a:spAutoFit/>
          </a:bodyPr>
          <a:lstStyle/>
          <a:p>
            <a:r>
              <a:rPr lang="en-US" sz="1200" dirty="0"/>
              <a:t>Source: Andrew Dowdeswell, 14/1/2023 https://www.sheffieldtribune.co.uk/p/a-wall-divides-our-city -  2021 census maps</a:t>
            </a:r>
          </a:p>
        </p:txBody>
      </p:sp>
      <p:sp>
        <p:nvSpPr>
          <p:cNvPr id="11" name="TextBox 10">
            <a:extLst>
              <a:ext uri="{FF2B5EF4-FFF2-40B4-BE49-F238E27FC236}">
                <a16:creationId xmlns:a16="http://schemas.microsoft.com/office/drawing/2014/main" id="{B992049B-B19E-A24D-BDE6-979FD7E96847}"/>
              </a:ext>
            </a:extLst>
          </p:cNvPr>
          <p:cNvSpPr txBox="1"/>
          <p:nvPr/>
        </p:nvSpPr>
        <p:spPr>
          <a:xfrm>
            <a:off x="341254" y="331458"/>
            <a:ext cx="4350875" cy="646331"/>
          </a:xfrm>
          <a:prstGeom prst="rect">
            <a:avLst/>
          </a:prstGeom>
          <a:noFill/>
        </p:spPr>
        <p:txBody>
          <a:bodyPr wrap="square">
            <a:spAutoFit/>
          </a:bodyPr>
          <a:lstStyle/>
          <a:p>
            <a:r>
              <a:rPr lang="en-US" sz="3600" dirty="0">
                <a:latin typeface="+mj-lt"/>
              </a:rPr>
              <a:t>A wall divides our city</a:t>
            </a:r>
            <a:endParaRPr lang="en-US" sz="1468" dirty="0"/>
          </a:p>
        </p:txBody>
      </p:sp>
      <p:sp>
        <p:nvSpPr>
          <p:cNvPr id="8" name="TextBox 7">
            <a:extLst>
              <a:ext uri="{FF2B5EF4-FFF2-40B4-BE49-F238E27FC236}">
                <a16:creationId xmlns:a16="http://schemas.microsoft.com/office/drawing/2014/main" id="{88A71188-DC4D-FD47-B903-808F288FC826}"/>
              </a:ext>
            </a:extLst>
          </p:cNvPr>
          <p:cNvSpPr txBox="1"/>
          <p:nvPr/>
        </p:nvSpPr>
        <p:spPr>
          <a:xfrm>
            <a:off x="4096986" y="8676013"/>
            <a:ext cx="5647903" cy="646331"/>
          </a:xfrm>
          <a:prstGeom prst="rect">
            <a:avLst/>
          </a:prstGeom>
          <a:noFill/>
        </p:spPr>
        <p:txBody>
          <a:bodyPr wrap="square">
            <a:spAutoFit/>
          </a:bodyPr>
          <a:lstStyle/>
          <a:p>
            <a:pPr algn="r"/>
            <a:r>
              <a:rPr lang="en-US" dirty="0"/>
              <a:t>‘</a:t>
            </a:r>
            <a:r>
              <a:rPr lang="en-US" dirty="0" err="1"/>
              <a:t>Arbourthorne</a:t>
            </a:r>
            <a:r>
              <a:rPr lang="en-US" dirty="0"/>
              <a:t> and </a:t>
            </a:r>
            <a:r>
              <a:rPr lang="en-US" dirty="0" err="1"/>
              <a:t>Ecclesall</a:t>
            </a:r>
            <a:r>
              <a:rPr lang="en-US" dirty="0"/>
              <a:t> are just three miles away from one another, but economically, they’re worlds apart’</a:t>
            </a:r>
          </a:p>
        </p:txBody>
      </p:sp>
    </p:spTree>
    <p:extLst>
      <p:ext uri="{BB962C8B-B14F-4D97-AF65-F5344CB8AC3E}">
        <p14:creationId xmlns:p14="http://schemas.microsoft.com/office/powerpoint/2010/main" val="11354644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620A223-EB6E-0841-AB02-C0EA1A33BFEA}"/>
              </a:ext>
            </a:extLst>
          </p:cNvPr>
          <p:cNvPicPr>
            <a:picLocks noGrp="1" noChangeAspect="1" noChangeArrowheads="1"/>
          </p:cNvPicPr>
          <p:nvPr>
            <p:ph idx="1"/>
          </p:nvPr>
        </p:nvPicPr>
        <p:blipFill rotWithShape="1">
          <a:blip r:embed="rId3" cstate="screen">
            <a:extLst>
              <a:ext uri="{28A0092B-C50C-407E-A947-70E740481C1C}">
                <a14:useLocalDpi xmlns:a14="http://schemas.microsoft.com/office/drawing/2010/main"/>
              </a:ext>
            </a:extLst>
          </a:blip>
          <a:srcRect r="15200"/>
          <a:stretch/>
        </p:blipFill>
        <p:spPr bwMode="auto">
          <a:xfrm>
            <a:off x="0" y="-101447"/>
            <a:ext cx="9667418" cy="73766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Image">
            <a:extLst>
              <a:ext uri="{FF2B5EF4-FFF2-40B4-BE49-F238E27FC236}">
                <a16:creationId xmlns:a16="http://schemas.microsoft.com/office/drawing/2014/main" id="{66899B17-B3DE-784F-97E9-BEBB1737A848}"/>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r="15200"/>
          <a:stretch/>
        </p:blipFill>
        <p:spPr bwMode="auto">
          <a:xfrm>
            <a:off x="0" y="-304469"/>
            <a:ext cx="9667418" cy="737665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8412C6B-F613-F044-8941-29E0E3AD9104}"/>
              </a:ext>
            </a:extLst>
          </p:cNvPr>
          <p:cNvSpPr>
            <a:spLocks noGrp="1"/>
          </p:cNvSpPr>
          <p:nvPr>
            <p:ph type="title"/>
          </p:nvPr>
        </p:nvSpPr>
        <p:spPr>
          <a:xfrm>
            <a:off x="6560421" y="684536"/>
            <a:ext cx="3460817" cy="855253"/>
          </a:xfrm>
        </p:spPr>
        <p:txBody>
          <a:bodyPr>
            <a:normAutofit/>
          </a:bodyPr>
          <a:lstStyle/>
          <a:p>
            <a:r>
              <a:rPr lang="en-US" dirty="0"/>
              <a:t>Spare bedrooms</a:t>
            </a:r>
          </a:p>
        </p:txBody>
      </p:sp>
      <p:sp>
        <p:nvSpPr>
          <p:cNvPr id="3" name="Footer Placeholder 2">
            <a:extLst>
              <a:ext uri="{FF2B5EF4-FFF2-40B4-BE49-F238E27FC236}">
                <a16:creationId xmlns:a16="http://schemas.microsoft.com/office/drawing/2014/main" id="{CBD67CD8-A26B-8F43-BC4A-4777028157B4}"/>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C2C8EB6C-D52E-2446-BC80-F957BF6011F2}"/>
              </a:ext>
            </a:extLst>
          </p:cNvPr>
          <p:cNvSpPr>
            <a:spLocks noGrp="1"/>
          </p:cNvSpPr>
          <p:nvPr>
            <p:ph type="sldNum" sz="quarter" idx="12"/>
          </p:nvPr>
        </p:nvSpPr>
        <p:spPr/>
        <p:txBody>
          <a:bodyPr/>
          <a:lstStyle/>
          <a:p>
            <a:fld id="{C6C13921-03FE-0647-96BA-462C0AF9A523}" type="slidenum">
              <a:rPr lang="en-US" smtClean="0"/>
              <a:t>79</a:t>
            </a:fld>
            <a:endParaRPr lang="en-US" dirty="0"/>
          </a:p>
        </p:txBody>
      </p:sp>
      <p:sp>
        <p:nvSpPr>
          <p:cNvPr id="6" name="TextBox 5">
            <a:extLst>
              <a:ext uri="{FF2B5EF4-FFF2-40B4-BE49-F238E27FC236}">
                <a16:creationId xmlns:a16="http://schemas.microsoft.com/office/drawing/2014/main" id="{710A8914-0FC1-A848-8B6A-1882671C606B}"/>
              </a:ext>
            </a:extLst>
          </p:cNvPr>
          <p:cNvSpPr txBox="1"/>
          <p:nvPr/>
        </p:nvSpPr>
        <p:spPr>
          <a:xfrm>
            <a:off x="6672730" y="8695686"/>
            <a:ext cx="2251743" cy="646331"/>
          </a:xfrm>
          <a:prstGeom prst="rect">
            <a:avLst/>
          </a:prstGeom>
          <a:noFill/>
        </p:spPr>
        <p:txBody>
          <a:bodyPr wrap="square">
            <a:spAutoFit/>
          </a:bodyPr>
          <a:lstStyle/>
          <a:p>
            <a:r>
              <a:rPr lang="en-US" sz="1200" dirty="0"/>
              <a:t>Source: https://twitter.com/bienbutcher/status/1612739528174829569</a:t>
            </a:r>
          </a:p>
        </p:txBody>
      </p:sp>
      <p:sp>
        <p:nvSpPr>
          <p:cNvPr id="8" name="TextBox 7">
            <a:extLst>
              <a:ext uri="{FF2B5EF4-FFF2-40B4-BE49-F238E27FC236}">
                <a16:creationId xmlns:a16="http://schemas.microsoft.com/office/drawing/2014/main" id="{F5FCF223-02A1-834F-85D7-FAA4AFD631BF}"/>
              </a:ext>
            </a:extLst>
          </p:cNvPr>
          <p:cNvSpPr txBox="1"/>
          <p:nvPr/>
        </p:nvSpPr>
        <p:spPr>
          <a:xfrm>
            <a:off x="1524605" y="7260690"/>
            <a:ext cx="7934188" cy="1569660"/>
          </a:xfrm>
          <a:prstGeom prst="rect">
            <a:avLst/>
          </a:prstGeom>
          <a:noFill/>
        </p:spPr>
        <p:txBody>
          <a:bodyPr wrap="square">
            <a:spAutoFit/>
          </a:bodyPr>
          <a:lstStyle/>
          <a:p>
            <a:r>
              <a:rPr lang="en-US" sz="2400" dirty="0"/>
              <a:t>‘Over the past decade, despite soaring house prices, the number of under-occupied houses has increased. But in some areas [of] Barking, Leicester and Slough, the number of people in undercrowded [homes] has jumped by several percent.’</a:t>
            </a:r>
          </a:p>
        </p:txBody>
      </p:sp>
      <p:sp>
        <p:nvSpPr>
          <p:cNvPr id="10" name="TextBox 9">
            <a:extLst>
              <a:ext uri="{FF2B5EF4-FFF2-40B4-BE49-F238E27FC236}">
                <a16:creationId xmlns:a16="http://schemas.microsoft.com/office/drawing/2014/main" id="{A100ED57-FFFD-1D47-9AD8-B6A51BF1D159}"/>
              </a:ext>
            </a:extLst>
          </p:cNvPr>
          <p:cNvSpPr txBox="1"/>
          <p:nvPr/>
        </p:nvSpPr>
        <p:spPr>
          <a:xfrm>
            <a:off x="153560" y="8668400"/>
            <a:ext cx="2585353" cy="830997"/>
          </a:xfrm>
          <a:prstGeom prst="rect">
            <a:avLst/>
          </a:prstGeom>
          <a:noFill/>
        </p:spPr>
        <p:txBody>
          <a:bodyPr wrap="square">
            <a:spAutoFit/>
          </a:bodyPr>
          <a:lstStyle/>
          <a:p>
            <a:r>
              <a:rPr lang="en-US" sz="1200" dirty="0"/>
              <a:t>Source: https://www.telegraph.co.uk/property/uk/where-baby-boomers-locking-bedrooms-housing-market/</a:t>
            </a:r>
          </a:p>
        </p:txBody>
      </p:sp>
      <p:sp>
        <p:nvSpPr>
          <p:cNvPr id="11" name="TextBox 10">
            <a:extLst>
              <a:ext uri="{FF2B5EF4-FFF2-40B4-BE49-F238E27FC236}">
                <a16:creationId xmlns:a16="http://schemas.microsoft.com/office/drawing/2014/main" id="{AC17A5CC-6EBD-C642-BB4B-4D3C78EF49BB}"/>
              </a:ext>
            </a:extLst>
          </p:cNvPr>
          <p:cNvSpPr txBox="1"/>
          <p:nvPr/>
        </p:nvSpPr>
        <p:spPr>
          <a:xfrm>
            <a:off x="153560" y="3010359"/>
            <a:ext cx="2742090" cy="4154984"/>
          </a:xfrm>
          <a:prstGeom prst="rect">
            <a:avLst/>
          </a:prstGeom>
          <a:noFill/>
        </p:spPr>
        <p:txBody>
          <a:bodyPr wrap="square">
            <a:spAutoFit/>
          </a:bodyPr>
          <a:lstStyle/>
          <a:p>
            <a:r>
              <a:rPr lang="en-GB" sz="2400" dirty="0"/>
              <a:t>Had house prices only risen in line with inflation over the past seventy years, the average home in 2022 would have cost £63,300, or just over twice the median full-time UK salary of about £31,000.</a:t>
            </a:r>
          </a:p>
        </p:txBody>
      </p:sp>
    </p:spTree>
    <p:extLst>
      <p:ext uri="{BB962C8B-B14F-4D97-AF65-F5344CB8AC3E}">
        <p14:creationId xmlns:p14="http://schemas.microsoft.com/office/powerpoint/2010/main" val="7026408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EF3A467-1E0C-E24E-A04A-38F71FCD7883}"/>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8" name="Slide Number Placeholder 7">
            <a:extLst>
              <a:ext uri="{FF2B5EF4-FFF2-40B4-BE49-F238E27FC236}">
                <a16:creationId xmlns:a16="http://schemas.microsoft.com/office/drawing/2014/main" id="{79605011-387E-D44C-AA8F-08499FD3114C}"/>
              </a:ext>
            </a:extLst>
          </p:cNvPr>
          <p:cNvSpPr>
            <a:spLocks noGrp="1"/>
          </p:cNvSpPr>
          <p:nvPr>
            <p:ph type="sldNum" sz="quarter" idx="12"/>
          </p:nvPr>
        </p:nvSpPr>
        <p:spPr/>
        <p:txBody>
          <a:bodyPr/>
          <a:lstStyle/>
          <a:p>
            <a:fld id="{C6C13921-03FE-0647-96BA-462C0AF9A523}" type="slidenum">
              <a:rPr lang="en-US" smtClean="0"/>
              <a:t>8</a:t>
            </a:fld>
            <a:endParaRPr lang="en-US" dirty="0"/>
          </a:p>
        </p:txBody>
      </p:sp>
      <p:pic>
        <p:nvPicPr>
          <p:cNvPr id="1026" name="Picture 2">
            <a:extLst>
              <a:ext uri="{FF2B5EF4-FFF2-40B4-BE49-F238E27FC236}">
                <a16:creationId xmlns:a16="http://schemas.microsoft.com/office/drawing/2014/main" id="{BC02A5CF-9B93-4149-92D1-39B2955C89BE}"/>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3899139" y="322873"/>
            <a:ext cx="5776331" cy="817423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763C088-09E9-B244-A723-4B10AC9ACB43}"/>
              </a:ext>
            </a:extLst>
          </p:cNvPr>
          <p:cNvSpPr txBox="1"/>
          <p:nvPr/>
        </p:nvSpPr>
        <p:spPr>
          <a:xfrm>
            <a:off x="6510985" y="8622057"/>
            <a:ext cx="3356134" cy="646331"/>
          </a:xfrm>
          <a:prstGeom prst="rect">
            <a:avLst/>
          </a:prstGeom>
          <a:noFill/>
        </p:spPr>
        <p:txBody>
          <a:bodyPr wrap="square">
            <a:spAutoFit/>
          </a:bodyPr>
          <a:lstStyle/>
          <a:p>
            <a:r>
              <a:rPr lang="en-US" sz="1200" dirty="0"/>
              <a:t>Source: https://www.dannydorling.org/books/visualisation/Graphics/Pages/Figures.html#16</a:t>
            </a:r>
          </a:p>
        </p:txBody>
      </p:sp>
      <p:pic>
        <p:nvPicPr>
          <p:cNvPr id="1028" name="Picture 4">
            <a:extLst>
              <a:ext uri="{FF2B5EF4-FFF2-40B4-BE49-F238E27FC236}">
                <a16:creationId xmlns:a16="http://schemas.microsoft.com/office/drawing/2014/main" id="{72A2DD56-59C4-0C4C-AF4A-FF5943C58F2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981" y="4754228"/>
            <a:ext cx="3361329" cy="475644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7AEDC803-4F56-8348-AA39-DDAC306CB32C}"/>
              </a:ext>
            </a:extLst>
          </p:cNvPr>
          <p:cNvSpPr txBox="1"/>
          <p:nvPr/>
        </p:nvSpPr>
        <p:spPr>
          <a:xfrm>
            <a:off x="379977" y="197927"/>
            <a:ext cx="3906887" cy="4524315"/>
          </a:xfrm>
          <a:prstGeom prst="rect">
            <a:avLst/>
          </a:prstGeom>
          <a:noFill/>
        </p:spPr>
        <p:txBody>
          <a:bodyPr wrap="square">
            <a:spAutoFit/>
          </a:bodyPr>
          <a:lstStyle/>
          <a:p>
            <a:r>
              <a:rPr lang="en-US" sz="3600" dirty="0">
                <a:latin typeface="+mj-lt"/>
              </a:rPr>
              <a:t>On the Clyde and on the Tyne, people were losing their jobs. But the car factories in the city of Oxford were still employing thousands.</a:t>
            </a:r>
          </a:p>
        </p:txBody>
      </p:sp>
    </p:spTree>
    <p:extLst>
      <p:ext uri="{BB962C8B-B14F-4D97-AF65-F5344CB8AC3E}">
        <p14:creationId xmlns:p14="http://schemas.microsoft.com/office/powerpoint/2010/main" val="25042296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113F8-DAAE-954B-8E22-556A7E96FE70}"/>
              </a:ext>
            </a:extLst>
          </p:cNvPr>
          <p:cNvSpPr>
            <a:spLocks noGrp="1"/>
          </p:cNvSpPr>
          <p:nvPr>
            <p:ph type="title"/>
          </p:nvPr>
        </p:nvSpPr>
        <p:spPr>
          <a:xfrm>
            <a:off x="1213638" y="295530"/>
            <a:ext cx="8576786" cy="544123"/>
          </a:xfrm>
        </p:spPr>
        <p:txBody>
          <a:bodyPr>
            <a:normAutofit fontScale="90000"/>
          </a:bodyPr>
          <a:lstStyle/>
          <a:p>
            <a:r>
              <a:rPr lang="en-US" dirty="0"/>
              <a:t>The most overcrowded part of the UK in 2001</a:t>
            </a:r>
          </a:p>
        </p:txBody>
      </p:sp>
      <p:pic>
        <p:nvPicPr>
          <p:cNvPr id="2050" name="Picture 2" descr="Tweets with replies by Rob Fry (@fryford) / Twitter">
            <a:extLst>
              <a:ext uri="{FF2B5EF4-FFF2-40B4-BE49-F238E27FC236}">
                <a16:creationId xmlns:a16="http://schemas.microsoft.com/office/drawing/2014/main" id="{9CBB574A-F07A-0247-BEEA-5E78EA4E3D88}"/>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bwMode="auto">
          <a:xfrm>
            <a:off x="468241" y="1012690"/>
            <a:ext cx="5112047" cy="354906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AF6860D4-D571-3B48-8D24-15905BE01C4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B6B6E44F-8BAA-924C-9A57-6711FDB0DF75}"/>
              </a:ext>
            </a:extLst>
          </p:cNvPr>
          <p:cNvSpPr>
            <a:spLocks noGrp="1"/>
          </p:cNvSpPr>
          <p:nvPr>
            <p:ph type="sldNum" sz="quarter" idx="12"/>
          </p:nvPr>
        </p:nvSpPr>
        <p:spPr/>
        <p:txBody>
          <a:bodyPr/>
          <a:lstStyle/>
          <a:p>
            <a:fld id="{C6C13921-03FE-0647-96BA-462C0AF9A523}" type="slidenum">
              <a:rPr lang="en-US" smtClean="0"/>
              <a:t>80</a:t>
            </a:fld>
            <a:endParaRPr lang="en-US" dirty="0"/>
          </a:p>
        </p:txBody>
      </p:sp>
      <p:sp>
        <p:nvSpPr>
          <p:cNvPr id="6" name="TextBox 5">
            <a:extLst>
              <a:ext uri="{FF2B5EF4-FFF2-40B4-BE49-F238E27FC236}">
                <a16:creationId xmlns:a16="http://schemas.microsoft.com/office/drawing/2014/main" id="{00166596-AEAB-9A47-8A27-0EFD5A81189C}"/>
              </a:ext>
            </a:extLst>
          </p:cNvPr>
          <p:cNvSpPr txBox="1"/>
          <p:nvPr/>
        </p:nvSpPr>
        <p:spPr>
          <a:xfrm>
            <a:off x="5870282" y="1012690"/>
            <a:ext cx="3850767" cy="830997"/>
          </a:xfrm>
          <a:prstGeom prst="rect">
            <a:avLst/>
          </a:prstGeom>
          <a:noFill/>
        </p:spPr>
        <p:txBody>
          <a:bodyPr wrap="square">
            <a:spAutoFit/>
          </a:bodyPr>
          <a:lstStyle/>
          <a:p>
            <a:r>
              <a:rPr lang="en-US" sz="2400" dirty="0"/>
              <a:t>South of Bermondsey on the west side of Burgess Park.</a:t>
            </a:r>
          </a:p>
        </p:txBody>
      </p:sp>
      <p:sp>
        <p:nvSpPr>
          <p:cNvPr id="8" name="TextBox 7">
            <a:extLst>
              <a:ext uri="{FF2B5EF4-FFF2-40B4-BE49-F238E27FC236}">
                <a16:creationId xmlns:a16="http://schemas.microsoft.com/office/drawing/2014/main" id="{076234F6-9BA1-934C-96C5-7CC2AFB35C2D}"/>
              </a:ext>
            </a:extLst>
          </p:cNvPr>
          <p:cNvSpPr txBox="1"/>
          <p:nvPr/>
        </p:nvSpPr>
        <p:spPr>
          <a:xfrm>
            <a:off x="344702" y="9140347"/>
            <a:ext cx="2576378" cy="461665"/>
          </a:xfrm>
          <a:prstGeom prst="rect">
            <a:avLst/>
          </a:prstGeom>
          <a:noFill/>
        </p:spPr>
        <p:txBody>
          <a:bodyPr wrap="square">
            <a:spAutoFit/>
          </a:bodyPr>
          <a:lstStyle/>
          <a:p>
            <a:r>
              <a:rPr lang="en-US" sz="1200" dirty="0"/>
              <a:t>Source: https://twitter.com/fryford/</a:t>
            </a:r>
            <a:br>
              <a:rPr lang="en-US" sz="1200" dirty="0"/>
            </a:br>
            <a:r>
              <a:rPr lang="en-US" sz="1200" dirty="0"/>
              <a:t>status/1611094945066258432</a:t>
            </a:r>
          </a:p>
        </p:txBody>
      </p:sp>
      <p:pic>
        <p:nvPicPr>
          <p:cNvPr id="9" name="Picture 8" descr="Graphical user interface, text, application&#10;&#10;Description automatically generated">
            <a:extLst>
              <a:ext uri="{FF2B5EF4-FFF2-40B4-BE49-F238E27FC236}">
                <a16:creationId xmlns:a16="http://schemas.microsoft.com/office/drawing/2014/main" id="{0EEDE111-8466-754B-9A8B-F60E7F355CE5}"/>
              </a:ext>
            </a:extLst>
          </p:cNvPr>
          <p:cNvPicPr>
            <a:picLocks noChangeAspect="1"/>
          </p:cNvPicPr>
          <p:nvPr/>
        </p:nvPicPr>
        <p:blipFill>
          <a:blip r:embed="rId4"/>
          <a:stretch>
            <a:fillRect/>
          </a:stretch>
        </p:blipFill>
        <p:spPr>
          <a:xfrm>
            <a:off x="5870282" y="1782958"/>
            <a:ext cx="3714757" cy="2947780"/>
          </a:xfrm>
          <a:prstGeom prst="rect">
            <a:avLst/>
          </a:prstGeom>
        </p:spPr>
      </p:pic>
      <p:pic>
        <p:nvPicPr>
          <p:cNvPr id="10" name="Picture 4" descr="Image">
            <a:extLst>
              <a:ext uri="{FF2B5EF4-FFF2-40B4-BE49-F238E27FC236}">
                <a16:creationId xmlns:a16="http://schemas.microsoft.com/office/drawing/2014/main" id="{C0A3C3CB-D510-1F42-9861-DD693A7A177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68241" y="4786927"/>
            <a:ext cx="9082966" cy="4315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3431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1F979-2952-6249-813D-A36BEF1ACFFF}"/>
              </a:ext>
            </a:extLst>
          </p:cNvPr>
          <p:cNvSpPr>
            <a:spLocks noGrp="1"/>
          </p:cNvSpPr>
          <p:nvPr>
            <p:ph type="title"/>
          </p:nvPr>
        </p:nvSpPr>
        <p:spPr>
          <a:xfrm>
            <a:off x="291715" y="183032"/>
            <a:ext cx="9426940" cy="921320"/>
          </a:xfrm>
        </p:spPr>
        <p:txBody>
          <a:bodyPr>
            <a:normAutofit/>
          </a:bodyPr>
          <a:lstStyle/>
          <a:p>
            <a:r>
              <a:rPr lang="en-US" dirty="0"/>
              <a:t>Gentrification (red) and normalisation (blue)</a:t>
            </a:r>
          </a:p>
        </p:txBody>
      </p:sp>
      <p:pic>
        <p:nvPicPr>
          <p:cNvPr id="3074" name="Picture 2">
            <a:extLst>
              <a:ext uri="{FF2B5EF4-FFF2-40B4-BE49-F238E27FC236}">
                <a16:creationId xmlns:a16="http://schemas.microsoft.com/office/drawing/2014/main" id="{0C27C3B3-E80E-5644-8BEC-B825DB1FDEEE}"/>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209753" y="1220388"/>
            <a:ext cx="9508902" cy="6713807"/>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BCF7F5E-A2E2-6641-A58F-E4C802481242}"/>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72C38D5E-F9B9-9A4F-A91A-AC4742885D10}"/>
              </a:ext>
            </a:extLst>
          </p:cNvPr>
          <p:cNvSpPr>
            <a:spLocks noGrp="1"/>
          </p:cNvSpPr>
          <p:nvPr>
            <p:ph type="sldNum" sz="quarter" idx="12"/>
          </p:nvPr>
        </p:nvSpPr>
        <p:spPr/>
        <p:txBody>
          <a:bodyPr/>
          <a:lstStyle/>
          <a:p>
            <a:fld id="{C6C13921-03FE-0647-96BA-462C0AF9A523}" type="slidenum">
              <a:rPr lang="en-US" smtClean="0"/>
              <a:t>81</a:t>
            </a:fld>
            <a:endParaRPr lang="en-US" dirty="0"/>
          </a:p>
        </p:txBody>
      </p:sp>
      <p:sp>
        <p:nvSpPr>
          <p:cNvPr id="6" name="TextBox 5">
            <a:extLst>
              <a:ext uri="{FF2B5EF4-FFF2-40B4-BE49-F238E27FC236}">
                <a16:creationId xmlns:a16="http://schemas.microsoft.com/office/drawing/2014/main" id="{E38DDFA2-C24F-D34D-B364-6AB12C15FAD5}"/>
              </a:ext>
            </a:extLst>
          </p:cNvPr>
          <p:cNvSpPr txBox="1"/>
          <p:nvPr/>
        </p:nvSpPr>
        <p:spPr>
          <a:xfrm>
            <a:off x="161800" y="8452872"/>
            <a:ext cx="3972503" cy="646331"/>
          </a:xfrm>
          <a:prstGeom prst="rect">
            <a:avLst/>
          </a:prstGeom>
          <a:noFill/>
        </p:spPr>
        <p:txBody>
          <a:bodyPr wrap="square">
            <a:spAutoFit/>
          </a:bodyPr>
          <a:lstStyle/>
          <a:p>
            <a:r>
              <a:rPr lang="en-US" sz="1200" dirty="0"/>
              <a:t>Source: https://citygeographics.org/2022/12/15/tracking-gentrification-in-london-and-manchester-using-the-2021-census-occupational-class-data/</a:t>
            </a:r>
          </a:p>
        </p:txBody>
      </p:sp>
    </p:spTree>
    <p:extLst>
      <p:ext uri="{BB962C8B-B14F-4D97-AF65-F5344CB8AC3E}">
        <p14:creationId xmlns:p14="http://schemas.microsoft.com/office/powerpoint/2010/main" val="16812061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Map&#10;&#10;Description automatically generated">
            <a:extLst>
              <a:ext uri="{FF2B5EF4-FFF2-40B4-BE49-F238E27FC236}">
                <a16:creationId xmlns:a16="http://schemas.microsoft.com/office/drawing/2014/main" id="{CA4ED3CD-8D6B-B04A-A883-54272DF3902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3570" y="2288649"/>
            <a:ext cx="9401267" cy="6665195"/>
          </a:xfrm>
          <a:prstGeom prst="rect">
            <a:avLst/>
          </a:prstGeom>
        </p:spPr>
      </p:pic>
      <p:sp>
        <p:nvSpPr>
          <p:cNvPr id="2" name="Footer Placeholder 1">
            <a:extLst>
              <a:ext uri="{FF2B5EF4-FFF2-40B4-BE49-F238E27FC236}">
                <a16:creationId xmlns:a16="http://schemas.microsoft.com/office/drawing/2014/main" id="{B03D5510-42F9-9542-A081-E1CAD636402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5CC6C1EB-3CE9-B74E-8B18-417F1BD03D9B}"/>
              </a:ext>
            </a:extLst>
          </p:cNvPr>
          <p:cNvSpPr>
            <a:spLocks noGrp="1"/>
          </p:cNvSpPr>
          <p:nvPr>
            <p:ph type="sldNum" sz="quarter" idx="12"/>
          </p:nvPr>
        </p:nvSpPr>
        <p:spPr/>
        <p:txBody>
          <a:bodyPr/>
          <a:lstStyle/>
          <a:p>
            <a:fld id="{C6C13921-03FE-0647-96BA-462C0AF9A523}" type="slidenum">
              <a:rPr lang="en-US" smtClean="0"/>
              <a:t>82</a:t>
            </a:fld>
            <a:endParaRPr lang="en-US" dirty="0"/>
          </a:p>
        </p:txBody>
      </p:sp>
      <p:sp>
        <p:nvSpPr>
          <p:cNvPr id="13" name="TextBox 12">
            <a:extLst>
              <a:ext uri="{FF2B5EF4-FFF2-40B4-BE49-F238E27FC236}">
                <a16:creationId xmlns:a16="http://schemas.microsoft.com/office/drawing/2014/main" id="{DEC45CE6-9F3D-A542-8537-DDAA2CE6302C}"/>
              </a:ext>
            </a:extLst>
          </p:cNvPr>
          <p:cNvSpPr txBox="1"/>
          <p:nvPr/>
        </p:nvSpPr>
        <p:spPr>
          <a:xfrm>
            <a:off x="250732" y="8953844"/>
            <a:ext cx="3030413" cy="461665"/>
          </a:xfrm>
          <a:prstGeom prst="rect">
            <a:avLst/>
          </a:prstGeom>
          <a:noFill/>
        </p:spPr>
        <p:txBody>
          <a:bodyPr wrap="square">
            <a:spAutoFit/>
          </a:bodyPr>
          <a:lstStyle/>
          <a:p>
            <a:r>
              <a:rPr lang="en-US" sz="1200" dirty="0"/>
              <a:t>Source: https://twitter.com/InvisibleMapper/</a:t>
            </a:r>
            <a:br>
              <a:rPr lang="en-US" sz="1200" dirty="0"/>
            </a:br>
            <a:r>
              <a:rPr lang="en-US" sz="1200" dirty="0"/>
              <a:t>status/1588454573400002560</a:t>
            </a:r>
          </a:p>
        </p:txBody>
      </p:sp>
      <p:sp>
        <p:nvSpPr>
          <p:cNvPr id="14" name="TextBox 13">
            <a:extLst>
              <a:ext uri="{FF2B5EF4-FFF2-40B4-BE49-F238E27FC236}">
                <a16:creationId xmlns:a16="http://schemas.microsoft.com/office/drawing/2014/main" id="{723A59C6-FE05-D447-AB23-00833B3363B5}"/>
              </a:ext>
            </a:extLst>
          </p:cNvPr>
          <p:cNvSpPr txBox="1"/>
          <p:nvPr/>
        </p:nvSpPr>
        <p:spPr>
          <a:xfrm>
            <a:off x="53896" y="2403854"/>
            <a:ext cx="337650" cy="369332"/>
          </a:xfrm>
          <a:prstGeom prst="rect">
            <a:avLst/>
          </a:prstGeom>
          <a:noFill/>
        </p:spPr>
        <p:txBody>
          <a:bodyPr wrap="square" rtlCol="0">
            <a:spAutoFit/>
          </a:bodyPr>
          <a:lstStyle/>
          <a:p>
            <a:r>
              <a:rPr lang="en-GB" dirty="0"/>
              <a:t>‘</a:t>
            </a:r>
          </a:p>
        </p:txBody>
      </p:sp>
      <p:sp>
        <p:nvSpPr>
          <p:cNvPr id="15" name="TextBox 14">
            <a:extLst>
              <a:ext uri="{FF2B5EF4-FFF2-40B4-BE49-F238E27FC236}">
                <a16:creationId xmlns:a16="http://schemas.microsoft.com/office/drawing/2014/main" id="{263C76E1-F68D-2F45-BFD6-AFD4B4DAA10C}"/>
              </a:ext>
            </a:extLst>
          </p:cNvPr>
          <p:cNvSpPr txBox="1"/>
          <p:nvPr/>
        </p:nvSpPr>
        <p:spPr>
          <a:xfrm>
            <a:off x="7945973" y="3151989"/>
            <a:ext cx="604580" cy="369332"/>
          </a:xfrm>
          <a:prstGeom prst="rect">
            <a:avLst/>
          </a:prstGeom>
          <a:noFill/>
        </p:spPr>
        <p:txBody>
          <a:bodyPr wrap="square" rtlCol="0">
            <a:spAutoFit/>
          </a:bodyPr>
          <a:lstStyle/>
          <a:p>
            <a:r>
              <a:rPr lang="en-GB" dirty="0"/>
              <a:t>’</a:t>
            </a:r>
          </a:p>
        </p:txBody>
      </p:sp>
      <p:sp>
        <p:nvSpPr>
          <p:cNvPr id="21" name="Title 1">
            <a:extLst>
              <a:ext uri="{FF2B5EF4-FFF2-40B4-BE49-F238E27FC236}">
                <a16:creationId xmlns:a16="http://schemas.microsoft.com/office/drawing/2014/main" id="{73DD030D-3FF1-E04C-AEC9-A37218365DF8}"/>
              </a:ext>
            </a:extLst>
          </p:cNvPr>
          <p:cNvSpPr>
            <a:spLocks noGrp="1"/>
          </p:cNvSpPr>
          <p:nvPr>
            <p:ph type="title"/>
          </p:nvPr>
        </p:nvSpPr>
        <p:spPr>
          <a:xfrm>
            <a:off x="250734" y="80943"/>
            <a:ext cx="9426940" cy="2245007"/>
          </a:xfrm>
        </p:spPr>
        <p:txBody>
          <a:bodyPr>
            <a:normAutofit/>
          </a:bodyPr>
          <a:lstStyle/>
          <a:p>
            <a:r>
              <a:rPr lang="en-US" dirty="0"/>
              <a:t>Segregation</a:t>
            </a:r>
            <a:br>
              <a:rPr lang="en-US" dirty="0"/>
            </a:br>
            <a:br>
              <a:rPr lang="en-US" dirty="0"/>
            </a:br>
            <a:r>
              <a:rPr lang="en-US" sz="2400" dirty="0">
                <a:latin typeface="+mn-lt"/>
              </a:rPr>
              <a:t>Enclave with very little deprivation (blue) and more normal areas (green).</a:t>
            </a:r>
          </a:p>
        </p:txBody>
      </p:sp>
    </p:spTree>
    <p:extLst>
      <p:ext uri="{BB962C8B-B14F-4D97-AF65-F5344CB8AC3E}">
        <p14:creationId xmlns:p14="http://schemas.microsoft.com/office/powerpoint/2010/main" val="25941558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26B5BCA-2C87-444A-AB14-2F65E1EFBCCA}"/>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BF2974D8-26CB-CB40-BCDE-6075B2D89951}"/>
              </a:ext>
            </a:extLst>
          </p:cNvPr>
          <p:cNvSpPr>
            <a:spLocks noGrp="1"/>
          </p:cNvSpPr>
          <p:nvPr>
            <p:ph type="sldNum" sz="quarter" idx="12"/>
          </p:nvPr>
        </p:nvSpPr>
        <p:spPr/>
        <p:txBody>
          <a:bodyPr/>
          <a:lstStyle/>
          <a:p>
            <a:fld id="{C6C13921-03FE-0647-96BA-462C0AF9A523}" type="slidenum">
              <a:rPr lang="en-US" smtClean="0"/>
              <a:t>83</a:t>
            </a:fld>
            <a:endParaRPr lang="en-US" dirty="0"/>
          </a:p>
        </p:txBody>
      </p:sp>
      <p:sp>
        <p:nvSpPr>
          <p:cNvPr id="5" name="TextBox 4">
            <a:extLst>
              <a:ext uri="{FF2B5EF4-FFF2-40B4-BE49-F238E27FC236}">
                <a16:creationId xmlns:a16="http://schemas.microsoft.com/office/drawing/2014/main" id="{973E35F7-D9EB-E043-8502-0D6AB7E2FA54}"/>
              </a:ext>
            </a:extLst>
          </p:cNvPr>
          <p:cNvSpPr txBox="1"/>
          <p:nvPr/>
        </p:nvSpPr>
        <p:spPr>
          <a:xfrm>
            <a:off x="262102" y="8725326"/>
            <a:ext cx="3170645" cy="461665"/>
          </a:xfrm>
          <a:prstGeom prst="rect">
            <a:avLst/>
          </a:prstGeom>
          <a:noFill/>
        </p:spPr>
        <p:txBody>
          <a:bodyPr wrap="square">
            <a:spAutoFit/>
          </a:bodyPr>
          <a:lstStyle/>
          <a:p>
            <a:r>
              <a:rPr lang="en-US" sz="1200" dirty="0"/>
              <a:t>Source: https://twitter.com/InvisibleMapper/</a:t>
            </a:r>
            <a:br>
              <a:rPr lang="en-US" sz="1200" dirty="0"/>
            </a:br>
            <a:r>
              <a:rPr lang="en-US" sz="1200" dirty="0"/>
              <a:t>status/1588454573400002560</a:t>
            </a:r>
          </a:p>
        </p:txBody>
      </p:sp>
      <p:pic>
        <p:nvPicPr>
          <p:cNvPr id="11" name="Picture 10" descr="Map&#10;&#10;Description automatically generated">
            <a:extLst>
              <a:ext uri="{FF2B5EF4-FFF2-40B4-BE49-F238E27FC236}">
                <a16:creationId xmlns:a16="http://schemas.microsoft.com/office/drawing/2014/main" id="{1950B289-7E78-474C-87CF-253DFB3A84E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2103" y="2325950"/>
            <a:ext cx="9415571" cy="6473276"/>
          </a:xfrm>
          <a:prstGeom prst="rect">
            <a:avLst/>
          </a:prstGeom>
        </p:spPr>
      </p:pic>
      <p:sp>
        <p:nvSpPr>
          <p:cNvPr id="14" name="Title 1">
            <a:extLst>
              <a:ext uri="{FF2B5EF4-FFF2-40B4-BE49-F238E27FC236}">
                <a16:creationId xmlns:a16="http://schemas.microsoft.com/office/drawing/2014/main" id="{6D776F31-1C15-7347-A3E1-0DD40EBD14DB}"/>
              </a:ext>
            </a:extLst>
          </p:cNvPr>
          <p:cNvSpPr>
            <a:spLocks noGrp="1"/>
          </p:cNvSpPr>
          <p:nvPr>
            <p:ph type="title"/>
          </p:nvPr>
        </p:nvSpPr>
        <p:spPr>
          <a:xfrm>
            <a:off x="250734" y="80943"/>
            <a:ext cx="9426940" cy="2245007"/>
          </a:xfrm>
        </p:spPr>
        <p:txBody>
          <a:bodyPr>
            <a:normAutofit/>
          </a:bodyPr>
          <a:lstStyle/>
          <a:p>
            <a:r>
              <a:rPr lang="en-US" dirty="0"/>
              <a:t>More Segregation</a:t>
            </a:r>
            <a:br>
              <a:rPr lang="en-US" dirty="0"/>
            </a:br>
            <a:br>
              <a:rPr lang="en-US" dirty="0"/>
            </a:br>
            <a:r>
              <a:rPr lang="en-US" sz="2400" dirty="0">
                <a:latin typeface="+mn-lt"/>
              </a:rPr>
              <a:t>Enclave with very little deprivation (blue) and more normal areas (green)</a:t>
            </a:r>
          </a:p>
        </p:txBody>
      </p:sp>
    </p:spTree>
    <p:extLst>
      <p:ext uri="{BB962C8B-B14F-4D97-AF65-F5344CB8AC3E}">
        <p14:creationId xmlns:p14="http://schemas.microsoft.com/office/powerpoint/2010/main" val="110975485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C1ED18-A1C5-AF46-8882-74EB839745BC}"/>
              </a:ext>
            </a:extLst>
          </p:cNvPr>
          <p:cNvSpPr>
            <a:spLocks noGrp="1"/>
          </p:cNvSpPr>
          <p:nvPr>
            <p:ph type="title"/>
          </p:nvPr>
        </p:nvSpPr>
        <p:spPr>
          <a:xfrm>
            <a:off x="683657" y="529349"/>
            <a:ext cx="8576786" cy="669136"/>
          </a:xfrm>
        </p:spPr>
        <p:txBody>
          <a:bodyPr/>
          <a:lstStyle/>
          <a:p>
            <a:r>
              <a:rPr lang="en-GB" dirty="0"/>
              <a:t>Privatisation</a:t>
            </a:r>
          </a:p>
        </p:txBody>
      </p:sp>
      <p:sp>
        <p:nvSpPr>
          <p:cNvPr id="3" name="Content Placeholder 2">
            <a:extLst>
              <a:ext uri="{FF2B5EF4-FFF2-40B4-BE49-F238E27FC236}">
                <a16:creationId xmlns:a16="http://schemas.microsoft.com/office/drawing/2014/main" id="{4CF88AFE-DC89-314D-B1E3-2939882A7E2C}"/>
              </a:ext>
            </a:extLst>
          </p:cNvPr>
          <p:cNvSpPr>
            <a:spLocks noGrp="1"/>
          </p:cNvSpPr>
          <p:nvPr>
            <p:ph idx="1"/>
          </p:nvPr>
        </p:nvSpPr>
        <p:spPr>
          <a:xfrm>
            <a:off x="683657" y="1281561"/>
            <a:ext cx="8775136" cy="6308433"/>
          </a:xfrm>
        </p:spPr>
        <p:txBody>
          <a:bodyPr/>
          <a:lstStyle/>
          <a:p>
            <a:pPr marL="0" indent="0">
              <a:buNone/>
            </a:pPr>
            <a:r>
              <a:rPr lang="en-GB" dirty="0"/>
              <a:t>In just five years, between 1986 and 1991, a single private firm (Rothschild) was either lead advisor or heavily involved in the creation of twenty-five massive new private firms: ‘the privatisation of British Steel (1988), the ten UK Water Authorities (1989), the twelve electricity distribution boards (1990), British Coal, British Telecom (1991)’. There was not a great deal of competition involved in the privatisations, and they did not take many years to achieve. If all that could be done in five years, then unravelling the mess could be done just as quickly because it is no more complex. </a:t>
            </a:r>
          </a:p>
        </p:txBody>
      </p:sp>
      <p:sp>
        <p:nvSpPr>
          <p:cNvPr id="4" name="Footer Placeholder 3">
            <a:extLst>
              <a:ext uri="{FF2B5EF4-FFF2-40B4-BE49-F238E27FC236}">
                <a16:creationId xmlns:a16="http://schemas.microsoft.com/office/drawing/2014/main" id="{295B3538-F115-8D48-9AB4-1E54B31A406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9CDC07A1-BB61-EC40-A487-F25A869E7F06}"/>
              </a:ext>
            </a:extLst>
          </p:cNvPr>
          <p:cNvSpPr>
            <a:spLocks noGrp="1"/>
          </p:cNvSpPr>
          <p:nvPr>
            <p:ph type="sldNum" sz="quarter" idx="12"/>
          </p:nvPr>
        </p:nvSpPr>
        <p:spPr/>
        <p:txBody>
          <a:bodyPr/>
          <a:lstStyle/>
          <a:p>
            <a:fld id="{C6C13921-03FE-0647-96BA-462C0AF9A523}" type="slidenum">
              <a:rPr lang="en-US" smtClean="0"/>
              <a:t>84</a:t>
            </a:fld>
            <a:endParaRPr lang="en-US" dirty="0"/>
          </a:p>
        </p:txBody>
      </p:sp>
      <p:pic>
        <p:nvPicPr>
          <p:cNvPr id="1026" name="Picture 2" descr="Detail of one of the many newspaper adverts to encourage investors">
            <a:extLst>
              <a:ext uri="{FF2B5EF4-FFF2-40B4-BE49-F238E27FC236}">
                <a16:creationId xmlns:a16="http://schemas.microsoft.com/office/drawing/2014/main" id="{7A22AC0D-826E-F943-8AD6-E31425671F4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665026" y="4437062"/>
            <a:ext cx="3595417" cy="35954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D74C7BB-DBC0-B54C-9BA5-8F68E76FDAF3}"/>
              </a:ext>
            </a:extLst>
          </p:cNvPr>
          <p:cNvSpPr txBox="1"/>
          <p:nvPr/>
        </p:nvSpPr>
        <p:spPr>
          <a:xfrm>
            <a:off x="4972050" y="8123815"/>
            <a:ext cx="4971494" cy="830997"/>
          </a:xfrm>
          <a:prstGeom prst="rect">
            <a:avLst/>
          </a:prstGeom>
          <a:noFill/>
        </p:spPr>
        <p:txBody>
          <a:bodyPr wrap="square">
            <a:spAutoFit/>
          </a:bodyPr>
          <a:lstStyle/>
          <a:p>
            <a:pPr algn="ctr"/>
            <a:r>
              <a:rPr lang="en-GB" sz="2400" dirty="0"/>
              <a:t>Detail of one of many newspaper adverts to encourage investors.</a:t>
            </a:r>
          </a:p>
        </p:txBody>
      </p:sp>
      <p:sp>
        <p:nvSpPr>
          <p:cNvPr id="10" name="TextBox 9">
            <a:extLst>
              <a:ext uri="{FF2B5EF4-FFF2-40B4-BE49-F238E27FC236}">
                <a16:creationId xmlns:a16="http://schemas.microsoft.com/office/drawing/2014/main" id="{2F7EA438-EEAC-2F4C-B1C4-ED80320D3EB3}"/>
              </a:ext>
            </a:extLst>
          </p:cNvPr>
          <p:cNvSpPr txBox="1"/>
          <p:nvPr/>
        </p:nvSpPr>
        <p:spPr>
          <a:xfrm>
            <a:off x="396661" y="8413576"/>
            <a:ext cx="3107184" cy="646331"/>
          </a:xfrm>
          <a:prstGeom prst="rect">
            <a:avLst/>
          </a:prstGeom>
          <a:noFill/>
        </p:spPr>
        <p:txBody>
          <a:bodyPr wrap="square">
            <a:spAutoFit/>
          </a:bodyPr>
          <a:lstStyle/>
          <a:p>
            <a:r>
              <a:rPr lang="en-GB" sz="1200" dirty="0"/>
              <a:t>Source: https://www.rothschildarchive.org/exhibitions/if_you_see_sidtell_him/the_legacy</a:t>
            </a:r>
          </a:p>
        </p:txBody>
      </p:sp>
      <p:pic>
        <p:nvPicPr>
          <p:cNvPr id="1028" name="Picture 4" descr="The Rothschild family arms">
            <a:extLst>
              <a:ext uri="{FF2B5EF4-FFF2-40B4-BE49-F238E27FC236}">
                <a16:creationId xmlns:a16="http://schemas.microsoft.com/office/drawing/2014/main" id="{BC8305C2-11F2-EE4B-88E7-5E8FCD61911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49953" y="4435777"/>
            <a:ext cx="2683720" cy="2701611"/>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12F99C9-FF7B-0E45-B405-8A67D54D18C8}"/>
              </a:ext>
            </a:extLst>
          </p:cNvPr>
          <p:cNvSpPr txBox="1"/>
          <p:nvPr/>
        </p:nvSpPr>
        <p:spPr>
          <a:xfrm>
            <a:off x="790189" y="7191328"/>
            <a:ext cx="4403248" cy="1200329"/>
          </a:xfrm>
          <a:prstGeom prst="rect">
            <a:avLst/>
          </a:prstGeom>
          <a:noFill/>
        </p:spPr>
        <p:txBody>
          <a:bodyPr wrap="square">
            <a:spAutoFit/>
          </a:bodyPr>
          <a:lstStyle/>
          <a:p>
            <a:pPr algn="ctr"/>
            <a:r>
              <a:rPr lang="en-GB" sz="2400" i="1" dirty="0"/>
              <a:t>'Concordia, Integritas, Industria’</a:t>
            </a:r>
            <a:r>
              <a:rPr lang="en-GB" sz="2400" dirty="0"/>
              <a:t> (Harmony, Integrity, Industry)</a:t>
            </a:r>
            <a:br>
              <a:rPr lang="en-GB" sz="2400" dirty="0"/>
            </a:br>
            <a:r>
              <a:rPr lang="en-GB" sz="2400" dirty="0"/>
              <a:t>Rothschild family motto</a:t>
            </a:r>
          </a:p>
        </p:txBody>
      </p:sp>
    </p:spTree>
    <p:extLst>
      <p:ext uri="{BB962C8B-B14F-4D97-AF65-F5344CB8AC3E}">
        <p14:creationId xmlns:p14="http://schemas.microsoft.com/office/powerpoint/2010/main" val="13840465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DA3C18-5EF7-CD4E-9ABD-37B262D9A80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04792" y="5893613"/>
            <a:ext cx="5055651" cy="3186993"/>
          </a:xfrm>
          <a:prstGeom prst="rect">
            <a:avLst/>
          </a:prstGeom>
        </p:spPr>
      </p:pic>
      <p:sp>
        <p:nvSpPr>
          <p:cNvPr id="2" name="Title 1">
            <a:extLst>
              <a:ext uri="{FF2B5EF4-FFF2-40B4-BE49-F238E27FC236}">
                <a16:creationId xmlns:a16="http://schemas.microsoft.com/office/drawing/2014/main" id="{E0A76085-A3CE-F64C-833B-C99F728C8983}"/>
              </a:ext>
            </a:extLst>
          </p:cNvPr>
          <p:cNvSpPr>
            <a:spLocks noGrp="1"/>
          </p:cNvSpPr>
          <p:nvPr>
            <p:ph type="title"/>
          </p:nvPr>
        </p:nvSpPr>
        <p:spPr>
          <a:xfrm>
            <a:off x="683657" y="224815"/>
            <a:ext cx="3450605" cy="855568"/>
          </a:xfrm>
        </p:spPr>
        <p:txBody>
          <a:bodyPr/>
          <a:lstStyle/>
          <a:p>
            <a:r>
              <a:rPr lang="en-GB" dirty="0"/>
              <a:t>Public Transport</a:t>
            </a:r>
          </a:p>
        </p:txBody>
      </p:sp>
      <p:sp>
        <p:nvSpPr>
          <p:cNvPr id="3" name="Content Placeholder 2">
            <a:extLst>
              <a:ext uri="{FF2B5EF4-FFF2-40B4-BE49-F238E27FC236}">
                <a16:creationId xmlns:a16="http://schemas.microsoft.com/office/drawing/2014/main" id="{BC9DC3B7-587D-B94F-8116-FF1A7F336968}"/>
              </a:ext>
            </a:extLst>
          </p:cNvPr>
          <p:cNvSpPr>
            <a:spLocks noGrp="1"/>
          </p:cNvSpPr>
          <p:nvPr>
            <p:ph idx="1"/>
          </p:nvPr>
        </p:nvSpPr>
        <p:spPr>
          <a:xfrm>
            <a:off x="683657" y="1062410"/>
            <a:ext cx="8576786" cy="5441534"/>
          </a:xfrm>
        </p:spPr>
        <p:txBody>
          <a:bodyPr>
            <a:normAutofit/>
          </a:bodyPr>
          <a:lstStyle/>
          <a:p>
            <a:pPr marL="0" indent="0">
              <a:buNone/>
            </a:pPr>
            <a:r>
              <a:rPr lang="en-GB" dirty="0"/>
              <a:t>Utility services can be made very cheap, even free. In June 2022, Germany introduced a €9 public transport ticket. You could travel for a month on just the one ticket. Internal air travel within Germany fell by 49% in the first month! This improved the lives and well-being of poorer Germans especially. Spain went one better than Germany and introduced free train travel within that country from September 2022 until the end of that year, and then extended this to all of 2023. What prompted both countries to act was the need to mitigate the rising cost-of-living crisis. Europe’s richest country, Luxembourg, has had free public transport for some time, as have the capital city of Estonia and fifty other large towns and cities in Europe. In 2022, Italy joined the trend by providing very cheap public transport for anyone on a low income, as did Austria, while in France it was already affordable. </a:t>
            </a:r>
          </a:p>
        </p:txBody>
      </p:sp>
      <p:sp>
        <p:nvSpPr>
          <p:cNvPr id="4" name="Footer Placeholder 3">
            <a:extLst>
              <a:ext uri="{FF2B5EF4-FFF2-40B4-BE49-F238E27FC236}">
                <a16:creationId xmlns:a16="http://schemas.microsoft.com/office/drawing/2014/main" id="{079CF917-E358-644F-B9A7-A39D48D65E8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1FB1B55A-A5C9-7E43-B2C6-AD639122B621}"/>
              </a:ext>
            </a:extLst>
          </p:cNvPr>
          <p:cNvSpPr>
            <a:spLocks noGrp="1"/>
          </p:cNvSpPr>
          <p:nvPr>
            <p:ph type="sldNum" sz="quarter" idx="12"/>
          </p:nvPr>
        </p:nvSpPr>
        <p:spPr/>
        <p:txBody>
          <a:bodyPr/>
          <a:lstStyle/>
          <a:p>
            <a:fld id="{C6C13921-03FE-0647-96BA-462C0AF9A523}" type="slidenum">
              <a:rPr lang="en-US" smtClean="0"/>
              <a:t>85</a:t>
            </a:fld>
            <a:endParaRPr lang="en-US" dirty="0"/>
          </a:p>
        </p:txBody>
      </p:sp>
      <p:sp>
        <p:nvSpPr>
          <p:cNvPr id="8" name="TextBox 7">
            <a:extLst>
              <a:ext uri="{FF2B5EF4-FFF2-40B4-BE49-F238E27FC236}">
                <a16:creationId xmlns:a16="http://schemas.microsoft.com/office/drawing/2014/main" id="{8FA04A1E-9843-1841-B270-A1DE73692D85}"/>
              </a:ext>
            </a:extLst>
          </p:cNvPr>
          <p:cNvSpPr txBox="1"/>
          <p:nvPr/>
        </p:nvSpPr>
        <p:spPr>
          <a:xfrm>
            <a:off x="597556" y="6039551"/>
            <a:ext cx="3536706" cy="2308324"/>
          </a:xfrm>
          <a:prstGeom prst="rect">
            <a:avLst/>
          </a:prstGeom>
          <a:noFill/>
        </p:spPr>
        <p:txBody>
          <a:bodyPr wrap="square">
            <a:spAutoFit/>
          </a:bodyPr>
          <a:lstStyle/>
          <a:p>
            <a:pPr algn="r"/>
            <a:r>
              <a:rPr lang="en-GB" sz="2400" i="1" dirty="0"/>
              <a:t>The Effects of the Planned High-Speed Rail System on Travel Times and Spatial Development in the European Alps</a:t>
            </a:r>
            <a:endParaRPr lang="en-GB" sz="2400" dirty="0"/>
          </a:p>
          <a:p>
            <a:pPr algn="r"/>
            <a:r>
              <a:rPr lang="en-GB" sz="2400" b="1" dirty="0"/>
              <a:t>Map by Elisa Ravazzoli</a:t>
            </a:r>
          </a:p>
        </p:txBody>
      </p:sp>
      <p:sp>
        <p:nvSpPr>
          <p:cNvPr id="10" name="TextBox 9">
            <a:extLst>
              <a:ext uri="{FF2B5EF4-FFF2-40B4-BE49-F238E27FC236}">
                <a16:creationId xmlns:a16="http://schemas.microsoft.com/office/drawing/2014/main" id="{AEFBB36B-CFC4-4C45-B055-6D700424CCB0}"/>
              </a:ext>
            </a:extLst>
          </p:cNvPr>
          <p:cNvSpPr txBox="1"/>
          <p:nvPr/>
        </p:nvSpPr>
        <p:spPr>
          <a:xfrm>
            <a:off x="363985" y="8347875"/>
            <a:ext cx="3356134" cy="1015663"/>
          </a:xfrm>
          <a:prstGeom prst="rect">
            <a:avLst/>
          </a:prstGeom>
          <a:noFill/>
        </p:spPr>
        <p:txBody>
          <a:bodyPr wrap="square">
            <a:spAutoFit/>
          </a:bodyPr>
          <a:lstStyle/>
          <a:p>
            <a:r>
              <a:rPr lang="en-GB" sz="1200" dirty="0"/>
              <a:t>Source: https://bioone.org/journals/mountain-research-and-development/volume-37/issue-1/MRD-JOURNAL-D-15-00051.1/The-Effects-of-the-Planned-High-Speed-Rail-System-on/10.1659/MRD-JOURNAL-D-15-00051.1.full</a:t>
            </a:r>
          </a:p>
        </p:txBody>
      </p:sp>
    </p:spTree>
    <p:extLst>
      <p:ext uri="{BB962C8B-B14F-4D97-AF65-F5344CB8AC3E}">
        <p14:creationId xmlns:p14="http://schemas.microsoft.com/office/powerpoint/2010/main" val="20098337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0F8F9-0741-4443-9645-C1A911568B01}"/>
              </a:ext>
            </a:extLst>
          </p:cNvPr>
          <p:cNvSpPr>
            <a:spLocks noGrp="1"/>
          </p:cNvSpPr>
          <p:nvPr>
            <p:ph type="title"/>
          </p:nvPr>
        </p:nvSpPr>
        <p:spPr>
          <a:xfrm>
            <a:off x="468912" y="288750"/>
            <a:ext cx="2559476" cy="590035"/>
          </a:xfrm>
        </p:spPr>
        <p:txBody>
          <a:bodyPr>
            <a:normAutofit/>
          </a:bodyPr>
          <a:lstStyle/>
          <a:p>
            <a:r>
              <a:rPr lang="en-US" dirty="0"/>
              <a:t>Economics</a:t>
            </a:r>
          </a:p>
        </p:txBody>
      </p:sp>
      <p:pic>
        <p:nvPicPr>
          <p:cNvPr id="4" name="Content Placeholder 3">
            <a:extLst>
              <a:ext uri="{FF2B5EF4-FFF2-40B4-BE49-F238E27FC236}">
                <a16:creationId xmlns:a16="http://schemas.microsoft.com/office/drawing/2014/main" id="{94C11865-62EA-FF4F-B51D-987E7EDAFF95}"/>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1351411" y="2602706"/>
            <a:ext cx="8082917" cy="6504236"/>
          </a:xfrm>
          <a:prstGeom prst="rect">
            <a:avLst/>
          </a:prstGeom>
        </p:spPr>
      </p:pic>
      <p:sp>
        <p:nvSpPr>
          <p:cNvPr id="3" name="Footer Placeholder 2">
            <a:extLst>
              <a:ext uri="{FF2B5EF4-FFF2-40B4-BE49-F238E27FC236}">
                <a16:creationId xmlns:a16="http://schemas.microsoft.com/office/drawing/2014/main" id="{6D018346-38B5-4E46-B1DF-0FA226FA35F2}"/>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1CD4917E-D338-6540-B1BF-03FD383D263E}"/>
              </a:ext>
            </a:extLst>
          </p:cNvPr>
          <p:cNvSpPr>
            <a:spLocks noGrp="1"/>
          </p:cNvSpPr>
          <p:nvPr>
            <p:ph type="sldNum" sz="quarter" idx="12"/>
          </p:nvPr>
        </p:nvSpPr>
        <p:spPr/>
        <p:txBody>
          <a:bodyPr/>
          <a:lstStyle/>
          <a:p>
            <a:fld id="{C6C13921-03FE-0647-96BA-462C0AF9A523}" type="slidenum">
              <a:rPr lang="en-US" smtClean="0"/>
              <a:t>86</a:t>
            </a:fld>
            <a:endParaRPr lang="en-US" dirty="0"/>
          </a:p>
        </p:txBody>
      </p:sp>
      <p:sp>
        <p:nvSpPr>
          <p:cNvPr id="10" name="TextBox 9">
            <a:extLst>
              <a:ext uri="{FF2B5EF4-FFF2-40B4-BE49-F238E27FC236}">
                <a16:creationId xmlns:a16="http://schemas.microsoft.com/office/drawing/2014/main" id="{7FA46C6A-99CD-6E4C-8D9B-C0BC7B2806EB}"/>
              </a:ext>
            </a:extLst>
          </p:cNvPr>
          <p:cNvSpPr txBox="1"/>
          <p:nvPr/>
        </p:nvSpPr>
        <p:spPr>
          <a:xfrm>
            <a:off x="468913" y="878785"/>
            <a:ext cx="9228876" cy="1938992"/>
          </a:xfrm>
          <a:prstGeom prst="rect">
            <a:avLst/>
          </a:prstGeom>
          <a:noFill/>
        </p:spPr>
        <p:txBody>
          <a:bodyPr wrap="square">
            <a:spAutoFit/>
          </a:bodyPr>
          <a:lstStyle/>
          <a:p>
            <a:r>
              <a:rPr lang="en-GB" sz="2400" dirty="0"/>
              <a:t>Economics in the UK and US has become an academic discipline that both attracts and retains people who tend to be less compassionate than most. It tends to eject those who are not part of this in-group. </a:t>
            </a:r>
            <a:br>
              <a:rPr lang="en-GB" sz="2400" dirty="0"/>
            </a:br>
            <a:r>
              <a:rPr lang="en-GB" sz="2400" dirty="0"/>
              <a:t>In the UK, economics is the social science that most attracts young people from the best-off families.</a:t>
            </a:r>
          </a:p>
        </p:txBody>
      </p:sp>
      <p:sp>
        <p:nvSpPr>
          <p:cNvPr id="11" name="Rectangle 10">
            <a:extLst>
              <a:ext uri="{FF2B5EF4-FFF2-40B4-BE49-F238E27FC236}">
                <a16:creationId xmlns:a16="http://schemas.microsoft.com/office/drawing/2014/main" id="{7468453D-0303-7F4E-ABFE-FDC6D9A859B6}"/>
              </a:ext>
            </a:extLst>
          </p:cNvPr>
          <p:cNvSpPr/>
          <p:nvPr/>
        </p:nvSpPr>
        <p:spPr>
          <a:xfrm>
            <a:off x="468912" y="7599616"/>
            <a:ext cx="2876733" cy="20507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8" name="TextBox 7">
            <a:extLst>
              <a:ext uri="{FF2B5EF4-FFF2-40B4-BE49-F238E27FC236}">
                <a16:creationId xmlns:a16="http://schemas.microsoft.com/office/drawing/2014/main" id="{D92156CC-1A2C-8542-A2CF-FBAA80EB754F}"/>
              </a:ext>
            </a:extLst>
          </p:cNvPr>
          <p:cNvSpPr txBox="1"/>
          <p:nvPr/>
        </p:nvSpPr>
        <p:spPr>
          <a:xfrm>
            <a:off x="298090" y="7599616"/>
            <a:ext cx="3218375" cy="1795556"/>
          </a:xfrm>
          <a:prstGeom prst="rect">
            <a:avLst/>
          </a:prstGeom>
          <a:noFill/>
        </p:spPr>
        <p:txBody>
          <a:bodyPr wrap="square">
            <a:spAutoFit/>
          </a:bodyPr>
          <a:lstStyle/>
          <a:p>
            <a:r>
              <a:rPr lang="en-US" sz="1200" dirty="0"/>
              <a:t>Source: Robert Schultz and Anna Stansbury, US economics PhDs are less socioeconomically and racially diverse than other major fields, Working Paper 22-4, Peterson Institute for International Economics, 31 March 2022. https://www.piie.com/research/piie-charts/us-economics-phds-are-less-socioeconomically-and-racially-diverse-other-major</a:t>
            </a:r>
          </a:p>
          <a:p>
            <a:endParaRPr lang="en-US" sz="1468" dirty="0"/>
          </a:p>
        </p:txBody>
      </p:sp>
    </p:spTree>
    <p:extLst>
      <p:ext uri="{BB962C8B-B14F-4D97-AF65-F5344CB8AC3E}">
        <p14:creationId xmlns:p14="http://schemas.microsoft.com/office/powerpoint/2010/main" val="39908503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457B4C5-1014-F448-A131-48BCD4A53606}"/>
              </a:ext>
            </a:extLst>
          </p:cNvPr>
          <p:cNvSpPr>
            <a:spLocks noGrp="1"/>
          </p:cNvSpPr>
          <p:nvPr>
            <p:ph type="title"/>
          </p:nvPr>
        </p:nvSpPr>
        <p:spPr>
          <a:xfrm>
            <a:off x="363983" y="237159"/>
            <a:ext cx="8558325" cy="571699"/>
          </a:xfrm>
        </p:spPr>
        <p:txBody>
          <a:bodyPr>
            <a:normAutofit fontScale="90000"/>
          </a:bodyPr>
          <a:lstStyle/>
          <a:p>
            <a:r>
              <a:rPr lang="en-US" dirty="0"/>
              <a:t>Privatisation ended serious investment</a:t>
            </a:r>
          </a:p>
        </p:txBody>
      </p:sp>
      <p:pic>
        <p:nvPicPr>
          <p:cNvPr id="1026" name="Picture 2" descr="Image">
            <a:extLst>
              <a:ext uri="{FF2B5EF4-FFF2-40B4-BE49-F238E27FC236}">
                <a16:creationId xmlns:a16="http://schemas.microsoft.com/office/drawing/2014/main" id="{4C56353E-0094-814C-9C41-1BCFE67B00D4}"/>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226183" y="2765200"/>
            <a:ext cx="9491733" cy="5447672"/>
          </a:xfrm>
          <a:prstGeom prst="rect">
            <a:avLst/>
          </a:prstGeom>
          <a:noFill/>
          <a:extLst>
            <a:ext uri="{909E8E84-426E-40DD-AFC4-6F175D3DCCD1}">
              <a14:hiddenFill xmlns:a14="http://schemas.microsoft.com/office/drawing/2010/main">
                <a:solidFill>
                  <a:srgbClr val="FFFFFF"/>
                </a:solidFill>
              </a14:hiddenFill>
            </a:ext>
          </a:extLst>
        </p:spPr>
      </p:pic>
      <p:sp>
        <p:nvSpPr>
          <p:cNvPr id="2" name="Footer Placeholder 1">
            <a:extLst>
              <a:ext uri="{FF2B5EF4-FFF2-40B4-BE49-F238E27FC236}">
                <a16:creationId xmlns:a16="http://schemas.microsoft.com/office/drawing/2014/main" id="{2E5F252D-E266-F944-ABFB-73E7AADB0B92}"/>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E9A253BB-EA75-394D-A50B-67556FF8F014}"/>
              </a:ext>
            </a:extLst>
          </p:cNvPr>
          <p:cNvSpPr>
            <a:spLocks noGrp="1"/>
          </p:cNvSpPr>
          <p:nvPr>
            <p:ph type="sldNum" sz="quarter" idx="12"/>
          </p:nvPr>
        </p:nvSpPr>
        <p:spPr/>
        <p:txBody>
          <a:bodyPr/>
          <a:lstStyle/>
          <a:p>
            <a:fld id="{C6C13921-03FE-0647-96BA-462C0AF9A523}" type="slidenum">
              <a:rPr lang="en-US" smtClean="0"/>
              <a:t>87</a:t>
            </a:fld>
            <a:endParaRPr lang="en-US" dirty="0"/>
          </a:p>
        </p:txBody>
      </p:sp>
      <p:sp>
        <p:nvSpPr>
          <p:cNvPr id="6" name="TextBox 5">
            <a:extLst>
              <a:ext uri="{FF2B5EF4-FFF2-40B4-BE49-F238E27FC236}">
                <a16:creationId xmlns:a16="http://schemas.microsoft.com/office/drawing/2014/main" id="{34BBCB65-AFBA-E748-99CF-8AD0AE369E94}"/>
              </a:ext>
            </a:extLst>
          </p:cNvPr>
          <p:cNvSpPr txBox="1"/>
          <p:nvPr/>
        </p:nvSpPr>
        <p:spPr>
          <a:xfrm>
            <a:off x="479715" y="8212872"/>
            <a:ext cx="4329218" cy="830997"/>
          </a:xfrm>
          <a:prstGeom prst="rect">
            <a:avLst/>
          </a:prstGeom>
          <a:noFill/>
        </p:spPr>
        <p:txBody>
          <a:bodyPr wrap="square">
            <a:spAutoFit/>
          </a:bodyPr>
          <a:lstStyle/>
          <a:p>
            <a:r>
              <a:rPr lang="en-GB" sz="1200" dirty="0">
                <a:latin typeface="Calibri" panose="020F0502020204030204" pitchFamily="34" charset="0"/>
                <a:ea typeface="Calibri" panose="020F0502020204030204" pitchFamily="34" charset="0"/>
                <a:cs typeface="Times New Roman" panose="02020603050405020304" pitchFamily="18" charset="0"/>
              </a:rPr>
              <a:t>Source: Mary Shepperson (2022), Question for twitter: Why hasn't there been a single new reservoir built for over 30 years in the UK? We used to build loads, Tweet of 29 July https://twitter.com/MShepperson/status/1553123795136876544</a:t>
            </a:r>
          </a:p>
        </p:txBody>
      </p:sp>
      <p:sp>
        <p:nvSpPr>
          <p:cNvPr id="8" name="TextBox 7">
            <a:extLst>
              <a:ext uri="{FF2B5EF4-FFF2-40B4-BE49-F238E27FC236}">
                <a16:creationId xmlns:a16="http://schemas.microsoft.com/office/drawing/2014/main" id="{D0895CD2-E904-7C46-BEBF-D4F61F6D096F}"/>
              </a:ext>
            </a:extLst>
          </p:cNvPr>
          <p:cNvSpPr txBox="1"/>
          <p:nvPr/>
        </p:nvSpPr>
        <p:spPr>
          <a:xfrm>
            <a:off x="363983" y="980228"/>
            <a:ext cx="9491733" cy="1938992"/>
          </a:xfrm>
          <a:prstGeom prst="rect">
            <a:avLst/>
          </a:prstGeom>
          <a:noFill/>
        </p:spPr>
        <p:txBody>
          <a:bodyPr wrap="square">
            <a:spAutoFit/>
          </a:bodyPr>
          <a:lstStyle/>
          <a:p>
            <a:r>
              <a:rPr lang="en-GB" sz="2400" dirty="0"/>
              <a:t>‘The correlation between stopping reservoir construction and privatisation in 1989 is stark. I assume the money that should have been invested in reservoir capacity has gone into shareholder pockets, just as with infrastructure to stop sewage over-flows into rivers.’</a:t>
            </a:r>
          </a:p>
          <a:p>
            <a:r>
              <a:rPr lang="en-GB" sz="2400" dirty="0"/>
              <a:t>Mary Shepperson, archaeologist and lecturer at the University of Liverpool</a:t>
            </a:r>
          </a:p>
        </p:txBody>
      </p:sp>
    </p:spTree>
    <p:extLst>
      <p:ext uri="{BB962C8B-B14F-4D97-AF65-F5344CB8AC3E}">
        <p14:creationId xmlns:p14="http://schemas.microsoft.com/office/powerpoint/2010/main" val="278239227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698907E-EEAF-7643-9DD1-64953E40A76F}"/>
              </a:ext>
            </a:extLst>
          </p:cNvPr>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a:stretch>
            <a:fillRect/>
          </a:stretch>
        </p:blipFill>
        <p:spPr bwMode="auto">
          <a:xfrm>
            <a:off x="3692826" y="424914"/>
            <a:ext cx="5914581" cy="8625433"/>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a:extLst>
              <a:ext uri="{FF2B5EF4-FFF2-40B4-BE49-F238E27FC236}">
                <a16:creationId xmlns:a16="http://schemas.microsoft.com/office/drawing/2014/main" id="{0FDC125B-B72D-A845-AFA6-1CCC5D87302E}"/>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455F9E4B-1A40-C04C-B5CF-2BFE8338829B}"/>
              </a:ext>
            </a:extLst>
          </p:cNvPr>
          <p:cNvSpPr>
            <a:spLocks noGrp="1"/>
          </p:cNvSpPr>
          <p:nvPr>
            <p:ph type="sldNum" sz="quarter" idx="12"/>
          </p:nvPr>
        </p:nvSpPr>
        <p:spPr/>
        <p:txBody>
          <a:bodyPr/>
          <a:lstStyle/>
          <a:p>
            <a:fld id="{C6C13921-03FE-0647-96BA-462C0AF9A523}" type="slidenum">
              <a:rPr lang="en-US" smtClean="0"/>
              <a:t>88</a:t>
            </a:fld>
            <a:endParaRPr lang="en-US" dirty="0"/>
          </a:p>
        </p:txBody>
      </p:sp>
      <p:sp>
        <p:nvSpPr>
          <p:cNvPr id="6" name="TextBox 5">
            <a:extLst>
              <a:ext uri="{FF2B5EF4-FFF2-40B4-BE49-F238E27FC236}">
                <a16:creationId xmlns:a16="http://schemas.microsoft.com/office/drawing/2014/main" id="{5EEACCC1-135C-7441-89D0-DDB5CDD0868E}"/>
              </a:ext>
            </a:extLst>
          </p:cNvPr>
          <p:cNvSpPr txBox="1"/>
          <p:nvPr/>
        </p:nvSpPr>
        <p:spPr>
          <a:xfrm>
            <a:off x="360035" y="8199576"/>
            <a:ext cx="2933948" cy="1015663"/>
          </a:xfrm>
          <a:prstGeom prst="rect">
            <a:avLst/>
          </a:prstGeom>
          <a:noFill/>
        </p:spPr>
        <p:txBody>
          <a:bodyPr wrap="square">
            <a:spAutoFit/>
          </a:bodyPr>
          <a:lstStyle/>
          <a:p>
            <a:r>
              <a:rPr lang="en-US" sz="1200" dirty="0"/>
              <a:t>Source: page ix of the preface to the third edition of Danny Dorling (2020) Inequality and the 1%, London: Verso, available here: https://www.dannydorling.org/books/onepercent/Material_files/iatopc_preface.pdf</a:t>
            </a:r>
          </a:p>
        </p:txBody>
      </p:sp>
      <p:sp>
        <p:nvSpPr>
          <p:cNvPr id="8" name="Title 7">
            <a:extLst>
              <a:ext uri="{FF2B5EF4-FFF2-40B4-BE49-F238E27FC236}">
                <a16:creationId xmlns:a16="http://schemas.microsoft.com/office/drawing/2014/main" id="{40DFA6B3-557F-0041-90F6-AAB39DA2E835}"/>
              </a:ext>
            </a:extLst>
          </p:cNvPr>
          <p:cNvSpPr>
            <a:spLocks noGrp="1"/>
          </p:cNvSpPr>
          <p:nvPr>
            <p:ph type="title"/>
          </p:nvPr>
        </p:nvSpPr>
        <p:spPr>
          <a:xfrm>
            <a:off x="683657" y="285813"/>
            <a:ext cx="2917150" cy="2320383"/>
          </a:xfrm>
        </p:spPr>
        <p:txBody>
          <a:bodyPr>
            <a:normAutofit/>
          </a:bodyPr>
          <a:lstStyle/>
          <a:p>
            <a:r>
              <a:rPr lang="en-GB" dirty="0"/>
              <a:t>We may be at a peak of inequality again.</a:t>
            </a:r>
          </a:p>
        </p:txBody>
      </p:sp>
      <p:sp>
        <p:nvSpPr>
          <p:cNvPr id="11" name="TextBox 10">
            <a:extLst>
              <a:ext uri="{FF2B5EF4-FFF2-40B4-BE49-F238E27FC236}">
                <a16:creationId xmlns:a16="http://schemas.microsoft.com/office/drawing/2014/main" id="{929E6CA0-E1AC-7A40-8AE1-7E8F024D350F}"/>
              </a:ext>
            </a:extLst>
          </p:cNvPr>
          <p:cNvSpPr txBox="1"/>
          <p:nvPr/>
        </p:nvSpPr>
        <p:spPr>
          <a:xfrm>
            <a:off x="683657" y="3135543"/>
            <a:ext cx="2503426" cy="4650173"/>
          </a:xfrm>
          <a:prstGeom prst="rect">
            <a:avLst/>
          </a:prstGeom>
          <a:noFill/>
        </p:spPr>
        <p:txBody>
          <a:bodyPr wrap="square">
            <a:spAutoFit/>
          </a:bodyPr>
          <a:lstStyle/>
          <a:p>
            <a:r>
              <a:rPr lang="en-GB" sz="2400" dirty="0"/>
              <a:t>By the time the pandemic hit, the take of the 0.01% was back up to 130 times the average income, the share it had last been around the time the Beveridge Report was published in 1942.</a:t>
            </a:r>
          </a:p>
        </p:txBody>
      </p:sp>
    </p:spTree>
    <p:extLst>
      <p:ext uri="{BB962C8B-B14F-4D97-AF65-F5344CB8AC3E}">
        <p14:creationId xmlns:p14="http://schemas.microsoft.com/office/powerpoint/2010/main" val="3172685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 letter&#10;&#10;Description automatically generated">
            <a:extLst>
              <a:ext uri="{FF2B5EF4-FFF2-40B4-BE49-F238E27FC236}">
                <a16:creationId xmlns:a16="http://schemas.microsoft.com/office/drawing/2014/main" id="{99720642-179C-3B4C-8CE9-7A9D60832337}"/>
              </a:ext>
            </a:extLst>
          </p:cNvPr>
          <p:cNvPicPr>
            <a:picLocks noGrp="1" noChangeAspect="1"/>
          </p:cNvPicPr>
          <p:nvPr>
            <p:ph idx="1"/>
          </p:nvPr>
        </p:nvPicPr>
        <p:blipFill>
          <a:blip r:embed="rId2"/>
          <a:stretch>
            <a:fillRect/>
          </a:stretch>
        </p:blipFill>
        <p:spPr>
          <a:xfrm>
            <a:off x="497195" y="1252391"/>
            <a:ext cx="8870310" cy="7696300"/>
          </a:xfrm>
        </p:spPr>
      </p:pic>
      <p:sp>
        <p:nvSpPr>
          <p:cNvPr id="4" name="Footer Placeholder 3">
            <a:extLst>
              <a:ext uri="{FF2B5EF4-FFF2-40B4-BE49-F238E27FC236}">
                <a16:creationId xmlns:a16="http://schemas.microsoft.com/office/drawing/2014/main" id="{C684F670-66D8-6644-B632-78F35C7E5B88}"/>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273603EB-0DCA-E64A-B123-65497D3F0196}"/>
              </a:ext>
            </a:extLst>
          </p:cNvPr>
          <p:cNvSpPr>
            <a:spLocks noGrp="1"/>
          </p:cNvSpPr>
          <p:nvPr>
            <p:ph type="sldNum" sz="quarter" idx="12"/>
          </p:nvPr>
        </p:nvSpPr>
        <p:spPr/>
        <p:txBody>
          <a:bodyPr/>
          <a:lstStyle/>
          <a:p>
            <a:fld id="{C6C13921-03FE-0647-96BA-462C0AF9A523}" type="slidenum">
              <a:rPr lang="en-US" smtClean="0"/>
              <a:t>89</a:t>
            </a:fld>
            <a:endParaRPr lang="en-US" dirty="0"/>
          </a:p>
        </p:txBody>
      </p:sp>
      <p:sp>
        <p:nvSpPr>
          <p:cNvPr id="9" name="TextBox 8">
            <a:extLst>
              <a:ext uri="{FF2B5EF4-FFF2-40B4-BE49-F238E27FC236}">
                <a16:creationId xmlns:a16="http://schemas.microsoft.com/office/drawing/2014/main" id="{EC24FEFC-ABA6-B847-80A7-3428132693D1}"/>
              </a:ext>
            </a:extLst>
          </p:cNvPr>
          <p:cNvSpPr txBox="1"/>
          <p:nvPr/>
        </p:nvSpPr>
        <p:spPr>
          <a:xfrm>
            <a:off x="259078" y="8799740"/>
            <a:ext cx="3214788" cy="830997"/>
          </a:xfrm>
          <a:prstGeom prst="rect">
            <a:avLst/>
          </a:prstGeom>
          <a:noFill/>
        </p:spPr>
        <p:txBody>
          <a:bodyPr wrap="square">
            <a:spAutoFit/>
          </a:bodyPr>
          <a:lstStyle/>
          <a:p>
            <a:r>
              <a:rPr lang="en-GB" sz="1200" dirty="0"/>
              <a:t>Source: 28 July 2022 https://www.gov.uk/government/statistics/inheritance-tax-statistics-commentary/inheritance-tax-statistics-commentary</a:t>
            </a:r>
          </a:p>
        </p:txBody>
      </p:sp>
      <p:sp>
        <p:nvSpPr>
          <p:cNvPr id="11" name="TextBox 10">
            <a:extLst>
              <a:ext uri="{FF2B5EF4-FFF2-40B4-BE49-F238E27FC236}">
                <a16:creationId xmlns:a16="http://schemas.microsoft.com/office/drawing/2014/main" id="{E7AAB0F7-315A-2840-90F1-60191F6C7102}"/>
              </a:ext>
            </a:extLst>
          </p:cNvPr>
          <p:cNvSpPr txBox="1"/>
          <p:nvPr/>
        </p:nvSpPr>
        <p:spPr>
          <a:xfrm>
            <a:off x="559370" y="339512"/>
            <a:ext cx="8701073" cy="646331"/>
          </a:xfrm>
          <a:prstGeom prst="rect">
            <a:avLst/>
          </a:prstGeom>
          <a:noFill/>
        </p:spPr>
        <p:txBody>
          <a:bodyPr wrap="square">
            <a:spAutoFit/>
          </a:bodyPr>
          <a:lstStyle/>
          <a:p>
            <a:r>
              <a:rPr lang="en-GB" sz="3600" dirty="0">
                <a:latin typeface="+mj-lt"/>
              </a:rPr>
              <a:t>Only 1 in 27 in the UK pay any inheritance tax.</a:t>
            </a:r>
          </a:p>
        </p:txBody>
      </p:sp>
    </p:spTree>
    <p:extLst>
      <p:ext uri="{BB962C8B-B14F-4D97-AF65-F5344CB8AC3E}">
        <p14:creationId xmlns:p14="http://schemas.microsoft.com/office/powerpoint/2010/main" val="28053971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604C1B8-B2CB-3041-AB95-903928FE9104}"/>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34FA7CB6-BF0F-9146-B2CF-C89154DD253B}"/>
              </a:ext>
            </a:extLst>
          </p:cNvPr>
          <p:cNvSpPr>
            <a:spLocks noGrp="1"/>
          </p:cNvSpPr>
          <p:nvPr>
            <p:ph type="sldNum" sz="quarter" idx="12"/>
          </p:nvPr>
        </p:nvSpPr>
        <p:spPr/>
        <p:txBody>
          <a:bodyPr/>
          <a:lstStyle/>
          <a:p>
            <a:fld id="{C6C13921-03FE-0647-96BA-462C0AF9A523}" type="slidenum">
              <a:rPr lang="en-US" smtClean="0"/>
              <a:t>9</a:t>
            </a:fld>
            <a:endParaRPr lang="en-US" dirty="0"/>
          </a:p>
        </p:txBody>
      </p:sp>
      <p:sp>
        <p:nvSpPr>
          <p:cNvPr id="7" name="TextBox 6">
            <a:extLst>
              <a:ext uri="{FF2B5EF4-FFF2-40B4-BE49-F238E27FC236}">
                <a16:creationId xmlns:a16="http://schemas.microsoft.com/office/drawing/2014/main" id="{241C9362-D432-2C4F-BC86-B8A8498FBE48}"/>
              </a:ext>
            </a:extLst>
          </p:cNvPr>
          <p:cNvSpPr txBox="1"/>
          <p:nvPr/>
        </p:nvSpPr>
        <p:spPr>
          <a:xfrm>
            <a:off x="439993" y="276567"/>
            <a:ext cx="8586020" cy="1754326"/>
          </a:xfrm>
          <a:prstGeom prst="rect">
            <a:avLst/>
          </a:prstGeom>
          <a:noFill/>
        </p:spPr>
        <p:txBody>
          <a:bodyPr wrap="square">
            <a:spAutoFit/>
          </a:bodyPr>
          <a:lstStyle/>
          <a:p>
            <a:r>
              <a:rPr lang="en-US" sz="3600" dirty="0">
                <a:latin typeface="+mj-lt"/>
              </a:rPr>
              <a:t>Economic inequality is currently falling in most countries worldwide, including across Europe, where it tends to be lowest already.</a:t>
            </a:r>
          </a:p>
        </p:txBody>
      </p:sp>
      <p:pic>
        <p:nvPicPr>
          <p:cNvPr id="10" name="Picture 9">
            <a:extLst>
              <a:ext uri="{FF2B5EF4-FFF2-40B4-BE49-F238E27FC236}">
                <a16:creationId xmlns:a16="http://schemas.microsoft.com/office/drawing/2014/main" id="{83081C4C-088A-DB4E-A9B8-49B994C8F357}"/>
              </a:ext>
            </a:extLst>
          </p:cNvPr>
          <p:cNvPicPr>
            <a:picLocks noChangeAspect="1"/>
          </p:cNvPicPr>
          <p:nvPr/>
        </p:nvPicPr>
        <p:blipFill>
          <a:blip r:embed="rId2"/>
          <a:stretch>
            <a:fillRect/>
          </a:stretch>
        </p:blipFill>
        <p:spPr>
          <a:xfrm>
            <a:off x="439993" y="2133600"/>
            <a:ext cx="9341653" cy="6297608"/>
          </a:xfrm>
          <a:prstGeom prst="rect">
            <a:avLst/>
          </a:prstGeom>
        </p:spPr>
      </p:pic>
      <p:sp>
        <p:nvSpPr>
          <p:cNvPr id="14" name="TextBox 13">
            <a:extLst>
              <a:ext uri="{FF2B5EF4-FFF2-40B4-BE49-F238E27FC236}">
                <a16:creationId xmlns:a16="http://schemas.microsoft.com/office/drawing/2014/main" id="{4E381DBE-8F59-9E4A-A397-8B1D6F117A3F}"/>
              </a:ext>
            </a:extLst>
          </p:cNvPr>
          <p:cNvSpPr txBox="1"/>
          <p:nvPr/>
        </p:nvSpPr>
        <p:spPr>
          <a:xfrm>
            <a:off x="1043964" y="8795243"/>
            <a:ext cx="7736242" cy="461665"/>
          </a:xfrm>
          <a:prstGeom prst="rect">
            <a:avLst/>
          </a:prstGeom>
          <a:noFill/>
        </p:spPr>
        <p:txBody>
          <a:bodyPr wrap="square">
            <a:spAutoFit/>
          </a:bodyPr>
          <a:lstStyle/>
          <a:p>
            <a:r>
              <a:rPr lang="en-US" sz="1200" dirty="0"/>
              <a:t>Source: OECD estimates of income inequality as of March 2023: </a:t>
            </a:r>
            <a:br>
              <a:rPr lang="en-US" sz="1200" dirty="0"/>
            </a:br>
            <a:r>
              <a:rPr lang="en-US" sz="1200" dirty="0"/>
              <a:t>https://data.oecd.org/inequality/income-inequality.htm</a:t>
            </a:r>
          </a:p>
        </p:txBody>
      </p:sp>
    </p:spTree>
    <p:extLst>
      <p:ext uri="{BB962C8B-B14F-4D97-AF65-F5344CB8AC3E}">
        <p14:creationId xmlns:p14="http://schemas.microsoft.com/office/powerpoint/2010/main" val="424965509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DC232-5AE8-EC4C-BC3A-C933186CE2F6}"/>
              </a:ext>
            </a:extLst>
          </p:cNvPr>
          <p:cNvSpPr>
            <a:spLocks noGrp="1"/>
          </p:cNvSpPr>
          <p:nvPr>
            <p:ph type="title"/>
          </p:nvPr>
        </p:nvSpPr>
        <p:spPr>
          <a:xfrm>
            <a:off x="683657" y="379645"/>
            <a:ext cx="8576786" cy="831819"/>
          </a:xfrm>
        </p:spPr>
        <p:txBody>
          <a:bodyPr>
            <a:normAutofit/>
          </a:bodyPr>
          <a:lstStyle/>
          <a:p>
            <a:r>
              <a:rPr lang="en-GB" sz="3600" dirty="0"/>
              <a:t>Women leave more wealth than men.</a:t>
            </a:r>
          </a:p>
        </p:txBody>
      </p:sp>
      <p:pic>
        <p:nvPicPr>
          <p:cNvPr id="9" name="Content Placeholder 8" descr="Table&#10;&#10;Description automatically generated">
            <a:extLst>
              <a:ext uri="{FF2B5EF4-FFF2-40B4-BE49-F238E27FC236}">
                <a16:creationId xmlns:a16="http://schemas.microsoft.com/office/drawing/2014/main" id="{3338304F-0217-2746-8942-66449283BA7A}"/>
              </a:ext>
            </a:extLst>
          </p:cNvPr>
          <p:cNvPicPr>
            <a:picLocks noGrp="1" noChangeAspect="1"/>
          </p:cNvPicPr>
          <p:nvPr>
            <p:ph idx="1"/>
          </p:nvPr>
        </p:nvPicPr>
        <p:blipFill>
          <a:blip r:embed="rId2"/>
          <a:stretch>
            <a:fillRect/>
          </a:stretch>
        </p:blipFill>
        <p:spPr>
          <a:xfrm>
            <a:off x="229809" y="1671380"/>
            <a:ext cx="9688025" cy="6599752"/>
          </a:xfrm>
        </p:spPr>
      </p:pic>
      <p:sp>
        <p:nvSpPr>
          <p:cNvPr id="4" name="Footer Placeholder 3">
            <a:extLst>
              <a:ext uri="{FF2B5EF4-FFF2-40B4-BE49-F238E27FC236}">
                <a16:creationId xmlns:a16="http://schemas.microsoft.com/office/drawing/2014/main" id="{848F2EB3-C1A6-E04B-8C5C-12C75A41B12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8D250C39-5D34-8946-A0EE-05070125C7D2}"/>
              </a:ext>
            </a:extLst>
          </p:cNvPr>
          <p:cNvSpPr>
            <a:spLocks noGrp="1"/>
          </p:cNvSpPr>
          <p:nvPr>
            <p:ph type="sldNum" sz="quarter" idx="12"/>
          </p:nvPr>
        </p:nvSpPr>
        <p:spPr/>
        <p:txBody>
          <a:bodyPr/>
          <a:lstStyle/>
          <a:p>
            <a:fld id="{C6C13921-03FE-0647-96BA-462C0AF9A523}" type="slidenum">
              <a:rPr lang="en-US" smtClean="0"/>
              <a:t>90</a:t>
            </a:fld>
            <a:endParaRPr lang="en-US" dirty="0"/>
          </a:p>
        </p:txBody>
      </p:sp>
      <p:sp>
        <p:nvSpPr>
          <p:cNvPr id="7" name="TextBox 6">
            <a:extLst>
              <a:ext uri="{FF2B5EF4-FFF2-40B4-BE49-F238E27FC236}">
                <a16:creationId xmlns:a16="http://schemas.microsoft.com/office/drawing/2014/main" id="{62643140-0B8A-6F44-A6C2-743522AE0C85}"/>
              </a:ext>
            </a:extLst>
          </p:cNvPr>
          <p:cNvSpPr txBox="1"/>
          <p:nvPr/>
        </p:nvSpPr>
        <p:spPr>
          <a:xfrm>
            <a:off x="229809" y="8271132"/>
            <a:ext cx="2977926" cy="830997"/>
          </a:xfrm>
          <a:prstGeom prst="rect">
            <a:avLst/>
          </a:prstGeom>
          <a:noFill/>
        </p:spPr>
        <p:txBody>
          <a:bodyPr wrap="square">
            <a:spAutoFit/>
          </a:bodyPr>
          <a:lstStyle/>
          <a:p>
            <a:r>
              <a:rPr lang="en-GB" sz="1200" dirty="0"/>
              <a:t>Source: https://webarchive.nationalarchives.gov.uk/ukgwa/20060214032021/http:/www.hmrc.gov.uk/stats/inheritance_tax/table12_9.pdf</a:t>
            </a:r>
          </a:p>
        </p:txBody>
      </p:sp>
    </p:spTree>
    <p:extLst>
      <p:ext uri="{BB962C8B-B14F-4D97-AF65-F5344CB8AC3E}">
        <p14:creationId xmlns:p14="http://schemas.microsoft.com/office/powerpoint/2010/main" val="14280448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7FB8D5F9-9DB3-834E-98B5-CF42738EE3AD}"/>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5110D69B-697D-D34C-A29D-C568700E1A7B}"/>
              </a:ext>
            </a:extLst>
          </p:cNvPr>
          <p:cNvSpPr>
            <a:spLocks noGrp="1"/>
          </p:cNvSpPr>
          <p:nvPr>
            <p:ph type="sldNum" sz="quarter" idx="12"/>
          </p:nvPr>
        </p:nvSpPr>
        <p:spPr/>
        <p:txBody>
          <a:bodyPr/>
          <a:lstStyle/>
          <a:p>
            <a:fld id="{C6C13921-03FE-0647-96BA-462C0AF9A523}" type="slidenum">
              <a:rPr lang="en-US" smtClean="0"/>
              <a:t>91</a:t>
            </a:fld>
            <a:endParaRPr lang="en-US" dirty="0"/>
          </a:p>
        </p:txBody>
      </p:sp>
      <p:sp>
        <p:nvSpPr>
          <p:cNvPr id="11" name="TextBox 10">
            <a:extLst>
              <a:ext uri="{FF2B5EF4-FFF2-40B4-BE49-F238E27FC236}">
                <a16:creationId xmlns:a16="http://schemas.microsoft.com/office/drawing/2014/main" id="{392A74D4-D4D3-9646-96F8-03B5FC39CF65}"/>
              </a:ext>
            </a:extLst>
          </p:cNvPr>
          <p:cNvSpPr txBox="1"/>
          <p:nvPr/>
        </p:nvSpPr>
        <p:spPr>
          <a:xfrm>
            <a:off x="2486354" y="338986"/>
            <a:ext cx="4971392" cy="1200329"/>
          </a:xfrm>
          <a:prstGeom prst="rect">
            <a:avLst/>
          </a:prstGeom>
          <a:noFill/>
        </p:spPr>
        <p:txBody>
          <a:bodyPr wrap="square">
            <a:spAutoFit/>
          </a:bodyPr>
          <a:lstStyle/>
          <a:p>
            <a:pPr algn="ctr"/>
            <a:r>
              <a:rPr lang="en-GB" sz="3600" dirty="0"/>
              <a:t>5.</a:t>
            </a:r>
          </a:p>
          <a:p>
            <a:pPr algn="ctr"/>
            <a:r>
              <a:rPr lang="en-GB" sz="3600" dirty="0"/>
              <a:t>Waste</a:t>
            </a:r>
          </a:p>
        </p:txBody>
      </p:sp>
      <p:sp>
        <p:nvSpPr>
          <p:cNvPr id="10" name="TextBox 9">
            <a:extLst>
              <a:ext uri="{FF2B5EF4-FFF2-40B4-BE49-F238E27FC236}">
                <a16:creationId xmlns:a16="http://schemas.microsoft.com/office/drawing/2014/main" id="{5539C60E-C8E0-4843-9597-2B837AA9A39A}"/>
              </a:ext>
            </a:extLst>
          </p:cNvPr>
          <p:cNvSpPr txBox="1"/>
          <p:nvPr/>
        </p:nvSpPr>
        <p:spPr>
          <a:xfrm>
            <a:off x="2257311" y="8418118"/>
            <a:ext cx="5654755" cy="461665"/>
          </a:xfrm>
          <a:prstGeom prst="rect">
            <a:avLst/>
          </a:prstGeom>
          <a:noFill/>
        </p:spPr>
        <p:txBody>
          <a:bodyPr wrap="square">
            <a:spAutoFit/>
          </a:bodyPr>
          <a:lstStyle/>
          <a:p>
            <a:pPr algn="ctr"/>
            <a:r>
              <a:rPr lang="en-GB" sz="2400" dirty="0"/>
              <a:t>What we waste most is people’s time.</a:t>
            </a:r>
          </a:p>
        </p:txBody>
      </p:sp>
      <p:pic>
        <p:nvPicPr>
          <p:cNvPr id="9" name="Picture 8" descr="A close up of a gears&#10;&#10;Description automatically generated with low confidence">
            <a:extLst>
              <a:ext uri="{FF2B5EF4-FFF2-40B4-BE49-F238E27FC236}">
                <a16:creationId xmlns:a16="http://schemas.microsoft.com/office/drawing/2014/main" id="{414C60FB-97CC-E74A-99C0-C5AE70140619}"/>
              </a:ext>
            </a:extLst>
          </p:cNvPr>
          <p:cNvPicPr>
            <a:picLocks noChangeAspect="1"/>
          </p:cNvPicPr>
          <p:nvPr/>
        </p:nvPicPr>
        <p:blipFill>
          <a:blip r:embed="rId2"/>
          <a:stretch>
            <a:fillRect/>
          </a:stretch>
        </p:blipFill>
        <p:spPr>
          <a:xfrm>
            <a:off x="1433750" y="1648764"/>
            <a:ext cx="7301878" cy="6644984"/>
          </a:xfrm>
          <a:prstGeom prst="rect">
            <a:avLst/>
          </a:prstGeom>
        </p:spPr>
      </p:pic>
      <p:sp>
        <p:nvSpPr>
          <p:cNvPr id="12" name="TextBox 11">
            <a:extLst>
              <a:ext uri="{FF2B5EF4-FFF2-40B4-BE49-F238E27FC236}">
                <a16:creationId xmlns:a16="http://schemas.microsoft.com/office/drawing/2014/main" id="{32334FC2-0F35-0247-8218-16FD8B4D4032}"/>
              </a:ext>
            </a:extLst>
          </p:cNvPr>
          <p:cNvSpPr txBox="1"/>
          <p:nvPr/>
        </p:nvSpPr>
        <p:spPr>
          <a:xfrm>
            <a:off x="396808" y="9055224"/>
            <a:ext cx="2485747" cy="646331"/>
          </a:xfrm>
          <a:prstGeom prst="rect">
            <a:avLst/>
          </a:prstGeom>
          <a:noFill/>
        </p:spPr>
        <p:txBody>
          <a:bodyPr wrap="square">
            <a:spAutoFit/>
          </a:bodyPr>
          <a:lstStyle/>
          <a:p>
            <a:r>
              <a:rPr lang="en-GB" sz="1200" dirty="0"/>
              <a:t>Source: https://depositphotos.com/stock-photos/inside-clock.html</a:t>
            </a:r>
          </a:p>
        </p:txBody>
      </p:sp>
    </p:spTree>
    <p:extLst>
      <p:ext uri="{BB962C8B-B14F-4D97-AF65-F5344CB8AC3E}">
        <p14:creationId xmlns:p14="http://schemas.microsoft.com/office/powerpoint/2010/main" val="402266044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DE36957-47A4-3B4F-BD8E-9B0DDC410593}"/>
              </a:ext>
            </a:extLst>
          </p:cNvPr>
          <p:cNvSpPr>
            <a:spLocks noGrp="1"/>
          </p:cNvSpPr>
          <p:nvPr>
            <p:ph idx="1"/>
          </p:nvPr>
        </p:nvSpPr>
        <p:spPr>
          <a:xfrm>
            <a:off x="683657" y="1180313"/>
            <a:ext cx="8576786" cy="2548308"/>
          </a:xfrm>
        </p:spPr>
        <p:txBody>
          <a:bodyPr/>
          <a:lstStyle/>
          <a:p>
            <a:pPr marL="0" indent="0" algn="l" rtl="0">
              <a:buNone/>
            </a:pPr>
            <a:r>
              <a:rPr lang="en-GB" b="0" i="0" u="none" strike="noStrike" dirty="0">
                <a:solidFill>
                  <a:srgbClr val="000000"/>
                </a:solidFill>
                <a:effectLst/>
              </a:rPr>
              <a:t>The industry that has grown the most in terms of employment – up by 209% in the past twenty years, with a threefold rise in its share of the UK economy – is head offices and management consultancy. This sector had already doubled in size by 1999, up by 107% over the previous two decades. More and more people in the UK are doing work that does not improve the lives and livelihoods of others, but tries to control them more.</a:t>
            </a:r>
            <a:endParaRPr lang="en-GB" dirty="0"/>
          </a:p>
        </p:txBody>
      </p:sp>
      <p:sp>
        <p:nvSpPr>
          <p:cNvPr id="4" name="Footer Placeholder 3">
            <a:extLst>
              <a:ext uri="{FF2B5EF4-FFF2-40B4-BE49-F238E27FC236}">
                <a16:creationId xmlns:a16="http://schemas.microsoft.com/office/drawing/2014/main" id="{04F84CB2-48AC-B840-93BA-24577EBDA299}"/>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72A69348-B992-CD47-9A0E-E113A0EFECB9}"/>
              </a:ext>
            </a:extLst>
          </p:cNvPr>
          <p:cNvSpPr>
            <a:spLocks noGrp="1"/>
          </p:cNvSpPr>
          <p:nvPr>
            <p:ph type="sldNum" sz="quarter" idx="12"/>
          </p:nvPr>
        </p:nvSpPr>
        <p:spPr/>
        <p:txBody>
          <a:bodyPr/>
          <a:lstStyle/>
          <a:p>
            <a:fld id="{C6C13921-03FE-0647-96BA-462C0AF9A523}" type="slidenum">
              <a:rPr lang="en-US" smtClean="0"/>
              <a:t>92</a:t>
            </a:fld>
            <a:endParaRPr lang="en-US" dirty="0"/>
          </a:p>
        </p:txBody>
      </p:sp>
      <p:sp>
        <p:nvSpPr>
          <p:cNvPr id="9" name="Title 8">
            <a:extLst>
              <a:ext uri="{FF2B5EF4-FFF2-40B4-BE49-F238E27FC236}">
                <a16:creationId xmlns:a16="http://schemas.microsoft.com/office/drawing/2014/main" id="{2A70D720-8A50-6341-A7BF-6229889E427D}"/>
              </a:ext>
            </a:extLst>
          </p:cNvPr>
          <p:cNvSpPr>
            <a:spLocks noGrp="1"/>
          </p:cNvSpPr>
          <p:nvPr>
            <p:ph type="title"/>
          </p:nvPr>
        </p:nvSpPr>
        <p:spPr>
          <a:xfrm>
            <a:off x="683657" y="298529"/>
            <a:ext cx="8576786" cy="873323"/>
          </a:xfrm>
        </p:spPr>
        <p:txBody>
          <a:bodyPr/>
          <a:lstStyle/>
          <a:p>
            <a:r>
              <a:rPr lang="en-GB" dirty="0"/>
              <a:t>Management consultancy</a:t>
            </a:r>
          </a:p>
        </p:txBody>
      </p:sp>
      <p:pic>
        <p:nvPicPr>
          <p:cNvPr id="10" name="Picture 9">
            <a:extLst>
              <a:ext uri="{FF2B5EF4-FFF2-40B4-BE49-F238E27FC236}">
                <a16:creationId xmlns:a16="http://schemas.microsoft.com/office/drawing/2014/main" id="{03C96E71-17AF-0945-868D-DFEB375C72C2}"/>
              </a:ext>
            </a:extLst>
          </p:cNvPr>
          <p:cNvPicPr>
            <a:picLocks noChangeAspect="1"/>
          </p:cNvPicPr>
          <p:nvPr/>
        </p:nvPicPr>
        <p:blipFill>
          <a:blip r:embed="rId2"/>
          <a:stretch>
            <a:fillRect/>
          </a:stretch>
        </p:blipFill>
        <p:spPr>
          <a:xfrm>
            <a:off x="794478" y="3739919"/>
            <a:ext cx="6228541" cy="4602279"/>
          </a:xfrm>
          <a:prstGeom prst="rect">
            <a:avLst/>
          </a:prstGeom>
        </p:spPr>
      </p:pic>
      <p:sp>
        <p:nvSpPr>
          <p:cNvPr id="12" name="TextBox 11">
            <a:extLst>
              <a:ext uri="{FF2B5EF4-FFF2-40B4-BE49-F238E27FC236}">
                <a16:creationId xmlns:a16="http://schemas.microsoft.com/office/drawing/2014/main" id="{62E4B9F7-B55D-DC42-912E-0E43D4088BA7}"/>
              </a:ext>
            </a:extLst>
          </p:cNvPr>
          <p:cNvSpPr txBox="1"/>
          <p:nvPr/>
        </p:nvSpPr>
        <p:spPr>
          <a:xfrm>
            <a:off x="7155402" y="3953094"/>
            <a:ext cx="2450236" cy="4062651"/>
          </a:xfrm>
          <a:prstGeom prst="rect">
            <a:avLst/>
          </a:prstGeom>
          <a:noFill/>
        </p:spPr>
        <p:txBody>
          <a:bodyPr wrap="square">
            <a:spAutoFit/>
          </a:bodyPr>
          <a:lstStyle/>
          <a:p>
            <a:r>
              <a:rPr lang="en-GB" sz="2400" dirty="0"/>
              <a:t>‘How to become a management consultant</a:t>
            </a:r>
          </a:p>
          <a:p>
            <a:r>
              <a:rPr lang="en-GB" sz="2400" dirty="0"/>
              <a:t>…</a:t>
            </a:r>
          </a:p>
          <a:p>
            <a:r>
              <a:rPr lang="en-GB" sz="2400" dirty="0"/>
              <a:t>[1] The self-employed guide to Self Assessment tax returns’</a:t>
            </a:r>
          </a:p>
          <a:p>
            <a:endParaRPr lang="en-GB" sz="2400" dirty="0"/>
          </a:p>
          <a:p>
            <a:endParaRPr lang="en-GB" dirty="0"/>
          </a:p>
        </p:txBody>
      </p:sp>
      <p:sp>
        <p:nvSpPr>
          <p:cNvPr id="14" name="TextBox 13">
            <a:extLst>
              <a:ext uri="{FF2B5EF4-FFF2-40B4-BE49-F238E27FC236}">
                <a16:creationId xmlns:a16="http://schemas.microsoft.com/office/drawing/2014/main" id="{F2A89983-56CA-524B-B7A7-9C7D5D7C4F46}"/>
              </a:ext>
            </a:extLst>
          </p:cNvPr>
          <p:cNvSpPr txBox="1"/>
          <p:nvPr/>
        </p:nvSpPr>
        <p:spPr>
          <a:xfrm>
            <a:off x="683657" y="8454134"/>
            <a:ext cx="3404333" cy="646331"/>
          </a:xfrm>
          <a:prstGeom prst="rect">
            <a:avLst/>
          </a:prstGeom>
          <a:noFill/>
        </p:spPr>
        <p:txBody>
          <a:bodyPr wrap="square">
            <a:spAutoFit/>
          </a:bodyPr>
          <a:lstStyle/>
          <a:p>
            <a:r>
              <a:rPr lang="en-GB" sz="1200" dirty="0"/>
              <a:t>Source: https://www.simplybusiness.co.uk/</a:t>
            </a:r>
            <a:br>
              <a:rPr lang="en-GB" sz="1200" dirty="0"/>
            </a:br>
            <a:r>
              <a:rPr lang="en-GB" sz="1200" dirty="0"/>
              <a:t>knowledge/articles/2018/05/how-to-become-a-management-consultant/</a:t>
            </a:r>
          </a:p>
        </p:txBody>
      </p:sp>
    </p:spTree>
    <p:extLst>
      <p:ext uri="{BB962C8B-B14F-4D97-AF65-F5344CB8AC3E}">
        <p14:creationId xmlns:p14="http://schemas.microsoft.com/office/powerpoint/2010/main" val="41863043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7AA9A7D-4979-F44B-9FF4-E345513F1D21}"/>
              </a:ext>
            </a:extLst>
          </p:cNvPr>
          <p:cNvSpPr txBox="1"/>
          <p:nvPr/>
        </p:nvSpPr>
        <p:spPr>
          <a:xfrm>
            <a:off x="362945" y="8544257"/>
            <a:ext cx="3564477" cy="830997"/>
          </a:xfrm>
          <a:prstGeom prst="rect">
            <a:avLst/>
          </a:prstGeom>
          <a:noFill/>
        </p:spPr>
        <p:txBody>
          <a:bodyPr wrap="square">
            <a:spAutoFit/>
          </a:bodyPr>
          <a:lstStyle/>
          <a:p>
            <a:r>
              <a:rPr lang="en-US" sz="1200" dirty="0"/>
              <a:t>Source: Dorling, D. (2019) Twelve facts you may have missed as the UK missed its first Brexit deadline, Public Sector Focus, March / April, pp.12-14, http://flickread.com/edition/html/5cc7fcde6dc3f#15</a:t>
            </a:r>
          </a:p>
        </p:txBody>
      </p:sp>
      <p:sp>
        <p:nvSpPr>
          <p:cNvPr id="4" name="Title 1">
            <a:extLst>
              <a:ext uri="{FF2B5EF4-FFF2-40B4-BE49-F238E27FC236}">
                <a16:creationId xmlns:a16="http://schemas.microsoft.com/office/drawing/2014/main" id="{48F10CA0-ED6A-A143-8C81-12722A41382B}"/>
              </a:ext>
            </a:extLst>
          </p:cNvPr>
          <p:cNvSpPr>
            <a:spLocks noGrp="1"/>
          </p:cNvSpPr>
          <p:nvPr>
            <p:ph type="title"/>
          </p:nvPr>
        </p:nvSpPr>
        <p:spPr>
          <a:xfrm>
            <a:off x="235354" y="221258"/>
            <a:ext cx="9137689" cy="1102040"/>
          </a:xfrm>
        </p:spPr>
        <p:txBody>
          <a:bodyPr>
            <a:normAutofit/>
          </a:bodyPr>
          <a:lstStyle/>
          <a:p>
            <a:pPr algn="r"/>
            <a:r>
              <a:rPr lang="en-US" dirty="0"/>
              <a:t>By 2017 we were no longer a nation of savers.</a:t>
            </a:r>
          </a:p>
        </p:txBody>
      </p:sp>
      <p:pic>
        <p:nvPicPr>
          <p:cNvPr id="6" name="Content Placeholder 5" descr="Chart, histogram&#10;&#10;Description automatically generated">
            <a:extLst>
              <a:ext uri="{FF2B5EF4-FFF2-40B4-BE49-F238E27FC236}">
                <a16:creationId xmlns:a16="http://schemas.microsoft.com/office/drawing/2014/main" id="{E853E62D-36E4-EA48-AE70-92EC76A9AE31}"/>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b="15267"/>
          <a:stretch/>
        </p:blipFill>
        <p:spPr>
          <a:xfrm>
            <a:off x="515806" y="1186667"/>
            <a:ext cx="8912487" cy="7357590"/>
          </a:xfrm>
          <a:prstGeom prst="rect">
            <a:avLst/>
          </a:prstGeom>
        </p:spPr>
      </p:pic>
      <p:sp>
        <p:nvSpPr>
          <p:cNvPr id="2" name="Footer Placeholder 1">
            <a:extLst>
              <a:ext uri="{FF2B5EF4-FFF2-40B4-BE49-F238E27FC236}">
                <a16:creationId xmlns:a16="http://schemas.microsoft.com/office/drawing/2014/main" id="{4C4F907E-58CF-554C-B5C0-A64343F0194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BDD116DF-309C-0949-B49B-5B406EBE4735}"/>
              </a:ext>
            </a:extLst>
          </p:cNvPr>
          <p:cNvSpPr>
            <a:spLocks noGrp="1"/>
          </p:cNvSpPr>
          <p:nvPr>
            <p:ph type="sldNum" sz="quarter" idx="12"/>
          </p:nvPr>
        </p:nvSpPr>
        <p:spPr/>
        <p:txBody>
          <a:bodyPr/>
          <a:lstStyle/>
          <a:p>
            <a:fld id="{C6C13921-03FE-0647-96BA-462C0AF9A523}" type="slidenum">
              <a:rPr lang="en-US" smtClean="0"/>
              <a:t>93</a:t>
            </a:fld>
            <a:endParaRPr lang="en-US" dirty="0"/>
          </a:p>
        </p:txBody>
      </p:sp>
    </p:spTree>
    <p:extLst>
      <p:ext uri="{BB962C8B-B14F-4D97-AF65-F5344CB8AC3E}">
        <p14:creationId xmlns:p14="http://schemas.microsoft.com/office/powerpoint/2010/main" val="70523717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8D0FB4-5819-A244-9734-B076F0E2C723}"/>
              </a:ext>
            </a:extLst>
          </p:cNvPr>
          <p:cNvSpPr>
            <a:spLocks noGrp="1"/>
          </p:cNvSpPr>
          <p:nvPr>
            <p:ph type="title"/>
          </p:nvPr>
        </p:nvSpPr>
        <p:spPr>
          <a:xfrm>
            <a:off x="272145" y="1"/>
            <a:ext cx="8747568" cy="1084503"/>
          </a:xfrm>
        </p:spPr>
        <p:txBody>
          <a:bodyPr>
            <a:normAutofit/>
          </a:bodyPr>
          <a:lstStyle/>
          <a:p>
            <a:pPr algn="r"/>
            <a:r>
              <a:rPr lang="en-US" dirty="0"/>
              <a:t>The ONS statisticians re-evaluated our wealth.</a:t>
            </a:r>
          </a:p>
        </p:txBody>
      </p:sp>
      <p:pic>
        <p:nvPicPr>
          <p:cNvPr id="11" name="Content Placeholder 10" descr="Chart, waterfall chart&#10;&#10;Description automatically generated">
            <a:extLst>
              <a:ext uri="{FF2B5EF4-FFF2-40B4-BE49-F238E27FC236}">
                <a16:creationId xmlns:a16="http://schemas.microsoft.com/office/drawing/2014/main" id="{891A5AC2-AD29-8143-9946-02A1E634B9F6}"/>
              </a:ext>
            </a:extLst>
          </p:cNvPr>
          <p:cNvPicPr>
            <a:picLocks noGrp="1" noChangeAspect="1"/>
          </p:cNvPicPr>
          <p:nvPr>
            <p:ph idx="1"/>
          </p:nvPr>
        </p:nvPicPr>
        <p:blipFill>
          <a:blip r:embed="rId2"/>
          <a:stretch>
            <a:fillRect/>
          </a:stretch>
        </p:blipFill>
        <p:spPr>
          <a:xfrm>
            <a:off x="272145" y="1168970"/>
            <a:ext cx="9590128" cy="6872071"/>
          </a:xfrm>
        </p:spPr>
      </p:pic>
      <p:sp>
        <p:nvSpPr>
          <p:cNvPr id="2" name="Footer Placeholder 1">
            <a:extLst>
              <a:ext uri="{FF2B5EF4-FFF2-40B4-BE49-F238E27FC236}">
                <a16:creationId xmlns:a16="http://schemas.microsoft.com/office/drawing/2014/main" id="{87627219-2073-A940-96E7-027C8249BFCB}"/>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34F30024-D323-8B41-BE20-5462D5BD699C}"/>
              </a:ext>
            </a:extLst>
          </p:cNvPr>
          <p:cNvSpPr>
            <a:spLocks noGrp="1"/>
          </p:cNvSpPr>
          <p:nvPr>
            <p:ph type="sldNum" sz="quarter" idx="12"/>
          </p:nvPr>
        </p:nvSpPr>
        <p:spPr/>
        <p:txBody>
          <a:bodyPr/>
          <a:lstStyle/>
          <a:p>
            <a:fld id="{C6C13921-03FE-0647-96BA-462C0AF9A523}" type="slidenum">
              <a:rPr lang="en-US" smtClean="0"/>
              <a:t>94</a:t>
            </a:fld>
            <a:endParaRPr lang="en-US" dirty="0"/>
          </a:p>
        </p:txBody>
      </p:sp>
      <p:sp>
        <p:nvSpPr>
          <p:cNvPr id="7" name="TextBox 6">
            <a:extLst>
              <a:ext uri="{FF2B5EF4-FFF2-40B4-BE49-F238E27FC236}">
                <a16:creationId xmlns:a16="http://schemas.microsoft.com/office/drawing/2014/main" id="{B30AAD17-345A-BD40-90F6-392653515B4F}"/>
              </a:ext>
            </a:extLst>
          </p:cNvPr>
          <p:cNvSpPr txBox="1"/>
          <p:nvPr/>
        </p:nvSpPr>
        <p:spPr>
          <a:xfrm>
            <a:off x="445958" y="8125507"/>
            <a:ext cx="3541426" cy="830997"/>
          </a:xfrm>
          <a:prstGeom prst="rect">
            <a:avLst/>
          </a:prstGeom>
          <a:noFill/>
        </p:spPr>
        <p:txBody>
          <a:bodyPr wrap="square">
            <a:spAutoFit/>
          </a:bodyPr>
          <a:lstStyle/>
          <a:p>
            <a:r>
              <a:rPr lang="en-US" sz="1200" dirty="0"/>
              <a:t>Source: Dorling, D. (2019) Twelve facts you may have missed as the UK missed its first Brexit deadline, Public Sector Focus, March / April, pp.12-14, http://flickread.com/edition/html/5cc7fcde6dc3f#15</a:t>
            </a:r>
          </a:p>
        </p:txBody>
      </p:sp>
    </p:spTree>
    <p:extLst>
      <p:ext uri="{BB962C8B-B14F-4D97-AF65-F5344CB8AC3E}">
        <p14:creationId xmlns:p14="http://schemas.microsoft.com/office/powerpoint/2010/main" val="26129359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7CCC8-E1CC-E049-AC9E-4CC77101DEA0}"/>
              </a:ext>
            </a:extLst>
          </p:cNvPr>
          <p:cNvSpPr>
            <a:spLocks noGrp="1"/>
          </p:cNvSpPr>
          <p:nvPr>
            <p:ph type="title"/>
          </p:nvPr>
        </p:nvSpPr>
        <p:spPr>
          <a:xfrm>
            <a:off x="605674" y="450882"/>
            <a:ext cx="5708266" cy="748595"/>
          </a:xfrm>
        </p:spPr>
        <p:txBody>
          <a:bodyPr>
            <a:noAutofit/>
          </a:bodyPr>
          <a:lstStyle/>
          <a:p>
            <a:r>
              <a:rPr lang="en-GB" dirty="0"/>
              <a:t>Brexit was won by the south.</a:t>
            </a:r>
            <a:endParaRPr lang="en-US" dirty="0"/>
          </a:p>
        </p:txBody>
      </p:sp>
      <p:sp>
        <p:nvSpPr>
          <p:cNvPr id="3" name="Footer Placeholder 2">
            <a:extLst>
              <a:ext uri="{FF2B5EF4-FFF2-40B4-BE49-F238E27FC236}">
                <a16:creationId xmlns:a16="http://schemas.microsoft.com/office/drawing/2014/main" id="{6B8B2DFE-C247-CF49-BE82-066B2DBBC0C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EB939EF0-BE90-474D-939C-E634CAC90957}"/>
              </a:ext>
            </a:extLst>
          </p:cNvPr>
          <p:cNvSpPr>
            <a:spLocks noGrp="1"/>
          </p:cNvSpPr>
          <p:nvPr>
            <p:ph type="sldNum" sz="quarter" idx="12"/>
          </p:nvPr>
        </p:nvSpPr>
        <p:spPr/>
        <p:txBody>
          <a:bodyPr/>
          <a:lstStyle/>
          <a:p>
            <a:fld id="{C6C13921-03FE-0647-96BA-462C0AF9A523}" type="slidenum">
              <a:rPr lang="en-US" smtClean="0"/>
              <a:t>95</a:t>
            </a:fld>
            <a:endParaRPr lang="en-US" dirty="0"/>
          </a:p>
        </p:txBody>
      </p:sp>
      <p:pic>
        <p:nvPicPr>
          <p:cNvPr id="4" name="Picture 3" descr="Diagram&#10;&#10;Description automatically generated">
            <a:extLst>
              <a:ext uri="{FF2B5EF4-FFF2-40B4-BE49-F238E27FC236}">
                <a16:creationId xmlns:a16="http://schemas.microsoft.com/office/drawing/2014/main" id="{CA73FC21-39DC-7F46-B15B-DD1EAE291735}"/>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19" y="1590311"/>
            <a:ext cx="9394943" cy="6399591"/>
          </a:xfrm>
          <a:prstGeom prst="rect">
            <a:avLst/>
          </a:prstGeom>
        </p:spPr>
      </p:pic>
      <p:sp>
        <p:nvSpPr>
          <p:cNvPr id="7" name="TextBox 6">
            <a:extLst>
              <a:ext uri="{FF2B5EF4-FFF2-40B4-BE49-F238E27FC236}">
                <a16:creationId xmlns:a16="http://schemas.microsoft.com/office/drawing/2014/main" id="{143D166F-0E90-9A43-94C7-27B61CEC18DF}"/>
              </a:ext>
            </a:extLst>
          </p:cNvPr>
          <p:cNvSpPr txBox="1"/>
          <p:nvPr/>
        </p:nvSpPr>
        <p:spPr>
          <a:xfrm>
            <a:off x="3503220" y="8173630"/>
            <a:ext cx="5944741" cy="646331"/>
          </a:xfrm>
          <a:prstGeom prst="rect">
            <a:avLst/>
          </a:prstGeom>
          <a:noFill/>
        </p:spPr>
        <p:txBody>
          <a:bodyPr wrap="square">
            <a:spAutoFit/>
          </a:bodyPr>
          <a:lstStyle/>
          <a:p>
            <a:pPr algn="r"/>
            <a:r>
              <a:rPr lang="en-GB" sz="1200" dirty="0"/>
              <a:t>Source: The map first appeared as the key map to this series: https://</a:t>
            </a:r>
            <a:r>
              <a:rPr lang="en-GB" sz="1200" dirty="0" err="1"/>
              <a:t>www.dannydorling.org</a:t>
            </a:r>
            <a:r>
              <a:rPr lang="en-GB" sz="1200" dirty="0"/>
              <a:t>/books/</a:t>
            </a:r>
            <a:r>
              <a:rPr lang="en-GB" sz="1200" dirty="0" err="1"/>
              <a:t>onepercent</a:t>
            </a:r>
            <a:r>
              <a:rPr lang="en-GB" sz="1200" dirty="0"/>
              <a:t>/</a:t>
            </a:r>
            <a:r>
              <a:rPr lang="en-GB" sz="1200" dirty="0" err="1"/>
              <a:t>BrexitJigsaw.html</a:t>
            </a:r>
            <a:r>
              <a:rPr lang="en-GB" sz="1200" dirty="0"/>
              <a:t> here: https://</a:t>
            </a:r>
            <a:r>
              <a:rPr lang="en-GB" sz="1200" dirty="0" err="1"/>
              <a:t>www.dannydorling.org</a:t>
            </a:r>
            <a:r>
              <a:rPr lang="en-GB" sz="1200" dirty="0"/>
              <a:t>/books/</a:t>
            </a:r>
            <a:r>
              <a:rPr lang="en-GB" sz="1200" dirty="0" err="1"/>
              <a:t>onepercent</a:t>
            </a:r>
            <a:r>
              <a:rPr lang="en-GB" sz="1200" dirty="0"/>
              <a:t>/The28Maps/</a:t>
            </a:r>
            <a:r>
              <a:rPr lang="en-GB" sz="1200" dirty="0" err="1"/>
              <a:t>Dorling_Brexit_KEY-MAP.pdf</a:t>
            </a:r>
            <a:endParaRPr lang="en-GB" sz="1200" dirty="0"/>
          </a:p>
        </p:txBody>
      </p:sp>
    </p:spTree>
    <p:extLst>
      <p:ext uri="{BB962C8B-B14F-4D97-AF65-F5344CB8AC3E}">
        <p14:creationId xmlns:p14="http://schemas.microsoft.com/office/powerpoint/2010/main" val="13961707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6F7BAB5A-A16C-494F-9B04-FF5872AF786F}"/>
              </a:ext>
            </a:extLst>
          </p:cNvPr>
          <p:cNvSpPr>
            <a:spLocks noGrp="1"/>
          </p:cNvSpPr>
          <p:nvPr>
            <p:ph type="title"/>
          </p:nvPr>
        </p:nvSpPr>
        <p:spPr>
          <a:xfrm>
            <a:off x="374754" y="212589"/>
            <a:ext cx="9099030" cy="2187588"/>
          </a:xfrm>
        </p:spPr>
        <p:txBody>
          <a:bodyPr>
            <a:normAutofit/>
          </a:bodyPr>
          <a:lstStyle/>
          <a:p>
            <a:r>
              <a:rPr lang="en-GB" dirty="0"/>
              <a:t>We waste time competing.</a:t>
            </a:r>
            <a:br>
              <a:rPr lang="en-GB" dirty="0"/>
            </a:br>
            <a:br>
              <a:rPr lang="en-GB" dirty="0"/>
            </a:br>
            <a:r>
              <a:rPr lang="en-GB" sz="2400" dirty="0">
                <a:latin typeface="+mn-lt"/>
              </a:rPr>
              <a:t>Social mobility in the UK fell from nearly the highest in the world for those born in the early 1960s, to the second lowest for those born in the late 1970s.</a:t>
            </a:r>
            <a:endParaRPr lang="en-US" sz="2400" dirty="0">
              <a:latin typeface="+mn-lt"/>
            </a:endParaRPr>
          </a:p>
        </p:txBody>
      </p:sp>
      <p:pic>
        <p:nvPicPr>
          <p:cNvPr id="5" name="Content Placeholder 4" descr="Chart, line chart&#10;&#10;Description automatically generated">
            <a:extLst>
              <a:ext uri="{FF2B5EF4-FFF2-40B4-BE49-F238E27FC236}">
                <a16:creationId xmlns:a16="http://schemas.microsoft.com/office/drawing/2014/main" id="{1F6E8872-6729-B148-8C92-7485F0C86A1E}"/>
              </a:ext>
            </a:extLst>
          </p:cNvPr>
          <p:cNvPicPr>
            <a:picLocks noGrp="1" noChangeAspect="1"/>
          </p:cNvPicPr>
          <p:nvPr>
            <p:ph idx="1"/>
          </p:nvPr>
        </p:nvPicPr>
        <p:blipFill>
          <a:blip r:embed="rId3"/>
          <a:stretch>
            <a:fillRect/>
          </a:stretch>
        </p:blipFill>
        <p:spPr>
          <a:xfrm>
            <a:off x="1010981" y="2232897"/>
            <a:ext cx="7458315" cy="5949239"/>
          </a:xfrm>
        </p:spPr>
      </p:pic>
      <p:sp>
        <p:nvSpPr>
          <p:cNvPr id="2" name="Footer Placeholder 1">
            <a:extLst>
              <a:ext uri="{FF2B5EF4-FFF2-40B4-BE49-F238E27FC236}">
                <a16:creationId xmlns:a16="http://schemas.microsoft.com/office/drawing/2014/main" id="{C343ECCF-B715-D345-AAA0-E77D2FE4B3EF}"/>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43506D16-BB6F-2346-8B38-3A05B2112DB4}"/>
              </a:ext>
            </a:extLst>
          </p:cNvPr>
          <p:cNvSpPr>
            <a:spLocks noGrp="1"/>
          </p:cNvSpPr>
          <p:nvPr>
            <p:ph type="sldNum" sz="quarter" idx="12"/>
          </p:nvPr>
        </p:nvSpPr>
        <p:spPr/>
        <p:txBody>
          <a:bodyPr/>
          <a:lstStyle/>
          <a:p>
            <a:fld id="{C6C13921-03FE-0647-96BA-462C0AF9A523}" type="slidenum">
              <a:rPr lang="en-US" smtClean="0"/>
              <a:t>96</a:t>
            </a:fld>
            <a:endParaRPr lang="en-US" dirty="0"/>
          </a:p>
        </p:txBody>
      </p:sp>
      <p:sp>
        <p:nvSpPr>
          <p:cNvPr id="7" name="TextBox 6">
            <a:extLst>
              <a:ext uri="{FF2B5EF4-FFF2-40B4-BE49-F238E27FC236}">
                <a16:creationId xmlns:a16="http://schemas.microsoft.com/office/drawing/2014/main" id="{553DC3AD-324E-5D40-A955-9D3F6B062621}"/>
              </a:ext>
            </a:extLst>
          </p:cNvPr>
          <p:cNvSpPr txBox="1"/>
          <p:nvPr/>
        </p:nvSpPr>
        <p:spPr>
          <a:xfrm>
            <a:off x="258232" y="8182136"/>
            <a:ext cx="2849300" cy="1610890"/>
          </a:xfrm>
          <a:prstGeom prst="rect">
            <a:avLst/>
          </a:prstGeom>
          <a:noFill/>
        </p:spPr>
        <p:txBody>
          <a:bodyPr wrap="square">
            <a:spAutoFit/>
          </a:bodyPr>
          <a:lstStyle/>
          <a:p>
            <a:r>
              <a:rPr lang="en-US" sz="1200" dirty="0"/>
              <a:t>Source: Figure A.2.2. page 74 of Robert Manduca et al (2020) Trends in Absolute Income Mobility in North America and Europe, IZA Discussion Paper 13456, July, https://www.iza.org/publications/dp/13456/trends-in-absolute-income-mobility-in-north-america-and-europe</a:t>
            </a:r>
          </a:p>
          <a:p>
            <a:endParaRPr lang="en-US" sz="1468" dirty="0"/>
          </a:p>
        </p:txBody>
      </p:sp>
      <p:sp>
        <p:nvSpPr>
          <p:cNvPr id="6" name="TextBox 5">
            <a:extLst>
              <a:ext uri="{FF2B5EF4-FFF2-40B4-BE49-F238E27FC236}">
                <a16:creationId xmlns:a16="http://schemas.microsoft.com/office/drawing/2014/main" id="{958D6218-7D8A-2D41-BCFD-DAAB73601666}"/>
              </a:ext>
            </a:extLst>
          </p:cNvPr>
          <p:cNvSpPr txBox="1"/>
          <p:nvPr/>
        </p:nvSpPr>
        <p:spPr>
          <a:xfrm>
            <a:off x="7894453" y="4381628"/>
            <a:ext cx="2049647" cy="1938992"/>
          </a:xfrm>
          <a:prstGeom prst="rect">
            <a:avLst/>
          </a:prstGeom>
          <a:noFill/>
        </p:spPr>
        <p:txBody>
          <a:bodyPr wrap="square">
            <a:spAutoFit/>
          </a:bodyPr>
          <a:lstStyle/>
          <a:p>
            <a:r>
              <a:rPr lang="en-US" sz="2400" dirty="0"/>
              <a:t>(Note: Denmark does much better post-tax, not shown here)</a:t>
            </a:r>
          </a:p>
        </p:txBody>
      </p:sp>
    </p:spTree>
    <p:extLst>
      <p:ext uri="{BB962C8B-B14F-4D97-AF65-F5344CB8AC3E}">
        <p14:creationId xmlns:p14="http://schemas.microsoft.com/office/powerpoint/2010/main" val="231117905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9C8E37EF-04A7-1A4B-B65D-B36DF84C6262}"/>
              </a:ext>
            </a:extLst>
          </p:cNvPr>
          <p:cNvPicPr>
            <a:picLocks noGrp="1" noChangeAspect="1"/>
          </p:cNvPicPr>
          <p:nvPr>
            <p:ph idx="1"/>
          </p:nvPr>
        </p:nvPicPr>
        <p:blipFill>
          <a:blip r:embed="rId2"/>
          <a:stretch>
            <a:fillRect/>
          </a:stretch>
        </p:blipFill>
        <p:spPr>
          <a:xfrm>
            <a:off x="2504912" y="1283424"/>
            <a:ext cx="7039992" cy="7931815"/>
          </a:xfrm>
        </p:spPr>
      </p:pic>
      <p:sp>
        <p:nvSpPr>
          <p:cNvPr id="2" name="Footer Placeholder 1">
            <a:extLst>
              <a:ext uri="{FF2B5EF4-FFF2-40B4-BE49-F238E27FC236}">
                <a16:creationId xmlns:a16="http://schemas.microsoft.com/office/drawing/2014/main" id="{03F01F8C-C6EA-2345-A4F5-C23F909C0235}"/>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3" name="Slide Number Placeholder 2">
            <a:extLst>
              <a:ext uri="{FF2B5EF4-FFF2-40B4-BE49-F238E27FC236}">
                <a16:creationId xmlns:a16="http://schemas.microsoft.com/office/drawing/2014/main" id="{304860A3-703B-654C-B119-A85A08430FA9}"/>
              </a:ext>
            </a:extLst>
          </p:cNvPr>
          <p:cNvSpPr>
            <a:spLocks noGrp="1"/>
          </p:cNvSpPr>
          <p:nvPr>
            <p:ph type="sldNum" sz="quarter" idx="12"/>
          </p:nvPr>
        </p:nvSpPr>
        <p:spPr/>
        <p:txBody>
          <a:bodyPr/>
          <a:lstStyle/>
          <a:p>
            <a:fld id="{C6C13921-03FE-0647-96BA-462C0AF9A523}" type="slidenum">
              <a:rPr lang="en-US" smtClean="0"/>
              <a:t>97</a:t>
            </a:fld>
            <a:endParaRPr lang="en-US" dirty="0"/>
          </a:p>
        </p:txBody>
      </p:sp>
      <p:sp>
        <p:nvSpPr>
          <p:cNvPr id="6" name="Content Placeholder 2">
            <a:extLst>
              <a:ext uri="{FF2B5EF4-FFF2-40B4-BE49-F238E27FC236}">
                <a16:creationId xmlns:a16="http://schemas.microsoft.com/office/drawing/2014/main" id="{E1C573ED-6A32-9B48-A71E-42F88ACFED3C}"/>
              </a:ext>
            </a:extLst>
          </p:cNvPr>
          <p:cNvSpPr txBox="1">
            <a:spLocks/>
          </p:cNvSpPr>
          <p:nvPr/>
        </p:nvSpPr>
        <p:spPr>
          <a:xfrm>
            <a:off x="399196" y="1502730"/>
            <a:ext cx="1997775" cy="4895188"/>
          </a:xfrm>
          <a:prstGeom prst="rect">
            <a:avLst/>
          </a:prstGeom>
        </p:spPr>
        <p:txBody>
          <a:bodyPr vert="horz" lIns="74581" tIns="37290" rIns="74581" bIns="37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t>The reaction of people in the UK to international comparisons </a:t>
            </a:r>
            <a:br>
              <a:rPr lang="en-US" sz="2400" dirty="0"/>
            </a:br>
            <a:r>
              <a:rPr lang="en-US" sz="2400" dirty="0"/>
              <a:t>is often interesting.</a:t>
            </a:r>
          </a:p>
          <a:p>
            <a:pPr marL="0" indent="0">
              <a:buNone/>
            </a:pPr>
            <a:endParaRPr lang="en-US" sz="2400" dirty="0"/>
          </a:p>
          <a:p>
            <a:pPr marL="0" indent="0">
              <a:buNone/>
            </a:pPr>
            <a:r>
              <a:rPr lang="en-US" sz="2400" dirty="0"/>
              <a:t>A common reaction to this map was mainly: ‘It’s only 5 minutes more.’</a:t>
            </a:r>
          </a:p>
        </p:txBody>
      </p:sp>
      <p:sp>
        <p:nvSpPr>
          <p:cNvPr id="8" name="TextBox 7">
            <a:extLst>
              <a:ext uri="{FF2B5EF4-FFF2-40B4-BE49-F238E27FC236}">
                <a16:creationId xmlns:a16="http://schemas.microsoft.com/office/drawing/2014/main" id="{708122D7-97BC-114C-8C44-A912E094EDD6}"/>
              </a:ext>
            </a:extLst>
          </p:cNvPr>
          <p:cNvSpPr txBox="1"/>
          <p:nvPr/>
        </p:nvSpPr>
        <p:spPr>
          <a:xfrm>
            <a:off x="116380" y="8913589"/>
            <a:ext cx="3435341" cy="830997"/>
          </a:xfrm>
          <a:prstGeom prst="rect">
            <a:avLst/>
          </a:prstGeom>
          <a:noFill/>
        </p:spPr>
        <p:txBody>
          <a:bodyPr wrap="square">
            <a:spAutoFit/>
          </a:bodyPr>
          <a:lstStyle/>
          <a:p>
            <a:r>
              <a:rPr lang="en-US" sz="1200" dirty="0"/>
              <a:t>Source: a tweet of 13/2/2023: ‘Perhaps why "wokeing [sic] from home" is very popular in Britain.’</a:t>
            </a:r>
          </a:p>
          <a:p>
            <a:r>
              <a:rPr lang="en-US" sz="1200" dirty="0"/>
              <a:t>https://twitter.com/GavinHJackson/status/1625133811649462274?s=20&amp;t=a_rQyLjFY1rq_jv3k63-4A</a:t>
            </a:r>
          </a:p>
        </p:txBody>
      </p:sp>
      <p:sp>
        <p:nvSpPr>
          <p:cNvPr id="4" name="TextBox 3">
            <a:extLst>
              <a:ext uri="{FF2B5EF4-FFF2-40B4-BE49-F238E27FC236}">
                <a16:creationId xmlns:a16="http://schemas.microsoft.com/office/drawing/2014/main" id="{A686C602-446C-4946-A784-C66589FC76F2}"/>
              </a:ext>
            </a:extLst>
          </p:cNvPr>
          <p:cNvSpPr txBox="1"/>
          <p:nvPr/>
        </p:nvSpPr>
        <p:spPr>
          <a:xfrm>
            <a:off x="399196" y="197927"/>
            <a:ext cx="5272277" cy="646331"/>
          </a:xfrm>
          <a:prstGeom prst="rect">
            <a:avLst/>
          </a:prstGeom>
          <a:noFill/>
        </p:spPr>
        <p:txBody>
          <a:bodyPr wrap="none" rtlCol="0">
            <a:spAutoFit/>
          </a:bodyPr>
          <a:lstStyle/>
          <a:p>
            <a:r>
              <a:rPr lang="en-GB" sz="3600" dirty="0">
                <a:latin typeface="+mj-lt"/>
              </a:rPr>
              <a:t>We waste time commuting.</a:t>
            </a:r>
          </a:p>
        </p:txBody>
      </p:sp>
    </p:spTree>
    <p:extLst>
      <p:ext uri="{BB962C8B-B14F-4D97-AF65-F5344CB8AC3E}">
        <p14:creationId xmlns:p14="http://schemas.microsoft.com/office/powerpoint/2010/main" val="38576103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3A742-93B6-A745-A063-44646A72B10B}"/>
              </a:ext>
            </a:extLst>
          </p:cNvPr>
          <p:cNvSpPr>
            <a:spLocks noGrp="1"/>
          </p:cNvSpPr>
          <p:nvPr>
            <p:ph type="title"/>
          </p:nvPr>
        </p:nvSpPr>
        <p:spPr>
          <a:xfrm>
            <a:off x="530983" y="536182"/>
            <a:ext cx="4157436" cy="4553291"/>
          </a:xfrm>
        </p:spPr>
        <p:txBody>
          <a:bodyPr>
            <a:normAutofit/>
          </a:bodyPr>
          <a:lstStyle/>
          <a:p>
            <a:r>
              <a:rPr lang="en-US" dirty="0"/>
              <a:t>We waste time with our alliances.</a:t>
            </a:r>
            <a:br>
              <a:rPr lang="en-US" dirty="0"/>
            </a:br>
            <a:br>
              <a:rPr lang="en-US" dirty="0"/>
            </a:br>
            <a:r>
              <a:rPr lang="en-US" sz="2700" dirty="0"/>
              <a:t>Economic power in the world is rapidly shifting.</a:t>
            </a:r>
            <a:br>
              <a:rPr lang="en-US" sz="2700" dirty="0"/>
            </a:br>
            <a:br>
              <a:rPr lang="en-US" sz="2700" dirty="0"/>
            </a:br>
            <a:r>
              <a:rPr lang="en-US" sz="2700" dirty="0"/>
              <a:t>The UK is a tiny dot: 0.8% of people, 0.4% of children worldwide. Choosing sides is wasteful when few notice.</a:t>
            </a:r>
            <a:br>
              <a:rPr lang="en-US" sz="2700" dirty="0"/>
            </a:br>
            <a:endParaRPr lang="en-US" sz="2700" dirty="0"/>
          </a:p>
        </p:txBody>
      </p:sp>
      <p:pic>
        <p:nvPicPr>
          <p:cNvPr id="5" name="Content Placeholder 4" descr="Map&#10;&#10;Description automatically generated">
            <a:extLst>
              <a:ext uri="{FF2B5EF4-FFF2-40B4-BE49-F238E27FC236}">
                <a16:creationId xmlns:a16="http://schemas.microsoft.com/office/drawing/2014/main" id="{797C1014-9B99-1948-896D-20CE69DB068B}"/>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688419" y="536182"/>
            <a:ext cx="5055903" cy="7930924"/>
          </a:xfrm>
        </p:spPr>
      </p:pic>
      <p:sp>
        <p:nvSpPr>
          <p:cNvPr id="3" name="Footer Placeholder 2">
            <a:extLst>
              <a:ext uri="{FF2B5EF4-FFF2-40B4-BE49-F238E27FC236}">
                <a16:creationId xmlns:a16="http://schemas.microsoft.com/office/drawing/2014/main" id="{AE14CC32-2E68-F940-8F44-E33571C41706}"/>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4" name="Slide Number Placeholder 3">
            <a:extLst>
              <a:ext uri="{FF2B5EF4-FFF2-40B4-BE49-F238E27FC236}">
                <a16:creationId xmlns:a16="http://schemas.microsoft.com/office/drawing/2014/main" id="{557EB00E-94A3-194F-921B-82D4855A1EDA}"/>
              </a:ext>
            </a:extLst>
          </p:cNvPr>
          <p:cNvSpPr>
            <a:spLocks noGrp="1"/>
          </p:cNvSpPr>
          <p:nvPr>
            <p:ph type="sldNum" sz="quarter" idx="12"/>
          </p:nvPr>
        </p:nvSpPr>
        <p:spPr/>
        <p:txBody>
          <a:bodyPr/>
          <a:lstStyle/>
          <a:p>
            <a:fld id="{C6C13921-03FE-0647-96BA-462C0AF9A523}" type="slidenum">
              <a:rPr lang="en-US" smtClean="0"/>
              <a:t>98</a:t>
            </a:fld>
            <a:endParaRPr lang="en-US" dirty="0"/>
          </a:p>
        </p:txBody>
      </p:sp>
      <p:pic>
        <p:nvPicPr>
          <p:cNvPr id="7" name="Picture 6" descr="Chart, histogram&#10;&#10;Description automatically generated">
            <a:extLst>
              <a:ext uri="{FF2B5EF4-FFF2-40B4-BE49-F238E27FC236}">
                <a16:creationId xmlns:a16="http://schemas.microsoft.com/office/drawing/2014/main" id="{97774656-420A-DE4C-B220-EA3F283DD65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40694" y="5211642"/>
            <a:ext cx="3784352" cy="3255464"/>
          </a:xfrm>
          <a:prstGeom prst="rect">
            <a:avLst/>
          </a:prstGeom>
        </p:spPr>
      </p:pic>
      <p:sp>
        <p:nvSpPr>
          <p:cNvPr id="6" name="TextBox 5">
            <a:extLst>
              <a:ext uri="{FF2B5EF4-FFF2-40B4-BE49-F238E27FC236}">
                <a16:creationId xmlns:a16="http://schemas.microsoft.com/office/drawing/2014/main" id="{2F8B25BC-AEEE-774E-859E-DECC00E8973A}"/>
              </a:ext>
            </a:extLst>
          </p:cNvPr>
          <p:cNvSpPr txBox="1"/>
          <p:nvPr/>
        </p:nvSpPr>
        <p:spPr>
          <a:xfrm>
            <a:off x="971895" y="8718486"/>
            <a:ext cx="7411965" cy="461665"/>
          </a:xfrm>
          <a:prstGeom prst="rect">
            <a:avLst/>
          </a:prstGeom>
          <a:noFill/>
        </p:spPr>
        <p:txBody>
          <a:bodyPr wrap="none" rtlCol="0">
            <a:spAutoFit/>
          </a:bodyPr>
          <a:lstStyle/>
          <a:p>
            <a:r>
              <a:rPr lang="en-GB" sz="1200" dirty="0"/>
              <a:t>Source: maps and graph first appeared in The Economist on 17 July 2021 and were widely shared on the Internet,</a:t>
            </a:r>
          </a:p>
          <a:p>
            <a:r>
              <a:rPr lang="en-GB" sz="1200" dirty="0"/>
              <a:t>https://</a:t>
            </a:r>
            <a:r>
              <a:rPr lang="en-GB" sz="1200" dirty="0" err="1"/>
              <a:t>www.economist.com</a:t>
            </a:r>
            <a:r>
              <a:rPr lang="en-GB" sz="1200" dirty="0"/>
              <a:t>/briefing/2021/07/17/joe-</a:t>
            </a:r>
            <a:r>
              <a:rPr lang="en-GB" sz="1200" dirty="0" err="1"/>
              <a:t>biden</a:t>
            </a:r>
            <a:r>
              <a:rPr lang="en-GB" sz="1200" dirty="0"/>
              <a:t>-is-determined-that-china-should-not-displace-</a:t>
            </a:r>
            <a:r>
              <a:rPr lang="en-GB" sz="1200" dirty="0" err="1"/>
              <a:t>america</a:t>
            </a:r>
            <a:endParaRPr lang="en-GB" sz="1200" dirty="0"/>
          </a:p>
        </p:txBody>
      </p:sp>
    </p:spTree>
    <p:extLst>
      <p:ext uri="{BB962C8B-B14F-4D97-AF65-F5344CB8AC3E}">
        <p14:creationId xmlns:p14="http://schemas.microsoft.com/office/powerpoint/2010/main" val="105477793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6C04C-554A-C74F-BB6D-D4C55CE89228}"/>
              </a:ext>
            </a:extLst>
          </p:cNvPr>
          <p:cNvSpPr>
            <a:spLocks noGrp="1"/>
          </p:cNvSpPr>
          <p:nvPr>
            <p:ph type="title"/>
          </p:nvPr>
        </p:nvSpPr>
        <p:spPr>
          <a:xfrm>
            <a:off x="530983" y="1076816"/>
            <a:ext cx="2638713" cy="7570034"/>
          </a:xfrm>
        </p:spPr>
        <p:txBody>
          <a:bodyPr>
            <a:normAutofit/>
          </a:bodyPr>
          <a:lstStyle/>
          <a:p>
            <a:r>
              <a:rPr lang="en-GB" sz="2400" dirty="0"/>
              <a:t>We waste time by not understanding our past.</a:t>
            </a: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br>
              <a:rPr lang="en-GB" sz="2400" dirty="0"/>
            </a:br>
            <a:r>
              <a:rPr lang="en-GB" sz="2400" dirty="0"/>
              <a:t>We cannot imagine our future in any meaningful way because of this.</a:t>
            </a:r>
            <a:br>
              <a:rPr lang="en-GB" sz="2400" dirty="0"/>
            </a:br>
            <a:endParaRPr lang="en-GB" sz="2400" dirty="0"/>
          </a:p>
        </p:txBody>
      </p:sp>
      <p:sp>
        <p:nvSpPr>
          <p:cNvPr id="4" name="Footer Placeholder 3">
            <a:extLst>
              <a:ext uri="{FF2B5EF4-FFF2-40B4-BE49-F238E27FC236}">
                <a16:creationId xmlns:a16="http://schemas.microsoft.com/office/drawing/2014/main" id="{20FBECA9-E1BC-D442-9C32-8F8885C60F9C}"/>
              </a:ext>
            </a:extLst>
          </p:cNvPr>
          <p:cNvSpPr>
            <a:spLocks noGrp="1"/>
          </p:cNvSpPr>
          <p:nvPr>
            <p:ph type="ftr" sz="quarter" idx="11"/>
          </p:nvPr>
        </p:nvSpPr>
        <p:spPr/>
        <p:txBody>
          <a:bodyPr/>
          <a:lstStyle/>
          <a:p>
            <a:r>
              <a:rPr lang="en-US" dirty="0">
                <a:solidFill>
                  <a:srgbClr val="FF0000"/>
                </a:solidFill>
              </a:rPr>
              <a:t>Danny Dorling </a:t>
            </a:r>
            <a:r>
              <a:rPr lang="en-US" b="1" dirty="0">
                <a:solidFill>
                  <a:srgbClr val="FF0000"/>
                </a:solidFill>
              </a:rPr>
              <a:t>Shattered Nation </a:t>
            </a:r>
            <a:r>
              <a:rPr lang="en-US" dirty="0">
                <a:solidFill>
                  <a:srgbClr val="FF0000"/>
                </a:solidFill>
              </a:rPr>
              <a:t>(Verso, 2023)</a:t>
            </a:r>
          </a:p>
        </p:txBody>
      </p:sp>
      <p:sp>
        <p:nvSpPr>
          <p:cNvPr id="5" name="Slide Number Placeholder 4">
            <a:extLst>
              <a:ext uri="{FF2B5EF4-FFF2-40B4-BE49-F238E27FC236}">
                <a16:creationId xmlns:a16="http://schemas.microsoft.com/office/drawing/2014/main" id="{909E59F8-822C-CD43-A836-CF9BF16F79F5}"/>
              </a:ext>
            </a:extLst>
          </p:cNvPr>
          <p:cNvSpPr>
            <a:spLocks noGrp="1"/>
          </p:cNvSpPr>
          <p:nvPr>
            <p:ph type="sldNum" sz="quarter" idx="12"/>
          </p:nvPr>
        </p:nvSpPr>
        <p:spPr/>
        <p:txBody>
          <a:bodyPr/>
          <a:lstStyle/>
          <a:p>
            <a:fld id="{C6C13921-03FE-0647-96BA-462C0AF9A523}" type="slidenum">
              <a:rPr lang="en-US" smtClean="0"/>
              <a:t>99</a:t>
            </a:fld>
            <a:endParaRPr lang="en-US" dirty="0"/>
          </a:p>
        </p:txBody>
      </p:sp>
      <p:pic>
        <p:nvPicPr>
          <p:cNvPr id="6" name="Content Placeholder 5" descr="A picture containing diagram&#10;&#10;Description automatically generated">
            <a:extLst>
              <a:ext uri="{FF2B5EF4-FFF2-40B4-BE49-F238E27FC236}">
                <a16:creationId xmlns:a16="http://schemas.microsoft.com/office/drawing/2014/main" id="{C133AB78-D69D-3449-AEAA-56144D1DA3F4}"/>
              </a:ext>
            </a:extLst>
          </p:cNvPr>
          <p:cNvPicPr>
            <a:picLocks noGrp="1" noChangeAspect="1"/>
          </p:cNvPicPr>
          <p:nvPr>
            <p:ph idx="1"/>
          </p:nvPr>
        </p:nvPicPr>
        <p:blipFill rotWithShape="1">
          <a:blip r:embed="rId2" cstate="screen">
            <a:extLst>
              <a:ext uri="{28A0092B-C50C-407E-A947-70E740481C1C}">
                <a14:useLocalDpi xmlns:a14="http://schemas.microsoft.com/office/drawing/2010/main"/>
              </a:ext>
            </a:extLst>
          </a:blip>
          <a:srcRect/>
          <a:stretch/>
        </p:blipFill>
        <p:spPr>
          <a:xfrm>
            <a:off x="2592281" y="0"/>
            <a:ext cx="7351820" cy="9168922"/>
          </a:xfrm>
        </p:spPr>
      </p:pic>
      <p:sp>
        <p:nvSpPr>
          <p:cNvPr id="3" name="Title 1">
            <a:extLst>
              <a:ext uri="{FF2B5EF4-FFF2-40B4-BE49-F238E27FC236}">
                <a16:creationId xmlns:a16="http://schemas.microsoft.com/office/drawing/2014/main" id="{0C2A2E97-1CC6-C140-36B0-07B8D69197B5}"/>
              </a:ext>
            </a:extLst>
          </p:cNvPr>
          <p:cNvSpPr txBox="1">
            <a:spLocks/>
          </p:cNvSpPr>
          <p:nvPr/>
        </p:nvSpPr>
        <p:spPr>
          <a:xfrm>
            <a:off x="513563" y="197927"/>
            <a:ext cx="3456271" cy="1560247"/>
          </a:xfrm>
          <a:prstGeom prst="rect">
            <a:avLst/>
          </a:prstGeom>
        </p:spPr>
        <p:txBody>
          <a:bodyPr vert="horz" lIns="91440" tIns="45720" rIns="91440" bIns="45720" rtlCol="0" anchor="ctr">
            <a:normAutofit/>
          </a:bodyPr>
          <a:lstStyle>
            <a:lvl1pPr algn="l" defTabSz="994410" rtl="0" eaLnBrk="1" latinLnBrk="0" hangingPunct="1">
              <a:lnSpc>
                <a:spcPct val="90000"/>
              </a:lnSpc>
              <a:spcBef>
                <a:spcPct val="0"/>
              </a:spcBef>
              <a:buNone/>
              <a:defRPr sz="3600" kern="1200">
                <a:solidFill>
                  <a:schemeClr val="tx1"/>
                </a:solidFill>
                <a:latin typeface="+mj-lt"/>
                <a:ea typeface="+mj-ea"/>
                <a:cs typeface="+mj-cs"/>
              </a:defRPr>
            </a:lvl1pPr>
          </a:lstStyle>
          <a:p>
            <a:r>
              <a:rPr lang="en-US" dirty="0"/>
              <a:t>The British Empire</a:t>
            </a:r>
            <a:endParaRPr lang="en-US" sz="2700" dirty="0"/>
          </a:p>
        </p:txBody>
      </p:sp>
    </p:spTree>
    <p:extLst>
      <p:ext uri="{BB962C8B-B14F-4D97-AF65-F5344CB8AC3E}">
        <p14:creationId xmlns:p14="http://schemas.microsoft.com/office/powerpoint/2010/main" val="103851136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23427</TotalTime>
  <Words>13519</Words>
  <Application>Microsoft Macintosh PowerPoint</Application>
  <PresentationFormat>Custom</PresentationFormat>
  <Paragraphs>1086</Paragraphs>
  <Slides>150</Slides>
  <Notes>25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150</vt:i4>
      </vt:variant>
    </vt:vector>
  </HeadingPairs>
  <TitlesOfParts>
    <vt:vector size="159" baseType="lpstr">
      <vt:lpstr>Arial</vt:lpstr>
      <vt:lpstr>Calibri</vt:lpstr>
      <vt:lpstr>Calibri Light</vt:lpstr>
      <vt:lpstr>graphik</vt:lpstr>
      <vt:lpstr>Helvetica</vt:lpstr>
      <vt:lpstr>LTUnivers</vt:lpstr>
      <vt:lpstr>Times</vt:lpstr>
      <vt:lpstr>Times New Roman</vt:lpstr>
      <vt:lpstr>Office Theme</vt:lpstr>
      <vt:lpstr>PowerPoint Presentation</vt:lpstr>
      <vt:lpstr>Memories are a marketing opportunity </vt:lpstr>
      <vt:lpstr>For the first few years of my life, I lived in a house on a road between a cemetery and a shopping centre.</vt:lpstr>
      <vt:lpstr>PowerPoint Presentation</vt:lpstr>
      <vt:lpstr>Income Inequality 1961-2020, Great Britain</vt:lpstr>
      <vt:lpstr>Income Inequality 1961-2020, Great Britain</vt:lpstr>
      <vt:lpstr>There were two general elections in 1974. These were becoming turbulent times…</vt:lpstr>
      <vt:lpstr>PowerPoint Presentation</vt:lpstr>
      <vt:lpstr>PowerPoint Presentation</vt:lpstr>
      <vt:lpstr>PowerPoint Presentation</vt:lpstr>
      <vt:lpstr>Dozens of recent books examine London and the UK’s financial services industry.</vt:lpstr>
      <vt:lpstr>Income Inequality, 1994-2021/22, UK</vt:lpstr>
      <vt:lpstr>PowerPoint Presentation</vt:lpstr>
      <vt:lpstr>PowerPoint Presentation</vt:lpstr>
      <vt:lpstr>The British Conservative party left the main right-wing group in the European Parliament in 2014, to align with the far-right group instead.  </vt:lpstr>
      <vt:lpstr>PowerPoint Presentation</vt:lpstr>
      <vt:lpstr>PowerPoint Presentation</vt:lpstr>
      <vt:lpstr>PowerPoint Presentation</vt:lpstr>
      <vt:lpstr>PowerPoint Presentation</vt:lpstr>
      <vt:lpstr>PowerPoint Presentation</vt:lpstr>
      <vt:lpstr>PowerPoint Presentation</vt:lpstr>
      <vt:lpstr>‘Tax policy choices help determine levels of inequality’ – Resolution Foundation, 2022.</vt:lpstr>
      <vt:lpstr>Long before the debacle of autumn 2022, the UK had a special problem. Rising inflation then began.</vt:lpstr>
      <vt:lpstr>PowerPoint Presentation</vt:lpstr>
      <vt:lpstr>PowerPoint Presentation</vt:lpstr>
      <vt:lpstr>PowerPoint Presentation</vt:lpstr>
      <vt:lpstr>PowerPoint Presentation</vt:lpstr>
      <vt:lpstr>The Hovis advert was about bread. We now make less bread in the UK, and import more of it.</vt:lpstr>
      <vt:lpstr>PowerPoint Presentation</vt:lpstr>
      <vt:lpstr>Some things were better in the 1970s.</vt:lpstr>
      <vt:lpstr>Measures of domestic progress (MDB peak 1976)</vt:lpstr>
      <vt:lpstr>Average earnings growth 1964–2021, with RPI inflation stripped out</vt:lpstr>
      <vt:lpstr>The most important chances in life became the most equitable they had ever been in the years 1969–1973.</vt:lpstr>
      <vt:lpstr>The greatest reduction in the segregation of children by schools began in the late 1960s.</vt:lpstr>
      <vt:lpstr>Poverty was falling in the 1970s across Britain.</vt:lpstr>
      <vt:lpstr>In the 1970s it was becoming cheaper to purchase a house and regional divides were falling.</vt:lpstr>
      <vt:lpstr>The strikes of the 1920s were successful in contributing to rising equality, both at the time and afterwards. The wave of strikes that began in the 1970s dwindled after defeat of the miners in 1984/85. The wave that began in 2022 is small.  </vt:lpstr>
      <vt:lpstr>Unemployment 1881–2017, and under-employment 2000–2022. Very rare still in most of the 1970s, but rising in those years.</vt:lpstr>
      <vt:lpstr>Crime was rising before the 1970s. Divorce was more possible when abortion was legalised, and inequality was falling throughout the 1970s.</vt:lpstr>
      <vt:lpstr>The current UK pay squeeze is unlike any in the  past century. It will now probably last longer than 2029, as inflation has risen higher than it predicted in 2022 when this data was released by the TUC.</vt:lpstr>
      <vt:lpstr>PowerPoint Presentation</vt:lpstr>
      <vt:lpstr>The UK’s current wage crisis is unlike any other in living memory.</vt:lpstr>
      <vt:lpstr>Liz Truss was derided for many things during  her Conservative Party leadership campaign, including how few sources she relied on when she wrote about the 1970s</vt:lpstr>
      <vt:lpstr>PowerPoint Presentation</vt:lpstr>
      <vt:lpstr>PowerPoint Presentation</vt:lpstr>
      <vt:lpstr>Some 170 years after Victorian misery, UK multiples of mortality risk was widening.</vt:lpstr>
      <vt:lpstr>Shattering has occurred in many ways in the UK, but it was mostly silent shattering in the social statistics.</vt:lpstr>
      <vt:lpstr>Labour lost the 2019 election so badly because  1.2 million people who had voted for the party  in 2017 chose not to vote in 2019. It was as  simple as that.</vt:lpstr>
      <vt:lpstr>PowerPoint Presentation</vt:lpstr>
      <vt:lpstr>In 2019 the Conservative share of the vote actually shrank in London and the south-east. These were the two regions, along with the south-west, where Labour losses were lowest. However, a rise in popularity for the Liberal Democrats in every region also helped to split the opposition vote and secure the very large Conservative majority.</vt:lpstr>
      <vt:lpstr>PowerPoint Presentation</vt:lpstr>
      <vt:lpstr>Lethargy rose, but enough of the old voted. </vt:lpstr>
      <vt:lpstr>PowerPoint Presentation</vt:lpstr>
      <vt:lpstr>PowerPoint Presentation</vt:lpstr>
      <vt:lpstr>Foodbank form and tulips   </vt:lpstr>
      <vt:lpstr>In the last 30 days, were you ever hungry but didn’t eat because there wasn’t enough money for food?</vt:lpstr>
      <vt:lpstr>Briefly, the UK was ahead of the pack. But only if the cost of housing was ignored.</vt:lpstr>
      <vt:lpstr>But the middle UK household was already  worse-off than the median individual in comparison to other European countries.</vt:lpstr>
      <vt:lpstr>‘The only part of the income distribution where incomes grow is in the top 5%, where households benefit from higher interest rates.’ (Resolution Foundation 2023)</vt:lpstr>
      <vt:lpstr>Controlling food prices in mainland Europe</vt:lpstr>
      <vt:lpstr>Three or four out of every seven UK children live in poverty (£10 a day to live on).</vt:lpstr>
      <vt:lpstr>Universal Credit claim instructions </vt:lpstr>
      <vt:lpstr>Top Rank:  The UK has continued to have the most miserly out-of-work benefits for single adults for many decades.</vt:lpstr>
      <vt:lpstr>The UK had the widest geographical inequalities of all European Union countries when it was a member.</vt:lpstr>
      <vt:lpstr>In 2017, the GDP/capita of Inner West London was €209,900. Those boroughs contained 10.5% of the GDP of the UK and just 1.8% of the population.</vt:lpstr>
      <vt:lpstr>Hunger rises, 2019/2020 to November 2022</vt:lpstr>
      <vt:lpstr>Trouble ahead</vt:lpstr>
      <vt:lpstr>PowerPoint Presentation</vt:lpstr>
      <vt:lpstr>PowerPoint Presentation</vt:lpstr>
      <vt:lpstr>PowerPoint Presentation</vt:lpstr>
      <vt:lpstr>PowerPoint Presentation</vt:lpstr>
      <vt:lpstr>Capital</vt:lpstr>
      <vt:lpstr>Second City</vt:lpstr>
      <vt:lpstr>Tenements 2001 </vt:lpstr>
      <vt:lpstr>The Midlands and London</vt:lpstr>
      <vt:lpstr>PowerPoint Presentation</vt:lpstr>
      <vt:lpstr>Kensington 2017 </vt:lpstr>
      <vt:lpstr>PowerPoint Presentation</vt:lpstr>
      <vt:lpstr>Spare bedrooms</vt:lpstr>
      <vt:lpstr>The most overcrowded part of the UK in 2001</vt:lpstr>
      <vt:lpstr>Gentrification (red) and normalisation (blue)</vt:lpstr>
      <vt:lpstr>Segregation  Enclave with very little deprivation (blue) and more normal areas (green).</vt:lpstr>
      <vt:lpstr>More Segregation  Enclave with very little deprivation (blue) and more normal areas (green)</vt:lpstr>
      <vt:lpstr>Privatisation</vt:lpstr>
      <vt:lpstr>Public Transport</vt:lpstr>
      <vt:lpstr>Economics</vt:lpstr>
      <vt:lpstr>Privatisation ended serious investment</vt:lpstr>
      <vt:lpstr>We may be at a peak of inequality again.</vt:lpstr>
      <vt:lpstr>PowerPoint Presentation</vt:lpstr>
      <vt:lpstr>Women leave more wealth than men.</vt:lpstr>
      <vt:lpstr>PowerPoint Presentation</vt:lpstr>
      <vt:lpstr>Management consultancy</vt:lpstr>
      <vt:lpstr>By 2017 we were no longer a nation of savers.</vt:lpstr>
      <vt:lpstr>The ONS statisticians re-evaluated our wealth.</vt:lpstr>
      <vt:lpstr>Brexit was won by the south.</vt:lpstr>
      <vt:lpstr>We waste time competing.  Social mobility in the UK fell from nearly the highest in the world for those born in the early 1960s, to the second lowest for those born in the late 1970s.</vt:lpstr>
      <vt:lpstr>PowerPoint Presentation</vt:lpstr>
      <vt:lpstr>We waste time with our alliances.  Economic power in the world is rapidly shifting.  The UK is a tiny dot: 0.8% of people, 0.4% of children worldwide. Choosing sides is wasteful when few notice. </vt:lpstr>
      <vt:lpstr>We waste time by not understanding our past.          We cannot imagine our future in any meaningful way because of this. </vt:lpstr>
      <vt:lpstr>PowerPoint Presentation</vt:lpstr>
      <vt:lpstr>Cuts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1950-55 the UK had the highest life expectancy of the world’s larger countries.</vt:lpstr>
      <vt:lpstr>Excess deaths are once again linked to austerity, cuts and inequality.</vt:lpstr>
      <vt:lpstr>PowerPoint Presentation</vt:lpstr>
      <vt:lpstr>PowerPoint Presentation</vt:lpstr>
      <vt:lpstr>PowerPoint Presentation</vt:lpstr>
      <vt:lpstr>PowerPoint Presentation</vt:lpstr>
      <vt:lpstr>PowerPoint Presentation</vt:lpstr>
      <vt:lpstr>The first three years of the pandemic resulted in most mortality among the very elderly, who are the group most likely to be wealthy.</vt:lpstr>
      <vt:lpstr>When age-standardised, the poorest were hurt most by the pandemic. But only ‘relatively’.</vt:lpstr>
      <vt:lpstr>Happiness rose after the banking crash and especially from 2015-2019 when new options were debated, but crashed in autumn 2019.</vt:lpstr>
      <vt:lpstr>Anxiety rose the most before the pandemic,  but was very high before 2012 as well (following the financial crash and election of the coalition).</vt:lpstr>
      <vt:lpstr>PowerPoint Presentation</vt:lpstr>
      <vt:lpstr>Moral compass ‘…looks as if it could provide direction but all the symbols and text are meaningless.’ Sarah Holyfield May 2023 </vt:lpstr>
      <vt:lpstr>Britain is not yet a failed state. Its currency has not yet collapsed, and its politicians (some of whom would like to be autocratic) no longer individually manage to hold on to power for very long, although their political parties tend to. Before turning to the politicians themselves, it is worth first considering the soup they swim in, the media.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‘…completely unmoored from the British public on economics, and are way out of step…’</vt:lpstr>
      <vt:lpstr>PowerPoint Presentation</vt:lpstr>
      <vt:lpstr>But UK FTSE100 CEO average pay remains excessive.   ‘We can see that CEO pay continues to be an affront to the rest of the UK as it struggles with the the cost of living crisis and government-imposed austerity.’                                      Max12:1, 12 May 2023</vt:lpstr>
      <vt:lpstr>PowerPoint Presentation</vt:lpstr>
      <vt:lpstr>PowerPoint Presentation</vt:lpstr>
      <vt:lpstr>UK ‘investors’ watch the USA, and worry.</vt:lpstr>
      <vt:lpstr>In the UK, financial security is shrinking.</vt:lpstr>
      <vt:lpstr>The shattering is increasing each month.        In the UK in December 2022:</vt:lpstr>
      <vt:lpstr>But we may also have falling inequalities overall, because higher-paid people are seeing small pay rises.</vt:lpstr>
      <vt:lpstr>‘The result is that highly skilled and expensively trained medical professionals are slipping down the UK’s income distribution, while the list of countries where they could earn more grows by the year.’</vt:lpstr>
      <vt:lpstr>Unhappy stories (although this is not too unhappy)</vt:lpstr>
      <vt:lpstr>In the spring of 2023, it was far from clear how the year would play out. People appeared to be confused, unsure,   and very uncertain.</vt:lpstr>
      <vt:lpstr>Newent Coronation, Culture and Community Event</vt:lpstr>
      <vt:lpstr>Happy stories</vt:lpstr>
      <vt:lpstr>Keeping hope alive</vt:lpstr>
      <vt:lpstr>The End</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Shattered Nation</dc:title>
  <dc:subject/>
  <dc:creator>Danny Dorling</dc:creator>
  <cp:keywords/>
  <dc:description/>
  <cp:lastModifiedBy>Benjamin David Hennig - HI</cp:lastModifiedBy>
  <cp:revision>231</cp:revision>
  <cp:lastPrinted>2021-11-05T14:16:20Z</cp:lastPrinted>
  <dcterms:created xsi:type="dcterms:W3CDTF">2021-09-13T07:36:07Z</dcterms:created>
  <dcterms:modified xsi:type="dcterms:W3CDTF">2023-05-25T21:17:32Z</dcterms:modified>
  <cp:category/>
</cp:coreProperties>
</file>