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64"/>
  </p:handoutMasterIdLst>
  <p:sldIdLst>
    <p:sldId id="256" r:id="rId2"/>
    <p:sldId id="257" r:id="rId3"/>
    <p:sldId id="327" r:id="rId4"/>
    <p:sldId id="313" r:id="rId5"/>
    <p:sldId id="314" r:id="rId6"/>
    <p:sldId id="330" r:id="rId7"/>
    <p:sldId id="315" r:id="rId8"/>
    <p:sldId id="316" r:id="rId9"/>
    <p:sldId id="317" r:id="rId10"/>
    <p:sldId id="318" r:id="rId11"/>
    <p:sldId id="319" r:id="rId12"/>
    <p:sldId id="320" r:id="rId13"/>
    <p:sldId id="321" r:id="rId14"/>
    <p:sldId id="322" r:id="rId15"/>
    <p:sldId id="303" r:id="rId16"/>
    <p:sldId id="304" r:id="rId17"/>
    <p:sldId id="306" r:id="rId18"/>
    <p:sldId id="305" r:id="rId19"/>
    <p:sldId id="307" r:id="rId20"/>
    <p:sldId id="331" r:id="rId21"/>
    <p:sldId id="309" r:id="rId22"/>
    <p:sldId id="310" r:id="rId23"/>
    <p:sldId id="311" r:id="rId24"/>
    <p:sldId id="312" r:id="rId25"/>
    <p:sldId id="293" r:id="rId26"/>
    <p:sldId id="294" r:id="rId27"/>
    <p:sldId id="295" r:id="rId28"/>
    <p:sldId id="296" r:id="rId29"/>
    <p:sldId id="297" r:id="rId30"/>
    <p:sldId id="298" r:id="rId31"/>
    <p:sldId id="299" r:id="rId32"/>
    <p:sldId id="300" r:id="rId33"/>
    <p:sldId id="301" r:id="rId34"/>
    <p:sldId id="302" r:id="rId35"/>
    <p:sldId id="286" r:id="rId36"/>
    <p:sldId id="287" r:id="rId37"/>
    <p:sldId id="289" r:id="rId38"/>
    <p:sldId id="291" r:id="rId39"/>
    <p:sldId id="274" r:id="rId40"/>
    <p:sldId id="275" r:id="rId41"/>
    <p:sldId id="278" r:id="rId42"/>
    <p:sldId id="279" r:id="rId43"/>
    <p:sldId id="280" r:id="rId44"/>
    <p:sldId id="281" r:id="rId45"/>
    <p:sldId id="282" r:id="rId46"/>
    <p:sldId id="283" r:id="rId47"/>
    <p:sldId id="264" r:id="rId48"/>
    <p:sldId id="265" r:id="rId49"/>
    <p:sldId id="266" r:id="rId50"/>
    <p:sldId id="267" r:id="rId51"/>
    <p:sldId id="268" r:id="rId52"/>
    <p:sldId id="269" r:id="rId53"/>
    <p:sldId id="270" r:id="rId54"/>
    <p:sldId id="271" r:id="rId55"/>
    <p:sldId id="272" r:id="rId56"/>
    <p:sldId id="273" r:id="rId57"/>
    <p:sldId id="259" r:id="rId58"/>
    <p:sldId id="260" r:id="rId59"/>
    <p:sldId id="261" r:id="rId60"/>
    <p:sldId id="262" r:id="rId61"/>
    <p:sldId id="328" r:id="rId62"/>
    <p:sldId id="32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7"/>
    <p:restoredTop sz="94611"/>
  </p:normalViewPr>
  <p:slideViewPr>
    <p:cSldViewPr snapToGrid="0" snapToObjects="1">
      <p:cViewPr varScale="1">
        <p:scale>
          <a:sx n="120" d="100"/>
          <a:sy n="120" d="100"/>
        </p:scale>
        <p:origin x="2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440681-67E5-3C43-8D8E-F833ADF7DB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397049-64A7-5142-A479-A32375697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ACCA8B-0B36-8646-A0D4-3756A097F8B2}" type="datetimeFigureOut">
              <a:rPr lang="en-US" smtClean="0"/>
              <a:t>2/3/20</a:t>
            </a:fld>
            <a:endParaRPr lang="en-US"/>
          </a:p>
        </p:txBody>
      </p:sp>
      <p:sp>
        <p:nvSpPr>
          <p:cNvPr id="4" name="Footer Placeholder 3">
            <a:extLst>
              <a:ext uri="{FF2B5EF4-FFF2-40B4-BE49-F238E27FC236}">
                <a16:creationId xmlns:a16="http://schemas.microsoft.com/office/drawing/2014/main" id="{BF67F498-4EB7-1347-8FD2-1512E5DFDF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400F81-5E85-3241-9701-B62FCBFA59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DBFFC0-B87F-D141-B70D-3938D16CB23D}" type="slidenum">
              <a:rPr lang="en-US" smtClean="0"/>
              <a:t>‹#›</a:t>
            </a:fld>
            <a:endParaRPr lang="en-US"/>
          </a:p>
        </p:txBody>
      </p:sp>
    </p:spTree>
    <p:extLst>
      <p:ext uri="{BB962C8B-B14F-4D97-AF65-F5344CB8AC3E}">
        <p14:creationId xmlns:p14="http://schemas.microsoft.com/office/powerpoint/2010/main" val="468270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0A05-A192-0D46-A74B-7627C81488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46CA31-42DA-844D-AB49-7F9017F9F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68BF87-3539-6547-93CF-F9FDFA118143}"/>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45DF158F-E9A4-6D4B-B09F-00C196A08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B67B7-DCEE-D54D-9AF9-D2412FC99B0E}"/>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106208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527C-7C33-C544-9C40-A7442958D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05DF92-D04B-804C-B4B4-F8B056BF02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4250F-ADCF-D949-A93C-564069C0040C}"/>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78FDCC55-2477-2149-BF01-CE0357ABD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14440-ABB3-7642-9872-D76B923DBACC}"/>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343860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1B8B0-6A7C-4443-9712-948A23EBDC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CC8AA-33C8-114E-A723-B297F9A1D1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931E3-8CAA-A240-A689-FABEDE4C00A2}"/>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3A07383A-396C-8449-BBB8-E312F4ECA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C84A2-192C-664F-97CD-8E0B497B7DCF}"/>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216793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D98B-D4EF-354E-909C-EAE6E9C19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F970-090A-2C41-8661-3A6BC88496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A14DA-3863-7447-9D13-0B3AF64698A2}"/>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12DC54FD-37C2-8041-A1C6-60C8D4189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B25A2-F159-4A49-A69E-EF052050BD2C}"/>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89246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19B9-B05C-4A40-8A30-70BA2195F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49E5D6-DE68-A743-A10E-05E284CEFE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554F32-9D1C-BD4B-A960-9D8D9E5BD607}"/>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603B3209-EE82-4A4B-8FEE-BCE0C3B67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FBBA1-33A6-1540-9BC6-DA525CC6D2C6}"/>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118590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DCFB-681E-E640-8DF6-8C6169A52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5E200-02CE-C74B-BAA0-4670A23C7E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48617-A74F-F546-9A3D-7172D84679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2559AC-48AC-3743-A744-5476A6E6FE0E}"/>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6" name="Footer Placeholder 5">
            <a:extLst>
              <a:ext uri="{FF2B5EF4-FFF2-40B4-BE49-F238E27FC236}">
                <a16:creationId xmlns:a16="http://schemas.microsoft.com/office/drawing/2014/main" id="{7FA25714-CA1C-854C-A5B1-258FD53CE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B5CF4-9A6E-7845-A5B2-8ACA9498CBF0}"/>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362064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26E8-A091-F641-88F9-D92D1091C0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4331F3-DD3B-E44E-9D41-7D5022F56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7209A9-EC7E-F54B-BE28-A853BD819C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A8B81-5AD1-8845-B67B-359ADEB0B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0B8D69-9739-0840-9765-219CD315D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851450-9EA8-844C-80D5-6C565E06D3B2}"/>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8" name="Footer Placeholder 7">
            <a:extLst>
              <a:ext uri="{FF2B5EF4-FFF2-40B4-BE49-F238E27FC236}">
                <a16:creationId xmlns:a16="http://schemas.microsoft.com/office/drawing/2014/main" id="{DE8B606B-4E0D-D641-99D0-8354963D6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369DA-D124-7840-9E46-F86C034EFB84}"/>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10177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B696-5245-3F40-9FAA-49E8300333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D2773F-D9EA-8346-9D0C-93EFADF37707}"/>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4" name="Footer Placeholder 3">
            <a:extLst>
              <a:ext uri="{FF2B5EF4-FFF2-40B4-BE49-F238E27FC236}">
                <a16:creationId xmlns:a16="http://schemas.microsoft.com/office/drawing/2014/main" id="{A0008811-59D4-F44E-8429-3EBBD7D357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050070-EACE-8D45-B145-9C54ED117889}"/>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282484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E609D6-27F9-B34E-ABC6-F117296AD87A}"/>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3" name="Footer Placeholder 2">
            <a:extLst>
              <a:ext uri="{FF2B5EF4-FFF2-40B4-BE49-F238E27FC236}">
                <a16:creationId xmlns:a16="http://schemas.microsoft.com/office/drawing/2014/main" id="{CCC3CB97-32CE-A843-A434-0FB99658DC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C202FC-28B2-3640-B842-A4BB6E1517EB}"/>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298286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B766-3932-E141-BFFE-C0CBBBF1C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477BF-E259-C14B-B0AD-A741FD9FA4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2E427-0E92-6D47-B353-D3B14D010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4049B-BEC9-0E42-911A-BB5BD6E5F8FC}"/>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6" name="Footer Placeholder 5">
            <a:extLst>
              <a:ext uri="{FF2B5EF4-FFF2-40B4-BE49-F238E27FC236}">
                <a16:creationId xmlns:a16="http://schemas.microsoft.com/office/drawing/2014/main" id="{8146B07A-DCF7-E741-8BAF-023B92580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476D2-5B83-5343-B9A2-0FE286ABC538}"/>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31105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70FF-13FE-8346-9346-B02443764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AB8139-A0DE-924A-A21E-BB229681C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A5519E-0B0D-3D43-899C-53DEFA29F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5A044B-84A2-D24B-956F-1FF60095A3F5}"/>
              </a:ext>
            </a:extLst>
          </p:cNvPr>
          <p:cNvSpPr>
            <a:spLocks noGrp="1"/>
          </p:cNvSpPr>
          <p:nvPr>
            <p:ph type="dt" sz="half" idx="10"/>
          </p:nvPr>
        </p:nvSpPr>
        <p:spPr/>
        <p:txBody>
          <a:bodyPr/>
          <a:lstStyle/>
          <a:p>
            <a:fld id="{CA303DC3-1D4D-E240-BBEB-B6EA8B3484E7}" type="datetimeFigureOut">
              <a:rPr lang="en-US" smtClean="0"/>
              <a:t>2/3/20</a:t>
            </a:fld>
            <a:endParaRPr lang="en-US"/>
          </a:p>
        </p:txBody>
      </p:sp>
      <p:sp>
        <p:nvSpPr>
          <p:cNvPr id="6" name="Footer Placeholder 5">
            <a:extLst>
              <a:ext uri="{FF2B5EF4-FFF2-40B4-BE49-F238E27FC236}">
                <a16:creationId xmlns:a16="http://schemas.microsoft.com/office/drawing/2014/main" id="{06EABD4A-C4C8-5347-A1AF-B6C8D6CCA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14F0A-1F24-3347-86B3-B763A716C4EA}"/>
              </a:ext>
            </a:extLst>
          </p:cNvPr>
          <p:cNvSpPr>
            <a:spLocks noGrp="1"/>
          </p:cNvSpPr>
          <p:nvPr>
            <p:ph type="sldNum" sz="quarter" idx="12"/>
          </p:nvPr>
        </p:nvSpPr>
        <p:spPr/>
        <p:txBody>
          <a:bodyPr/>
          <a:lstStyle/>
          <a:p>
            <a:fld id="{11C4D2DF-299A-154D-83D0-1180FAD02DA8}" type="slidenum">
              <a:rPr lang="en-US" smtClean="0"/>
              <a:t>‹#›</a:t>
            </a:fld>
            <a:endParaRPr lang="en-US"/>
          </a:p>
        </p:txBody>
      </p:sp>
    </p:spTree>
    <p:extLst>
      <p:ext uri="{BB962C8B-B14F-4D97-AF65-F5344CB8AC3E}">
        <p14:creationId xmlns:p14="http://schemas.microsoft.com/office/powerpoint/2010/main" val="161832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646BA-9863-F140-8C0E-60A688541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D9856-0777-6645-8D13-BBE71862A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3977D-E5E1-C541-839E-EC0FB3BBD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03DC3-1D4D-E240-BBEB-B6EA8B3484E7}" type="datetimeFigureOut">
              <a:rPr lang="en-US" smtClean="0"/>
              <a:t>2/3/20</a:t>
            </a:fld>
            <a:endParaRPr lang="en-US"/>
          </a:p>
        </p:txBody>
      </p:sp>
      <p:sp>
        <p:nvSpPr>
          <p:cNvPr id="5" name="Footer Placeholder 4">
            <a:extLst>
              <a:ext uri="{FF2B5EF4-FFF2-40B4-BE49-F238E27FC236}">
                <a16:creationId xmlns:a16="http://schemas.microsoft.com/office/drawing/2014/main" id="{20C6C7BE-44CA-BD44-937C-908135232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AEBEDC-0BE8-A143-A319-69E384BFC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4D2DF-299A-154D-83D0-1180FAD02DA8}" type="slidenum">
              <a:rPr lang="en-US" smtClean="0"/>
              <a:t>‹#›</a:t>
            </a:fld>
            <a:endParaRPr lang="en-US"/>
          </a:p>
        </p:txBody>
      </p:sp>
    </p:spTree>
    <p:extLst>
      <p:ext uri="{BB962C8B-B14F-4D97-AF65-F5344CB8AC3E}">
        <p14:creationId xmlns:p14="http://schemas.microsoft.com/office/powerpoint/2010/main" val="383279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130AD-DE20-984C-9534-FB98CD10AA11}"/>
              </a:ext>
            </a:extLst>
          </p:cNvPr>
          <p:cNvSpPr>
            <a:spLocks noGrp="1"/>
          </p:cNvSpPr>
          <p:nvPr>
            <p:ph type="ctrTitle"/>
          </p:nvPr>
        </p:nvSpPr>
        <p:spPr>
          <a:xfrm>
            <a:off x="1744337" y="163895"/>
            <a:ext cx="9144000" cy="2387600"/>
          </a:xfrm>
        </p:spPr>
        <p:txBody>
          <a:bodyPr>
            <a:normAutofit/>
          </a:bodyPr>
          <a:lstStyle/>
          <a:p>
            <a:r>
              <a:rPr lang="en-GB" dirty="0"/>
              <a:t> Slowdown: </a:t>
            </a:r>
            <a:r>
              <a:rPr lang="en-GB" sz="3600" dirty="0">
                <a:solidFill>
                  <a:srgbClr val="000000"/>
                </a:solidFill>
                <a:latin typeface="Calibri Light" panose="020F0302020204030204" pitchFamily="34" charset="0"/>
              </a:rPr>
              <a:t>The End of the Great Acceleration— and Why it’s Good for the Planet, the Economy, and Our Lives</a:t>
            </a:r>
            <a:br>
              <a:rPr lang="en-GB" sz="3600" dirty="0">
                <a:solidFill>
                  <a:srgbClr val="000000"/>
                </a:solidFill>
                <a:latin typeface="Calibri Light" panose="020F0302020204030204" pitchFamily="34" charset="0"/>
              </a:rPr>
            </a:br>
            <a:r>
              <a:rPr lang="en-GB" sz="2200" dirty="0">
                <a:solidFill>
                  <a:srgbClr val="000000"/>
                </a:solidFill>
                <a:latin typeface="Calibri Light" panose="020F0302020204030204" pitchFamily="34" charset="0"/>
              </a:rPr>
              <a:t>Danny Dorling - with illustrations by </a:t>
            </a:r>
            <a:r>
              <a:rPr lang="en-GB" sz="2200" dirty="0">
                <a:solidFill>
                  <a:schemeClr val="accent6"/>
                </a:solidFill>
                <a:latin typeface="Calibri Light" panose="020F0302020204030204" pitchFamily="34" charset="0"/>
              </a:rPr>
              <a:t>Kirsten McClure</a:t>
            </a:r>
            <a:endParaRPr lang="en-US" sz="2200" dirty="0">
              <a:solidFill>
                <a:schemeClr val="accent6"/>
              </a:solidFill>
            </a:endParaRPr>
          </a:p>
        </p:txBody>
      </p:sp>
      <p:sp>
        <p:nvSpPr>
          <p:cNvPr id="3" name="Subtitle 2">
            <a:extLst>
              <a:ext uri="{FF2B5EF4-FFF2-40B4-BE49-F238E27FC236}">
                <a16:creationId xmlns:a16="http://schemas.microsoft.com/office/drawing/2014/main" id="{A0609125-921E-1842-B113-664654CAD904}"/>
              </a:ext>
            </a:extLst>
          </p:cNvPr>
          <p:cNvSpPr>
            <a:spLocks noGrp="1"/>
          </p:cNvSpPr>
          <p:nvPr>
            <p:ph type="subTitle" idx="1"/>
          </p:nvPr>
        </p:nvSpPr>
        <p:spPr>
          <a:xfrm>
            <a:off x="124857" y="1854201"/>
            <a:ext cx="2552241" cy="547476"/>
          </a:xfrm>
        </p:spPr>
        <p:txBody>
          <a:bodyPr>
            <a:normAutofit fontScale="85000" lnSpcReduction="20000"/>
          </a:bodyPr>
          <a:lstStyle/>
          <a:p>
            <a:r>
              <a:rPr lang="en-US" dirty="0">
                <a:solidFill>
                  <a:schemeClr val="accent6"/>
                </a:solidFill>
              </a:rPr>
              <a:t>62 animated slides for use in teaching</a:t>
            </a:r>
          </a:p>
          <a:p>
            <a:endParaRPr lang="en-US" dirty="0"/>
          </a:p>
        </p:txBody>
      </p:sp>
      <p:pic>
        <p:nvPicPr>
          <p:cNvPr id="4" name="Picture 3">
            <a:extLst>
              <a:ext uri="{FF2B5EF4-FFF2-40B4-BE49-F238E27FC236}">
                <a16:creationId xmlns:a16="http://schemas.microsoft.com/office/drawing/2014/main" id="{EA68C346-E210-084A-9BF1-F1E1CF32F8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4337" y="2551495"/>
            <a:ext cx="6000521" cy="4329084"/>
          </a:xfrm>
          <a:prstGeom prst="rect">
            <a:avLst/>
          </a:prstGeom>
        </p:spPr>
      </p:pic>
      <p:pic>
        <p:nvPicPr>
          <p:cNvPr id="6" name="Picture 5">
            <a:extLst>
              <a:ext uri="{FF2B5EF4-FFF2-40B4-BE49-F238E27FC236}">
                <a16:creationId xmlns:a16="http://schemas.microsoft.com/office/drawing/2014/main" id="{2C95B571-7D39-7444-B283-D90081333C18}"/>
              </a:ext>
            </a:extLst>
          </p:cNvPr>
          <p:cNvPicPr>
            <a:picLocks noChangeAspect="1"/>
          </p:cNvPicPr>
          <p:nvPr/>
        </p:nvPicPr>
        <p:blipFill>
          <a:blip r:embed="rId3"/>
          <a:stretch>
            <a:fillRect/>
          </a:stretch>
        </p:blipFill>
        <p:spPr>
          <a:xfrm>
            <a:off x="7844009" y="2537739"/>
            <a:ext cx="2860713" cy="4320261"/>
          </a:xfrm>
          <a:prstGeom prst="rect">
            <a:avLst/>
          </a:prstGeom>
        </p:spPr>
      </p:pic>
    </p:spTree>
    <p:extLst>
      <p:ext uri="{BB962C8B-B14F-4D97-AF65-F5344CB8AC3E}">
        <p14:creationId xmlns:p14="http://schemas.microsoft.com/office/powerpoint/2010/main" val="3231521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B5A2582-F7A4-664B-AA64-C40BB5001B4F}"/>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281889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map&#10;&#10;Description automatically generated">
            <a:extLst>
              <a:ext uri="{FF2B5EF4-FFF2-40B4-BE49-F238E27FC236}">
                <a16:creationId xmlns:a16="http://schemas.microsoft.com/office/drawing/2014/main" id="{DC8C7220-FA66-3A47-8F97-DA4E32373B1B}"/>
              </a:ext>
            </a:extLst>
          </p:cNvPr>
          <p:cNvPicPr>
            <a:picLocks noChangeAspect="1"/>
          </p:cNvPicPr>
          <p:nvPr/>
        </p:nvPicPr>
        <p:blipFill>
          <a:blip r:embed="rId2"/>
          <a:stretch>
            <a:fillRect/>
          </a:stretch>
        </p:blipFill>
        <p:spPr>
          <a:xfrm>
            <a:off x="1782792" y="0"/>
            <a:ext cx="8626415" cy="6858000"/>
          </a:xfrm>
          <a:prstGeom prst="rect">
            <a:avLst/>
          </a:prstGeom>
        </p:spPr>
      </p:pic>
    </p:spTree>
    <p:extLst>
      <p:ext uri="{BB962C8B-B14F-4D97-AF65-F5344CB8AC3E}">
        <p14:creationId xmlns:p14="http://schemas.microsoft.com/office/powerpoint/2010/main" val="45986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9870B43D-E270-5049-B212-5FC6B75F46BF}"/>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3001095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78CB085-743F-4F47-A694-CF23731B68A5}"/>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153155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11F16-1441-1546-A573-555DF3AFBBA0}"/>
              </a:ext>
            </a:extLst>
          </p:cNvPr>
          <p:cNvPicPr>
            <a:picLocks noChangeAspect="1"/>
          </p:cNvPicPr>
          <p:nvPr/>
        </p:nvPicPr>
        <p:blipFill>
          <a:blip r:embed="rId2"/>
          <a:stretch>
            <a:fillRect/>
          </a:stretch>
        </p:blipFill>
        <p:spPr>
          <a:xfrm>
            <a:off x="1735232" y="0"/>
            <a:ext cx="8113847" cy="6839028"/>
          </a:xfrm>
          <a:prstGeom prst="rect">
            <a:avLst/>
          </a:prstGeom>
        </p:spPr>
      </p:pic>
    </p:spTree>
    <p:extLst>
      <p:ext uri="{BB962C8B-B14F-4D97-AF65-F5344CB8AC3E}">
        <p14:creationId xmlns:p14="http://schemas.microsoft.com/office/powerpoint/2010/main" val="158396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0C2F9232-311F-464D-9884-23701D2329A9}"/>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108897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95AA8D60-99EF-6040-86AF-77AF4C138C5E}"/>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29222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42E15243-E53B-EE42-9DF8-0CDE04E16287}"/>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2858729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CB49DA05-209B-5049-BDEC-A645E2A1E375}"/>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44001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CB7B3-7AD4-0747-93C4-FC3DFB83BA01}"/>
              </a:ext>
            </a:extLst>
          </p:cNvPr>
          <p:cNvPicPr>
            <a:picLocks noChangeAspect="1"/>
          </p:cNvPicPr>
          <p:nvPr/>
        </p:nvPicPr>
        <p:blipFill>
          <a:blip r:embed="rId2"/>
          <a:stretch>
            <a:fillRect/>
          </a:stretch>
        </p:blipFill>
        <p:spPr>
          <a:xfrm>
            <a:off x="1933496" y="0"/>
            <a:ext cx="8413102" cy="6858000"/>
          </a:xfrm>
          <a:prstGeom prst="rect">
            <a:avLst/>
          </a:prstGeom>
        </p:spPr>
      </p:pic>
    </p:spTree>
    <p:extLst>
      <p:ext uri="{BB962C8B-B14F-4D97-AF65-F5344CB8AC3E}">
        <p14:creationId xmlns:p14="http://schemas.microsoft.com/office/powerpoint/2010/main" val="278421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864FEC-496B-9848-BEF8-F80686785E4A}"/>
              </a:ext>
            </a:extLst>
          </p:cNvPr>
          <p:cNvSpPr txBox="1"/>
          <p:nvPr/>
        </p:nvSpPr>
        <p:spPr>
          <a:xfrm>
            <a:off x="8321964" y="849744"/>
            <a:ext cx="3371271" cy="4801314"/>
          </a:xfrm>
          <a:prstGeom prst="rect">
            <a:avLst/>
          </a:prstGeom>
          <a:noFill/>
        </p:spPr>
        <p:txBody>
          <a:bodyPr wrap="square" rtlCol="0">
            <a:spAutoFit/>
          </a:bodyPr>
          <a:lstStyle/>
          <a:p>
            <a:r>
              <a:rPr lang="en-GB" dirty="0"/>
              <a:t>In the ‘Origin of Species’, Charles Darwin described how a population explosion occurs and called the time of population explosion “ favourable seasons”.</a:t>
            </a:r>
          </a:p>
          <a:p>
            <a:endParaRPr lang="en-GB" dirty="0"/>
          </a:p>
          <a:p>
            <a:r>
              <a:rPr lang="en-GB" dirty="0"/>
              <a:t>Charles was not to know it, but such circumstances arose for his own species at around the time of his own birth.</a:t>
            </a:r>
          </a:p>
          <a:p>
            <a:endParaRPr lang="en-GB" dirty="0"/>
          </a:p>
          <a:p>
            <a:r>
              <a:rPr lang="en-GB" dirty="0"/>
              <a:t>However, the favourable seasons for human population growth were not experienced favourably, with times of great social dislocation from small scale enclosure to global colonisation. </a:t>
            </a:r>
            <a:endParaRPr lang="en-US" dirty="0"/>
          </a:p>
        </p:txBody>
      </p:sp>
      <p:pic>
        <p:nvPicPr>
          <p:cNvPr id="3" name="Picture 2">
            <a:extLst>
              <a:ext uri="{FF2B5EF4-FFF2-40B4-BE49-F238E27FC236}">
                <a16:creationId xmlns:a16="http://schemas.microsoft.com/office/drawing/2014/main" id="{50B8FD55-5DB9-9641-BA28-072B6CF80B57}"/>
              </a:ext>
            </a:extLst>
          </p:cNvPr>
          <p:cNvPicPr>
            <a:picLocks noChangeAspect="1"/>
          </p:cNvPicPr>
          <p:nvPr/>
        </p:nvPicPr>
        <p:blipFill>
          <a:blip r:embed="rId2"/>
          <a:stretch>
            <a:fillRect/>
          </a:stretch>
        </p:blipFill>
        <p:spPr>
          <a:xfrm>
            <a:off x="726474" y="0"/>
            <a:ext cx="6971283" cy="6858000"/>
          </a:xfrm>
          <a:prstGeom prst="rect">
            <a:avLst/>
          </a:prstGeom>
        </p:spPr>
      </p:pic>
    </p:spTree>
    <p:extLst>
      <p:ext uri="{BB962C8B-B14F-4D97-AF65-F5344CB8AC3E}">
        <p14:creationId xmlns:p14="http://schemas.microsoft.com/office/powerpoint/2010/main" val="402522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EEE49-1A17-2548-9300-64683A47F804}"/>
              </a:ext>
            </a:extLst>
          </p:cNvPr>
          <p:cNvPicPr>
            <a:picLocks noChangeAspect="1"/>
          </p:cNvPicPr>
          <p:nvPr/>
        </p:nvPicPr>
        <p:blipFill>
          <a:blip r:embed="rId2"/>
          <a:stretch>
            <a:fillRect/>
          </a:stretch>
        </p:blipFill>
        <p:spPr>
          <a:xfrm>
            <a:off x="2049137" y="0"/>
            <a:ext cx="8374579" cy="6826598"/>
          </a:xfrm>
          <a:prstGeom prst="rect">
            <a:avLst/>
          </a:prstGeom>
        </p:spPr>
      </p:pic>
    </p:spTree>
    <p:extLst>
      <p:ext uri="{BB962C8B-B14F-4D97-AF65-F5344CB8AC3E}">
        <p14:creationId xmlns:p14="http://schemas.microsoft.com/office/powerpoint/2010/main" val="1798309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392E1-1B12-5448-8625-47A2A04FF4C2}"/>
              </a:ext>
            </a:extLst>
          </p:cNvPr>
          <p:cNvPicPr>
            <a:picLocks noChangeAspect="1"/>
          </p:cNvPicPr>
          <p:nvPr/>
        </p:nvPicPr>
        <p:blipFill>
          <a:blip r:embed="rId2"/>
          <a:stretch>
            <a:fillRect/>
          </a:stretch>
        </p:blipFill>
        <p:spPr>
          <a:xfrm>
            <a:off x="3316078" y="0"/>
            <a:ext cx="5841923" cy="6876978"/>
          </a:xfrm>
          <a:prstGeom prst="rect">
            <a:avLst/>
          </a:prstGeom>
        </p:spPr>
      </p:pic>
    </p:spTree>
    <p:extLst>
      <p:ext uri="{BB962C8B-B14F-4D97-AF65-F5344CB8AC3E}">
        <p14:creationId xmlns:p14="http://schemas.microsoft.com/office/powerpoint/2010/main" val="359261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D1178930-0D26-D543-91ED-B85B2D39F1EC}"/>
              </a:ext>
            </a:extLst>
          </p:cNvPr>
          <p:cNvPicPr>
            <a:picLocks noChangeAspect="1"/>
          </p:cNvPicPr>
          <p:nvPr/>
        </p:nvPicPr>
        <p:blipFill>
          <a:blip r:embed="rId2"/>
          <a:stretch>
            <a:fillRect/>
          </a:stretch>
        </p:blipFill>
        <p:spPr>
          <a:xfrm>
            <a:off x="2698363" y="0"/>
            <a:ext cx="6795274" cy="6858000"/>
          </a:xfrm>
          <a:prstGeom prst="rect">
            <a:avLst/>
          </a:prstGeom>
        </p:spPr>
      </p:pic>
    </p:spTree>
    <p:extLst>
      <p:ext uri="{BB962C8B-B14F-4D97-AF65-F5344CB8AC3E}">
        <p14:creationId xmlns:p14="http://schemas.microsoft.com/office/powerpoint/2010/main" val="1557571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A87CA333-DE80-3840-92D7-42284C385219}"/>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353549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CFEE5-889C-964F-8CBC-2D786FB2F509}"/>
              </a:ext>
            </a:extLst>
          </p:cNvPr>
          <p:cNvPicPr>
            <a:picLocks noChangeAspect="1"/>
          </p:cNvPicPr>
          <p:nvPr/>
        </p:nvPicPr>
        <p:blipFill>
          <a:blip r:embed="rId2"/>
          <a:stretch>
            <a:fillRect/>
          </a:stretch>
        </p:blipFill>
        <p:spPr>
          <a:xfrm>
            <a:off x="1986506" y="0"/>
            <a:ext cx="8140059" cy="6858000"/>
          </a:xfrm>
          <a:prstGeom prst="rect">
            <a:avLst/>
          </a:prstGeom>
        </p:spPr>
      </p:pic>
    </p:spTree>
    <p:extLst>
      <p:ext uri="{BB962C8B-B14F-4D97-AF65-F5344CB8AC3E}">
        <p14:creationId xmlns:p14="http://schemas.microsoft.com/office/powerpoint/2010/main" val="4272417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938B866-3B29-D443-9863-4ECA8C21703D}"/>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3980806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5E02A-F34C-1E4F-A889-1527FE55A99A}"/>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1575205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8AB071D0-606C-414B-8372-5880DF92E653}"/>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130353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C377A47-6759-5E43-B251-8755641C1EE9}"/>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4217315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44420BE6-41EE-434B-9743-E1C1E7AA29C1}"/>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380483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FACBD-FAE3-8642-9A3E-212E31F1825E}"/>
              </a:ext>
            </a:extLst>
          </p:cNvPr>
          <p:cNvPicPr>
            <a:picLocks noChangeAspect="1"/>
          </p:cNvPicPr>
          <p:nvPr/>
        </p:nvPicPr>
        <p:blipFill>
          <a:blip r:embed="rId2"/>
          <a:stretch>
            <a:fillRect/>
          </a:stretch>
        </p:blipFill>
        <p:spPr>
          <a:xfrm>
            <a:off x="0" y="308473"/>
            <a:ext cx="12192000" cy="6858000"/>
          </a:xfrm>
          <a:prstGeom prst="rect">
            <a:avLst/>
          </a:prstGeom>
        </p:spPr>
      </p:pic>
      <p:sp>
        <p:nvSpPr>
          <p:cNvPr id="4" name="TextBox 3">
            <a:extLst>
              <a:ext uri="{FF2B5EF4-FFF2-40B4-BE49-F238E27FC236}">
                <a16:creationId xmlns:a16="http://schemas.microsoft.com/office/drawing/2014/main" id="{A5D7E97D-8C20-6F45-8E77-B01DD14E14FF}"/>
              </a:ext>
            </a:extLst>
          </p:cNvPr>
          <p:cNvSpPr txBox="1"/>
          <p:nvPr/>
        </p:nvSpPr>
        <p:spPr>
          <a:xfrm>
            <a:off x="618836" y="794327"/>
            <a:ext cx="2992581" cy="4801314"/>
          </a:xfrm>
          <a:prstGeom prst="rect">
            <a:avLst/>
          </a:prstGeom>
          <a:noFill/>
        </p:spPr>
        <p:txBody>
          <a:bodyPr wrap="square" rtlCol="0">
            <a:spAutoFit/>
          </a:bodyPr>
          <a:lstStyle/>
          <a:p>
            <a:r>
              <a:rPr lang="en-GB" dirty="0"/>
              <a:t>Now those seasons are over, we have experienced the first ever sustained slowdown in the rate of global human population growth.</a:t>
            </a:r>
          </a:p>
          <a:p>
            <a:endParaRPr lang="en-GB" dirty="0"/>
          </a:p>
          <a:p>
            <a:r>
              <a:rPr lang="en-GB" dirty="0"/>
              <a:t>This has been the case for at least one human generation.</a:t>
            </a:r>
          </a:p>
          <a:p>
            <a:endParaRPr lang="en-GB" dirty="0"/>
          </a:p>
          <a:p>
            <a:r>
              <a:rPr lang="en-GB" dirty="0"/>
              <a:t>However, we are not just slowing down in terms of how many children we have, but in almost everything else we do other than in the rise in global temperatures that we are recording and that we have to live with. </a:t>
            </a:r>
            <a:endParaRPr lang="en-US" dirty="0"/>
          </a:p>
        </p:txBody>
      </p:sp>
      <p:pic>
        <p:nvPicPr>
          <p:cNvPr id="6" name="Picture 5">
            <a:extLst>
              <a:ext uri="{FF2B5EF4-FFF2-40B4-BE49-F238E27FC236}">
                <a16:creationId xmlns:a16="http://schemas.microsoft.com/office/drawing/2014/main" id="{73E0C688-0E42-8542-A236-DAD51B8F24EA}"/>
              </a:ext>
            </a:extLst>
          </p:cNvPr>
          <p:cNvPicPr>
            <a:picLocks noChangeAspect="1"/>
          </p:cNvPicPr>
          <p:nvPr/>
        </p:nvPicPr>
        <p:blipFill>
          <a:blip r:embed="rId3"/>
          <a:stretch>
            <a:fillRect/>
          </a:stretch>
        </p:blipFill>
        <p:spPr>
          <a:xfrm>
            <a:off x="4051941" y="99152"/>
            <a:ext cx="8140059" cy="6858000"/>
          </a:xfrm>
          <a:prstGeom prst="rect">
            <a:avLst/>
          </a:prstGeom>
        </p:spPr>
      </p:pic>
    </p:spTree>
    <p:extLst>
      <p:ext uri="{BB962C8B-B14F-4D97-AF65-F5344CB8AC3E}">
        <p14:creationId xmlns:p14="http://schemas.microsoft.com/office/powerpoint/2010/main" val="423373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0CC04-EC5C-F94C-94BA-C97D1EF6895F}"/>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1643299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C95DDD9-1F91-6D4D-8B77-D68F54EEE8C8}"/>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86949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94D8C774-67B2-9F47-8D33-B1892E0BC836}"/>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32035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81FC2BD0-D816-AD4F-98C6-254AE2B6F44B}"/>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10488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9D3972E8-6A07-8C41-9AA5-46968A15EE0A}"/>
              </a:ext>
            </a:extLst>
          </p:cNvPr>
          <p:cNvPicPr>
            <a:picLocks noChangeAspect="1"/>
          </p:cNvPicPr>
          <p:nvPr/>
        </p:nvPicPr>
        <p:blipFill>
          <a:blip r:embed="rId2"/>
          <a:stretch>
            <a:fillRect/>
          </a:stretch>
        </p:blipFill>
        <p:spPr>
          <a:xfrm>
            <a:off x="402973" y="0"/>
            <a:ext cx="5751871" cy="6858000"/>
          </a:xfrm>
          <a:prstGeom prst="rect">
            <a:avLst/>
          </a:prstGeom>
        </p:spPr>
      </p:pic>
      <p:pic>
        <p:nvPicPr>
          <p:cNvPr id="4" name="Picture 3">
            <a:extLst>
              <a:ext uri="{FF2B5EF4-FFF2-40B4-BE49-F238E27FC236}">
                <a16:creationId xmlns:a16="http://schemas.microsoft.com/office/drawing/2014/main" id="{4B6C1245-6809-074D-9AFA-17B581BE2D57}"/>
              </a:ext>
            </a:extLst>
          </p:cNvPr>
          <p:cNvPicPr>
            <a:picLocks noChangeAspect="1"/>
          </p:cNvPicPr>
          <p:nvPr/>
        </p:nvPicPr>
        <p:blipFill>
          <a:blip r:embed="rId3"/>
          <a:stretch>
            <a:fillRect/>
          </a:stretch>
        </p:blipFill>
        <p:spPr>
          <a:xfrm>
            <a:off x="6262765" y="0"/>
            <a:ext cx="5759302" cy="6858000"/>
          </a:xfrm>
          <a:prstGeom prst="rect">
            <a:avLst/>
          </a:prstGeom>
        </p:spPr>
      </p:pic>
    </p:spTree>
    <p:extLst>
      <p:ext uri="{BB962C8B-B14F-4D97-AF65-F5344CB8AC3E}">
        <p14:creationId xmlns:p14="http://schemas.microsoft.com/office/powerpoint/2010/main" val="3254854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8952AC3-90E3-C643-A7DB-FFAE29988561}"/>
              </a:ext>
            </a:extLst>
          </p:cNvPr>
          <p:cNvPicPr>
            <a:picLocks noChangeAspect="1"/>
          </p:cNvPicPr>
          <p:nvPr/>
        </p:nvPicPr>
        <p:blipFill>
          <a:blip r:embed="rId2"/>
          <a:stretch>
            <a:fillRect/>
          </a:stretch>
        </p:blipFill>
        <p:spPr>
          <a:xfrm>
            <a:off x="6181436" y="0"/>
            <a:ext cx="59436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B2ECD1EC-7106-7547-AF8E-49A9B4761A62}"/>
              </a:ext>
            </a:extLst>
          </p:cNvPr>
          <p:cNvPicPr>
            <a:picLocks noChangeAspect="1"/>
          </p:cNvPicPr>
          <p:nvPr/>
        </p:nvPicPr>
        <p:blipFill>
          <a:blip r:embed="rId3"/>
          <a:stretch>
            <a:fillRect/>
          </a:stretch>
        </p:blipFill>
        <p:spPr>
          <a:xfrm>
            <a:off x="292137" y="0"/>
            <a:ext cx="5751871" cy="6858000"/>
          </a:xfrm>
          <a:prstGeom prst="rect">
            <a:avLst/>
          </a:prstGeom>
        </p:spPr>
      </p:pic>
    </p:spTree>
    <p:extLst>
      <p:ext uri="{BB962C8B-B14F-4D97-AF65-F5344CB8AC3E}">
        <p14:creationId xmlns:p14="http://schemas.microsoft.com/office/powerpoint/2010/main" val="1932656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927AC788-0260-2442-A0FE-BD38A8BF34D5}"/>
              </a:ext>
            </a:extLst>
          </p:cNvPr>
          <p:cNvPicPr>
            <a:picLocks noChangeAspect="1"/>
          </p:cNvPicPr>
          <p:nvPr/>
        </p:nvPicPr>
        <p:blipFill>
          <a:blip r:embed="rId2"/>
          <a:stretch>
            <a:fillRect/>
          </a:stretch>
        </p:blipFill>
        <p:spPr>
          <a:xfrm>
            <a:off x="209997" y="0"/>
            <a:ext cx="5565169"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24E48522-2E95-D34A-AA3B-CC5E7C72550D}"/>
              </a:ext>
            </a:extLst>
          </p:cNvPr>
          <p:cNvPicPr>
            <a:picLocks noChangeAspect="1"/>
          </p:cNvPicPr>
          <p:nvPr/>
        </p:nvPicPr>
        <p:blipFill>
          <a:blip r:embed="rId3"/>
          <a:stretch>
            <a:fillRect/>
          </a:stretch>
        </p:blipFill>
        <p:spPr>
          <a:xfrm>
            <a:off x="6440129" y="0"/>
            <a:ext cx="5751871" cy="6858000"/>
          </a:xfrm>
          <a:prstGeom prst="rect">
            <a:avLst/>
          </a:prstGeom>
        </p:spPr>
      </p:pic>
    </p:spTree>
    <p:extLst>
      <p:ext uri="{BB962C8B-B14F-4D97-AF65-F5344CB8AC3E}">
        <p14:creationId xmlns:p14="http://schemas.microsoft.com/office/powerpoint/2010/main" val="415811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3C4ED882-3097-AA42-A27A-5C8EE0AD4A4E}"/>
              </a:ext>
            </a:extLst>
          </p:cNvPr>
          <p:cNvPicPr>
            <a:picLocks noChangeAspect="1"/>
          </p:cNvPicPr>
          <p:nvPr/>
        </p:nvPicPr>
        <p:blipFill>
          <a:blip r:embed="rId2"/>
          <a:stretch>
            <a:fillRect/>
          </a:stretch>
        </p:blipFill>
        <p:spPr>
          <a:xfrm>
            <a:off x="242529" y="0"/>
            <a:ext cx="5751871" cy="6858000"/>
          </a:xfrm>
          <a:prstGeom prst="rect">
            <a:avLst/>
          </a:prstGeom>
        </p:spPr>
      </p:pic>
      <p:pic>
        <p:nvPicPr>
          <p:cNvPr id="3" name="Picture 2">
            <a:extLst>
              <a:ext uri="{FF2B5EF4-FFF2-40B4-BE49-F238E27FC236}">
                <a16:creationId xmlns:a16="http://schemas.microsoft.com/office/drawing/2014/main" id="{53ACF89D-2C0F-424C-B95F-66C820F3D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19" y="0"/>
            <a:ext cx="4114800" cy="6858000"/>
          </a:xfrm>
          <a:prstGeom prst="rect">
            <a:avLst/>
          </a:prstGeom>
        </p:spPr>
      </p:pic>
    </p:spTree>
    <p:extLst>
      <p:ext uri="{BB962C8B-B14F-4D97-AF65-F5344CB8AC3E}">
        <p14:creationId xmlns:p14="http://schemas.microsoft.com/office/powerpoint/2010/main" val="150900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57A9840E-881E-6C48-8534-E06D7733730A}"/>
              </a:ext>
            </a:extLst>
          </p:cNvPr>
          <p:cNvPicPr>
            <a:picLocks noChangeAspect="1"/>
          </p:cNvPicPr>
          <p:nvPr/>
        </p:nvPicPr>
        <p:blipFill>
          <a:blip r:embed="rId2"/>
          <a:stretch>
            <a:fillRect/>
          </a:stretch>
        </p:blipFill>
        <p:spPr>
          <a:xfrm>
            <a:off x="6248400" y="0"/>
            <a:ext cx="59436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D381C657-5D8B-6E42-9AE7-D270BFAAD6F0}"/>
              </a:ext>
            </a:extLst>
          </p:cNvPr>
          <p:cNvPicPr>
            <a:picLocks noChangeAspect="1"/>
          </p:cNvPicPr>
          <p:nvPr/>
        </p:nvPicPr>
        <p:blipFill>
          <a:blip r:embed="rId3"/>
          <a:stretch>
            <a:fillRect/>
          </a:stretch>
        </p:blipFill>
        <p:spPr>
          <a:xfrm>
            <a:off x="205509" y="0"/>
            <a:ext cx="5943600" cy="6858000"/>
          </a:xfrm>
          <a:prstGeom prst="rect">
            <a:avLst/>
          </a:prstGeom>
        </p:spPr>
      </p:pic>
    </p:spTree>
    <p:extLst>
      <p:ext uri="{BB962C8B-B14F-4D97-AF65-F5344CB8AC3E}">
        <p14:creationId xmlns:p14="http://schemas.microsoft.com/office/powerpoint/2010/main" val="4209582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A43E1803-2B05-0342-A3FB-F42C0E860DED}"/>
              </a:ext>
            </a:extLst>
          </p:cNvPr>
          <p:cNvPicPr>
            <a:picLocks noChangeAspect="1"/>
          </p:cNvPicPr>
          <p:nvPr/>
        </p:nvPicPr>
        <p:blipFill>
          <a:blip r:embed="rId2"/>
          <a:stretch>
            <a:fillRect/>
          </a:stretch>
        </p:blipFill>
        <p:spPr>
          <a:xfrm>
            <a:off x="6079836" y="0"/>
            <a:ext cx="59436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4707A063-C382-7F43-A7BB-A34925CD4DEC}"/>
              </a:ext>
            </a:extLst>
          </p:cNvPr>
          <p:cNvPicPr>
            <a:picLocks noChangeAspect="1"/>
          </p:cNvPicPr>
          <p:nvPr/>
        </p:nvPicPr>
        <p:blipFill>
          <a:blip r:embed="rId3"/>
          <a:stretch>
            <a:fillRect/>
          </a:stretch>
        </p:blipFill>
        <p:spPr>
          <a:xfrm>
            <a:off x="223982" y="0"/>
            <a:ext cx="5943600" cy="6858000"/>
          </a:xfrm>
          <a:prstGeom prst="rect">
            <a:avLst/>
          </a:prstGeom>
        </p:spPr>
      </p:pic>
    </p:spTree>
    <p:extLst>
      <p:ext uri="{BB962C8B-B14F-4D97-AF65-F5344CB8AC3E}">
        <p14:creationId xmlns:p14="http://schemas.microsoft.com/office/powerpoint/2010/main" val="90567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7E5A3934-077B-7D44-9938-9AA6816B270D}"/>
              </a:ext>
            </a:extLst>
          </p:cNvPr>
          <p:cNvPicPr>
            <a:picLocks noChangeAspect="1"/>
          </p:cNvPicPr>
          <p:nvPr/>
        </p:nvPicPr>
        <p:blipFill>
          <a:blip r:embed="rId2"/>
          <a:stretch>
            <a:fillRect/>
          </a:stretch>
        </p:blipFill>
        <p:spPr>
          <a:xfrm>
            <a:off x="335920" y="0"/>
            <a:ext cx="6070705" cy="6858000"/>
          </a:xfrm>
          <a:prstGeom prst="rect">
            <a:avLst/>
          </a:prstGeom>
        </p:spPr>
      </p:pic>
      <p:sp>
        <p:nvSpPr>
          <p:cNvPr id="3" name="TextBox 2">
            <a:extLst>
              <a:ext uri="{FF2B5EF4-FFF2-40B4-BE49-F238E27FC236}">
                <a16:creationId xmlns:a16="http://schemas.microsoft.com/office/drawing/2014/main" id="{717DC623-F648-F54B-87F8-2FF11407ECD1}"/>
              </a:ext>
            </a:extLst>
          </p:cNvPr>
          <p:cNvSpPr txBox="1"/>
          <p:nvPr/>
        </p:nvSpPr>
        <p:spPr>
          <a:xfrm>
            <a:off x="7915564" y="1062182"/>
            <a:ext cx="3823854" cy="4524315"/>
          </a:xfrm>
          <a:prstGeom prst="rect">
            <a:avLst/>
          </a:prstGeom>
          <a:noFill/>
        </p:spPr>
        <p:txBody>
          <a:bodyPr wrap="square" rtlCol="0">
            <a:spAutoFit/>
          </a:bodyPr>
          <a:lstStyle/>
          <a:p>
            <a:r>
              <a:rPr lang="en-GB" dirty="0"/>
              <a:t>It can be argued that there is even a slowdown in such unexpected areas as debt, publishing, and in the total amount useful information being produced.</a:t>
            </a:r>
          </a:p>
          <a:p>
            <a:endParaRPr lang="en-GB" dirty="0"/>
          </a:p>
          <a:p>
            <a:r>
              <a:rPr lang="en-GB" dirty="0"/>
              <a:t>If this is true that humanity is slowing down in almost everything that we do – what does this mean?</a:t>
            </a:r>
          </a:p>
          <a:p>
            <a:endParaRPr lang="en-GB" dirty="0"/>
          </a:p>
          <a:p>
            <a:r>
              <a:rPr lang="en-GB" dirty="0"/>
              <a:t>What measurements suggest that slowdown is true? And if so much is still rising, albeit at slower and slower rates - is that such a great change? </a:t>
            </a:r>
            <a:endParaRPr lang="en-US" dirty="0"/>
          </a:p>
        </p:txBody>
      </p:sp>
    </p:spTree>
    <p:extLst>
      <p:ext uri="{BB962C8B-B14F-4D97-AF65-F5344CB8AC3E}">
        <p14:creationId xmlns:p14="http://schemas.microsoft.com/office/powerpoint/2010/main" val="120820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8E321-05CC-D149-839F-03F1136F9D0D}"/>
              </a:ext>
            </a:extLst>
          </p:cNvPr>
          <p:cNvPicPr>
            <a:picLocks noChangeAspect="1"/>
          </p:cNvPicPr>
          <p:nvPr/>
        </p:nvPicPr>
        <p:blipFill>
          <a:blip r:embed="rId2"/>
          <a:stretch>
            <a:fillRect/>
          </a:stretch>
        </p:blipFill>
        <p:spPr>
          <a:xfrm>
            <a:off x="182697" y="0"/>
            <a:ext cx="5943600" cy="6858000"/>
          </a:xfrm>
          <a:prstGeom prst="rect">
            <a:avLst/>
          </a:prstGeom>
        </p:spPr>
      </p:pic>
      <p:pic>
        <p:nvPicPr>
          <p:cNvPr id="8" name="Picture 7">
            <a:extLst>
              <a:ext uri="{FF2B5EF4-FFF2-40B4-BE49-F238E27FC236}">
                <a16:creationId xmlns:a16="http://schemas.microsoft.com/office/drawing/2014/main" id="{13E96966-571A-0949-B1F7-265603E81403}"/>
              </a:ext>
            </a:extLst>
          </p:cNvPr>
          <p:cNvPicPr>
            <a:picLocks noChangeAspect="1"/>
          </p:cNvPicPr>
          <p:nvPr/>
        </p:nvPicPr>
        <p:blipFill>
          <a:blip r:embed="rId3"/>
          <a:stretch>
            <a:fillRect/>
          </a:stretch>
        </p:blipFill>
        <p:spPr>
          <a:xfrm>
            <a:off x="6126297" y="0"/>
            <a:ext cx="5943600" cy="6858000"/>
          </a:xfrm>
          <a:prstGeom prst="rect">
            <a:avLst/>
          </a:prstGeom>
        </p:spPr>
      </p:pic>
    </p:spTree>
    <p:extLst>
      <p:ext uri="{BB962C8B-B14F-4D97-AF65-F5344CB8AC3E}">
        <p14:creationId xmlns:p14="http://schemas.microsoft.com/office/powerpoint/2010/main" val="1373885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B7002E45-031C-234A-9C81-0C3D12184BB5}"/>
              </a:ext>
            </a:extLst>
          </p:cNvPr>
          <p:cNvPicPr>
            <a:picLocks noChangeAspect="1"/>
          </p:cNvPicPr>
          <p:nvPr/>
        </p:nvPicPr>
        <p:blipFill>
          <a:blip r:embed="rId2"/>
          <a:stretch>
            <a:fillRect/>
          </a:stretch>
        </p:blipFill>
        <p:spPr>
          <a:xfrm>
            <a:off x="6248400" y="0"/>
            <a:ext cx="59436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BB83FCC2-E906-864A-9005-F796C7643D2A}"/>
              </a:ext>
            </a:extLst>
          </p:cNvPr>
          <p:cNvPicPr>
            <a:picLocks noChangeAspect="1"/>
          </p:cNvPicPr>
          <p:nvPr/>
        </p:nvPicPr>
        <p:blipFill>
          <a:blip r:embed="rId3"/>
          <a:stretch>
            <a:fillRect/>
          </a:stretch>
        </p:blipFill>
        <p:spPr>
          <a:xfrm>
            <a:off x="304800" y="0"/>
            <a:ext cx="5943600" cy="6858000"/>
          </a:xfrm>
          <a:prstGeom prst="rect">
            <a:avLst/>
          </a:prstGeom>
        </p:spPr>
      </p:pic>
    </p:spTree>
    <p:extLst>
      <p:ext uri="{BB962C8B-B14F-4D97-AF65-F5344CB8AC3E}">
        <p14:creationId xmlns:p14="http://schemas.microsoft.com/office/powerpoint/2010/main" val="3068977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AFC5C27-410A-7C4B-B59F-5ABF5CFA5887}"/>
              </a:ext>
            </a:extLst>
          </p:cNvPr>
          <p:cNvPicPr>
            <a:picLocks noChangeAspect="1"/>
          </p:cNvPicPr>
          <p:nvPr/>
        </p:nvPicPr>
        <p:blipFill>
          <a:blip r:embed="rId2"/>
          <a:stretch>
            <a:fillRect/>
          </a:stretch>
        </p:blipFill>
        <p:spPr>
          <a:xfrm>
            <a:off x="1920657" y="0"/>
            <a:ext cx="8350685" cy="6858000"/>
          </a:xfrm>
          <a:prstGeom prst="rect">
            <a:avLst/>
          </a:prstGeom>
        </p:spPr>
      </p:pic>
    </p:spTree>
    <p:extLst>
      <p:ext uri="{BB962C8B-B14F-4D97-AF65-F5344CB8AC3E}">
        <p14:creationId xmlns:p14="http://schemas.microsoft.com/office/powerpoint/2010/main" val="1102104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D0BE04FF-2F11-0B43-807C-D93CD7106E9D}"/>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1774345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716E1264-75D9-8441-B7F5-549B6A2482F6}"/>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363859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0581B-5428-F94B-8DD1-B4029D7FEEF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2C89E300-D94B-BD4E-B36D-99B1FFED379E}"/>
              </a:ext>
            </a:extLst>
          </p:cNvPr>
          <p:cNvPicPr>
            <a:picLocks noChangeAspect="1"/>
          </p:cNvPicPr>
          <p:nvPr/>
        </p:nvPicPr>
        <p:blipFill>
          <a:blip r:embed="rId3"/>
          <a:stretch>
            <a:fillRect/>
          </a:stretch>
        </p:blipFill>
        <p:spPr>
          <a:xfrm>
            <a:off x="1888638" y="0"/>
            <a:ext cx="8414724" cy="6858000"/>
          </a:xfrm>
          <a:prstGeom prst="rect">
            <a:avLst/>
          </a:prstGeom>
        </p:spPr>
      </p:pic>
    </p:spTree>
    <p:extLst>
      <p:ext uri="{BB962C8B-B14F-4D97-AF65-F5344CB8AC3E}">
        <p14:creationId xmlns:p14="http://schemas.microsoft.com/office/powerpoint/2010/main" val="2605781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35ADC490-9C93-844F-834E-EDE3DFF99456}"/>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2947769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05F2D6-8BCA-4240-BC97-7BE41E5FBC23}"/>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2D5DA40B-E9B1-7F4D-A7AA-D9546985AF38}"/>
              </a:ext>
            </a:extLst>
          </p:cNvPr>
          <p:cNvPicPr>
            <a:picLocks noChangeAspect="1"/>
          </p:cNvPicPr>
          <p:nvPr/>
        </p:nvPicPr>
        <p:blipFill>
          <a:blip r:embed="rId3"/>
          <a:stretch>
            <a:fillRect/>
          </a:stretch>
        </p:blipFill>
        <p:spPr>
          <a:xfrm>
            <a:off x="1888638" y="0"/>
            <a:ext cx="8414724" cy="6858000"/>
          </a:xfrm>
          <a:prstGeom prst="rect">
            <a:avLst/>
          </a:prstGeom>
        </p:spPr>
      </p:pic>
    </p:spTree>
    <p:extLst>
      <p:ext uri="{BB962C8B-B14F-4D97-AF65-F5344CB8AC3E}">
        <p14:creationId xmlns:p14="http://schemas.microsoft.com/office/powerpoint/2010/main" val="54176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7C26C99C-9D92-E740-A44D-EFF5BF5FFC19}"/>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1948993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15A03E8C-9D28-5F45-A4AF-CC848AB821D9}"/>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95261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D9C5E180-E4AB-1E45-B630-8584B91EB3D5}"/>
              </a:ext>
            </a:extLst>
          </p:cNvPr>
          <p:cNvPicPr>
            <a:picLocks noChangeAspect="1"/>
          </p:cNvPicPr>
          <p:nvPr/>
        </p:nvPicPr>
        <p:blipFill>
          <a:blip r:embed="rId2"/>
          <a:stretch>
            <a:fillRect/>
          </a:stretch>
        </p:blipFill>
        <p:spPr>
          <a:xfrm>
            <a:off x="3688516" y="0"/>
            <a:ext cx="8140059" cy="6858000"/>
          </a:xfrm>
          <a:prstGeom prst="rect">
            <a:avLst/>
          </a:prstGeom>
        </p:spPr>
      </p:pic>
      <p:sp>
        <p:nvSpPr>
          <p:cNvPr id="3" name="TextBox 2">
            <a:extLst>
              <a:ext uri="{FF2B5EF4-FFF2-40B4-BE49-F238E27FC236}">
                <a16:creationId xmlns:a16="http://schemas.microsoft.com/office/drawing/2014/main" id="{15384A3D-43A1-D94C-B4F1-01FE2F4858C3}"/>
              </a:ext>
            </a:extLst>
          </p:cNvPr>
          <p:cNvSpPr txBox="1"/>
          <p:nvPr/>
        </p:nvSpPr>
        <p:spPr>
          <a:xfrm>
            <a:off x="858983" y="683491"/>
            <a:ext cx="2567708" cy="5078313"/>
          </a:xfrm>
          <a:prstGeom prst="rect">
            <a:avLst/>
          </a:prstGeom>
          <a:noFill/>
        </p:spPr>
        <p:txBody>
          <a:bodyPr wrap="square" rtlCol="0">
            <a:spAutoFit/>
          </a:bodyPr>
          <a:lstStyle/>
          <a:p>
            <a:r>
              <a:rPr lang="en-GB" dirty="0"/>
              <a:t>Finally how might the slowdown impact on economic thought?</a:t>
            </a:r>
          </a:p>
          <a:p>
            <a:endParaRPr lang="en-GB" dirty="0"/>
          </a:p>
          <a:p>
            <a:r>
              <a:rPr lang="en-GB" dirty="0"/>
              <a:t>In many ways economics was the science of the great acceleration; a science that makes most sense when markets are expanding and demand is rising.</a:t>
            </a:r>
          </a:p>
          <a:p>
            <a:endParaRPr lang="en-GB" dirty="0"/>
          </a:p>
          <a:p>
            <a:r>
              <a:rPr lang="en-GB" dirty="0"/>
              <a:t>What kind of an economics is needed in a world where enormous and accelerating growth has stopped being the normality?</a:t>
            </a:r>
            <a:r>
              <a:rPr lang="en-GB" dirty="0">
                <a:effectLst/>
              </a:rPr>
              <a:t> </a:t>
            </a:r>
            <a:endParaRPr lang="en-US" dirty="0"/>
          </a:p>
        </p:txBody>
      </p:sp>
    </p:spTree>
    <p:extLst>
      <p:ext uri="{BB962C8B-B14F-4D97-AF65-F5344CB8AC3E}">
        <p14:creationId xmlns:p14="http://schemas.microsoft.com/office/powerpoint/2010/main" val="563792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6F63BD5C-8CDE-9B4C-BE93-F13467A27217}"/>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3469958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19A010CF-62CD-BC4F-A00B-CD67B94F3031}"/>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24025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5187E2EE-E112-5A4C-8C89-9E04A16F2475}"/>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2381562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1BCAA3E4-BA1B-6343-B99D-EC0BE094B5BE}"/>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4021546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7916A062-CFB1-9148-A046-F3B35AB2D925}"/>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10980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814B4F1A-A888-4441-94AC-398110148808}"/>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940255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 screen with text&#10;&#10;Description automatically generated">
            <a:extLst>
              <a:ext uri="{FF2B5EF4-FFF2-40B4-BE49-F238E27FC236}">
                <a16:creationId xmlns:a16="http://schemas.microsoft.com/office/drawing/2014/main" id="{39E5663C-6809-1C45-B05D-B20843D778C4}"/>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1668820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C4F53B4F-096E-A247-9CAE-C3E5A4A2A602}"/>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2530244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AA5B7-D80D-3443-8539-33221BCA8FA3}"/>
              </a:ext>
            </a:extLst>
          </p:cNvPr>
          <p:cNvPicPr>
            <a:picLocks noChangeAspect="1"/>
          </p:cNvPicPr>
          <p:nvPr/>
        </p:nvPicPr>
        <p:blipFill>
          <a:blip r:embed="rId2"/>
          <a:stretch>
            <a:fillRect/>
          </a:stretch>
        </p:blipFill>
        <p:spPr>
          <a:xfrm>
            <a:off x="1890071" y="0"/>
            <a:ext cx="8411857" cy="6858000"/>
          </a:xfrm>
          <a:prstGeom prst="rect">
            <a:avLst/>
          </a:prstGeom>
        </p:spPr>
      </p:pic>
    </p:spTree>
    <p:extLst>
      <p:ext uri="{BB962C8B-B14F-4D97-AF65-F5344CB8AC3E}">
        <p14:creationId xmlns:p14="http://schemas.microsoft.com/office/powerpoint/2010/main" val="4195072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4F76082A-4FF9-EF43-8165-E4E9A2073547}"/>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85156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FB75E-0CFC-9C4C-88BD-9FA5616E10FA}"/>
              </a:ext>
            </a:extLst>
          </p:cNvPr>
          <p:cNvPicPr>
            <a:picLocks noChangeAspect="1"/>
          </p:cNvPicPr>
          <p:nvPr/>
        </p:nvPicPr>
        <p:blipFill>
          <a:blip r:embed="rId2"/>
          <a:stretch>
            <a:fillRect/>
          </a:stretch>
        </p:blipFill>
        <p:spPr>
          <a:xfrm>
            <a:off x="2244393" y="0"/>
            <a:ext cx="7703214" cy="6858000"/>
          </a:xfrm>
          <a:prstGeom prst="rect">
            <a:avLst/>
          </a:prstGeom>
        </p:spPr>
      </p:pic>
    </p:spTree>
    <p:extLst>
      <p:ext uri="{BB962C8B-B14F-4D97-AF65-F5344CB8AC3E}">
        <p14:creationId xmlns:p14="http://schemas.microsoft.com/office/powerpoint/2010/main" val="2965107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C1F4DBD-4DE5-C541-9751-BB454C46A1A0}"/>
              </a:ext>
            </a:extLst>
          </p:cNvPr>
          <p:cNvPicPr>
            <a:picLocks noChangeAspect="1"/>
          </p:cNvPicPr>
          <p:nvPr/>
        </p:nvPicPr>
        <p:blipFill>
          <a:blip r:embed="rId2"/>
          <a:stretch>
            <a:fillRect/>
          </a:stretch>
        </p:blipFill>
        <p:spPr>
          <a:xfrm>
            <a:off x="1888638" y="0"/>
            <a:ext cx="8414724" cy="6858000"/>
          </a:xfrm>
          <a:prstGeom prst="rect">
            <a:avLst/>
          </a:prstGeom>
        </p:spPr>
      </p:pic>
    </p:spTree>
    <p:extLst>
      <p:ext uri="{BB962C8B-B14F-4D97-AF65-F5344CB8AC3E}">
        <p14:creationId xmlns:p14="http://schemas.microsoft.com/office/powerpoint/2010/main" val="956948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AA15C5B-C1EE-CA4F-9DCB-22BF99EE6E19}"/>
              </a:ext>
            </a:extLst>
          </p:cNvPr>
          <p:cNvPicPr>
            <a:picLocks noChangeAspect="1"/>
          </p:cNvPicPr>
          <p:nvPr/>
        </p:nvPicPr>
        <p:blipFill>
          <a:blip r:embed="rId2"/>
          <a:stretch>
            <a:fillRect/>
          </a:stretch>
        </p:blipFill>
        <p:spPr>
          <a:xfrm>
            <a:off x="1016000" y="444500"/>
            <a:ext cx="10160000" cy="5969000"/>
          </a:xfrm>
          <a:prstGeom prst="rect">
            <a:avLst/>
          </a:prstGeom>
        </p:spPr>
      </p:pic>
    </p:spTree>
    <p:extLst>
      <p:ext uri="{BB962C8B-B14F-4D97-AF65-F5344CB8AC3E}">
        <p14:creationId xmlns:p14="http://schemas.microsoft.com/office/powerpoint/2010/main" val="2744386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4B0E9-D8D9-DB42-B8DD-B916C5885550}"/>
              </a:ext>
            </a:extLst>
          </p:cNvPr>
          <p:cNvPicPr>
            <a:picLocks noChangeAspect="1"/>
          </p:cNvPicPr>
          <p:nvPr/>
        </p:nvPicPr>
        <p:blipFill>
          <a:blip r:embed="rId2"/>
          <a:stretch>
            <a:fillRect/>
          </a:stretch>
        </p:blipFill>
        <p:spPr>
          <a:xfrm>
            <a:off x="7081894" y="3455894"/>
            <a:ext cx="4866937" cy="3281081"/>
          </a:xfrm>
          <a:prstGeom prst="rect">
            <a:avLst/>
          </a:prstGeom>
        </p:spPr>
      </p:pic>
      <p:sp>
        <p:nvSpPr>
          <p:cNvPr id="3" name="Content Placeholder 2">
            <a:extLst>
              <a:ext uri="{FF2B5EF4-FFF2-40B4-BE49-F238E27FC236}">
                <a16:creationId xmlns:a16="http://schemas.microsoft.com/office/drawing/2014/main" id="{23BC224D-4329-6D45-8BA6-4C3DDD01499D}"/>
              </a:ext>
            </a:extLst>
          </p:cNvPr>
          <p:cNvSpPr>
            <a:spLocks noGrp="1"/>
          </p:cNvSpPr>
          <p:nvPr>
            <p:ph idx="1"/>
          </p:nvPr>
        </p:nvSpPr>
        <p:spPr>
          <a:xfrm>
            <a:off x="838200" y="415636"/>
            <a:ext cx="10515600" cy="5761327"/>
          </a:xfrm>
        </p:spPr>
        <p:txBody>
          <a:bodyPr>
            <a:normAutofit/>
          </a:bodyPr>
          <a:lstStyle/>
          <a:p>
            <a:pPr marL="0" indent="0">
              <a:buNone/>
            </a:pPr>
            <a:r>
              <a:rPr lang="en-GB" sz="3600" dirty="0">
                <a:solidFill>
                  <a:schemeClr val="accent6"/>
                </a:solidFill>
              </a:rPr>
              <a:t>Conclusion -</a:t>
            </a:r>
            <a:r>
              <a:rPr lang="en-GB" sz="3600" b="1" dirty="0">
                <a:solidFill>
                  <a:schemeClr val="accent6"/>
                </a:solidFill>
              </a:rPr>
              <a:t> Slowdown</a:t>
            </a:r>
            <a:r>
              <a:rPr lang="en-GB" dirty="0">
                <a:solidFill>
                  <a:schemeClr val="accent6"/>
                </a:solidFill>
              </a:rPr>
              <a:t>: (The End of the Great Acceleration—and Why It’s Good for the Planet, the Economy, and Our Lives)</a:t>
            </a:r>
          </a:p>
          <a:p>
            <a:pPr marL="0" indent="0">
              <a:buNone/>
            </a:pPr>
            <a:r>
              <a:rPr lang="en-US" dirty="0"/>
              <a:t>Great economic inequalities will be hard to sustain during and following slowdown. As things change less, it will become much more difficult to make money out of a shrinking and aging population who may also become savvier and harder to fool with the allure of the “new”.	</a:t>
            </a:r>
          </a:p>
          <a:p>
            <a:pPr marL="0" indent="0">
              <a:buNone/>
            </a:pPr>
            <a:endParaRPr lang="en-US" dirty="0"/>
          </a:p>
        </p:txBody>
      </p:sp>
      <p:sp>
        <p:nvSpPr>
          <p:cNvPr id="4" name="Rectangle 3">
            <a:extLst>
              <a:ext uri="{FF2B5EF4-FFF2-40B4-BE49-F238E27FC236}">
                <a16:creationId xmlns:a16="http://schemas.microsoft.com/office/drawing/2014/main" id="{A21060BF-7A71-DD41-B84C-2D32EFC80F4C}"/>
              </a:ext>
            </a:extLst>
          </p:cNvPr>
          <p:cNvSpPr/>
          <p:nvPr/>
        </p:nvSpPr>
        <p:spPr>
          <a:xfrm>
            <a:off x="838200" y="3066854"/>
            <a:ext cx="5966012" cy="3539430"/>
          </a:xfrm>
          <a:prstGeom prst="rect">
            <a:avLst/>
          </a:prstGeom>
        </p:spPr>
        <p:txBody>
          <a:bodyPr wrap="square">
            <a:spAutoFit/>
          </a:bodyPr>
          <a:lstStyle/>
          <a:p>
            <a:r>
              <a:rPr lang="en-US" sz="2800" dirty="0"/>
              <a:t>Slowdown means goods lasting longer; it means less waste. It means that many of the things that we currently think of as great social and environmental problems will not be problematic in future. We will, of course, have new problems—most of which we cannot even imagine right now.</a:t>
            </a:r>
          </a:p>
        </p:txBody>
      </p:sp>
    </p:spTree>
    <p:extLst>
      <p:ext uri="{BB962C8B-B14F-4D97-AF65-F5344CB8AC3E}">
        <p14:creationId xmlns:p14="http://schemas.microsoft.com/office/powerpoint/2010/main" val="127592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FED6AC81-A36E-714F-83AE-F62746057450}"/>
              </a:ext>
            </a:extLst>
          </p:cNvPr>
          <p:cNvPicPr>
            <a:picLocks noChangeAspect="1"/>
          </p:cNvPicPr>
          <p:nvPr/>
        </p:nvPicPr>
        <p:blipFill>
          <a:blip r:embed="rId2"/>
          <a:stretch>
            <a:fillRect/>
          </a:stretch>
        </p:blipFill>
        <p:spPr>
          <a:xfrm>
            <a:off x="2243191" y="0"/>
            <a:ext cx="7705618" cy="6858000"/>
          </a:xfrm>
          <a:prstGeom prst="rect">
            <a:avLst/>
          </a:prstGeom>
        </p:spPr>
      </p:pic>
    </p:spTree>
    <p:extLst>
      <p:ext uri="{BB962C8B-B14F-4D97-AF65-F5344CB8AC3E}">
        <p14:creationId xmlns:p14="http://schemas.microsoft.com/office/powerpoint/2010/main" val="349298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EDB61B47-5637-2A4C-B8D4-8E036AD1440A}"/>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178523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05F859B3-03BC-F74E-B610-9C0E6D74A62E}"/>
              </a:ext>
            </a:extLst>
          </p:cNvPr>
          <p:cNvPicPr>
            <a:picLocks noChangeAspect="1"/>
          </p:cNvPicPr>
          <p:nvPr/>
        </p:nvPicPr>
        <p:blipFill>
          <a:blip r:embed="rId2"/>
          <a:stretch>
            <a:fillRect/>
          </a:stretch>
        </p:blipFill>
        <p:spPr>
          <a:xfrm>
            <a:off x="2025970" y="0"/>
            <a:ext cx="8140059" cy="6858000"/>
          </a:xfrm>
          <a:prstGeom prst="rect">
            <a:avLst/>
          </a:prstGeom>
        </p:spPr>
      </p:pic>
    </p:spTree>
    <p:extLst>
      <p:ext uri="{BB962C8B-B14F-4D97-AF65-F5344CB8AC3E}">
        <p14:creationId xmlns:p14="http://schemas.microsoft.com/office/powerpoint/2010/main" val="2826938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470</Words>
  <Application>Microsoft Macintosh PowerPoint</Application>
  <PresentationFormat>Widescreen</PresentationFormat>
  <Paragraphs>25</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 Slowdown: The End of the Great Acceleration— and Why it’s Good for the Planet, the Economy, and Our Lives Danny Dorling - with illustrations by Kirsten McClure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Slowdown Slidepack 2020</dc:title>
  <dc:subject/>
  <dc:creator>Danny Dorling</dc:creator>
  <cp:keywords/>
  <dc:description/>
  <cp:lastModifiedBy>Microsoft Office User</cp:lastModifiedBy>
  <cp:revision>13</cp:revision>
  <cp:lastPrinted>2019-11-18T22:42:45Z</cp:lastPrinted>
  <dcterms:created xsi:type="dcterms:W3CDTF">2019-11-18T20:36:16Z</dcterms:created>
  <dcterms:modified xsi:type="dcterms:W3CDTF">2020-02-03T17:44:40Z</dcterms:modified>
  <cp:category/>
</cp:coreProperties>
</file>