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8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AA"/>
    <a:srgbClr val="A3CF91"/>
    <a:srgbClr val="A3CF92"/>
    <a:srgbClr val="23522B"/>
    <a:srgbClr val="1B2A7C"/>
    <a:srgbClr val="1B4778"/>
    <a:srgbClr val="32196F"/>
    <a:srgbClr val="601B65"/>
    <a:srgbClr val="9C1D25"/>
    <a:srgbClr val="831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69" d="100"/>
          <a:sy n="69" d="100"/>
        </p:scale>
        <p:origin x="-120" y="-384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707" y="644163"/>
            <a:ext cx="8595895" cy="5885472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707" y="644163"/>
            <a:ext cx="4314293" cy="561115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644163"/>
            <a:ext cx="4281602" cy="561115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707" y="625758"/>
            <a:ext cx="431429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707" y="1265520"/>
            <a:ext cx="4314292" cy="49710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625758"/>
            <a:ext cx="428160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265520"/>
            <a:ext cx="4281602" cy="497107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834249"/>
            <a:ext cx="8567686" cy="421299"/>
          </a:xfrm>
        </p:spPr>
        <p:txBody>
          <a:bodyPr anchor="b"/>
          <a:lstStyle>
            <a:lvl1pPr algn="ctr">
              <a:defRPr sz="3200" b="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191090"/>
            <a:ext cx="8567688" cy="6096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799" y="380999"/>
            <a:ext cx="8567687" cy="5453249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-1"/>
            <a:ext cx="8872487" cy="58342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1" y="5834249"/>
            <a:ext cx="8567686" cy="421299"/>
          </a:xfrm>
        </p:spPr>
        <p:txBody>
          <a:bodyPr anchor="b"/>
          <a:lstStyle>
            <a:lvl1pPr algn="ctr">
              <a:defRPr sz="3200" b="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191090"/>
            <a:ext cx="8567688" cy="6096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707" y="16968"/>
            <a:ext cx="8595895" cy="498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707" y="644163"/>
            <a:ext cx="8595895" cy="5885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8998490" y="0"/>
            <a:ext cx="145510" cy="685800"/>
          </a:xfrm>
          <a:prstGeom prst="rect">
            <a:avLst/>
          </a:prstGeom>
          <a:solidFill>
            <a:srgbClr val="6C1532"/>
          </a:solidFill>
          <a:ln>
            <a:solidFill>
              <a:srgbClr val="6C15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 userDrawn="1"/>
        </p:nvSpPr>
        <p:spPr>
          <a:xfrm>
            <a:off x="8998490" y="685800"/>
            <a:ext cx="145510" cy="685800"/>
          </a:xfrm>
          <a:prstGeom prst="rect">
            <a:avLst/>
          </a:prstGeom>
          <a:solidFill>
            <a:srgbClr val="59165E"/>
          </a:solidFill>
          <a:ln>
            <a:solidFill>
              <a:srgbClr val="5916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 userDrawn="1"/>
        </p:nvSpPr>
        <p:spPr>
          <a:xfrm>
            <a:off x="8998490" y="2057400"/>
            <a:ext cx="145510" cy="685800"/>
          </a:xfrm>
          <a:prstGeom prst="rect">
            <a:avLst/>
          </a:prstGeom>
          <a:solidFill>
            <a:srgbClr val="32196F"/>
          </a:solidFill>
          <a:ln>
            <a:solidFill>
              <a:srgbClr val="3219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 userDrawn="1"/>
        </p:nvSpPr>
        <p:spPr>
          <a:xfrm>
            <a:off x="8998490" y="2743200"/>
            <a:ext cx="145510" cy="685800"/>
          </a:xfrm>
          <a:prstGeom prst="rect">
            <a:avLst/>
          </a:prstGeom>
          <a:solidFill>
            <a:srgbClr val="1B4778"/>
          </a:solidFill>
          <a:ln>
            <a:solidFill>
              <a:srgbClr val="1B47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 userDrawn="1"/>
        </p:nvSpPr>
        <p:spPr>
          <a:xfrm>
            <a:off x="8998490" y="3429000"/>
            <a:ext cx="145510" cy="685800"/>
          </a:xfrm>
          <a:prstGeom prst="rect">
            <a:avLst/>
          </a:prstGeom>
          <a:solidFill>
            <a:srgbClr val="1B2A7C"/>
          </a:solidFill>
          <a:ln>
            <a:solidFill>
              <a:srgbClr val="1B2A7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 userDrawn="1"/>
        </p:nvSpPr>
        <p:spPr>
          <a:xfrm>
            <a:off x="8998490" y="4114800"/>
            <a:ext cx="145510" cy="685800"/>
          </a:xfrm>
          <a:prstGeom prst="rect">
            <a:avLst/>
          </a:prstGeom>
          <a:solidFill>
            <a:srgbClr val="23522B"/>
          </a:solidFill>
          <a:ln>
            <a:solidFill>
              <a:srgbClr val="2352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 userDrawn="1"/>
        </p:nvSpPr>
        <p:spPr>
          <a:xfrm>
            <a:off x="8998490" y="4800600"/>
            <a:ext cx="145510" cy="685800"/>
          </a:xfrm>
          <a:prstGeom prst="rect">
            <a:avLst/>
          </a:prstGeom>
          <a:solidFill>
            <a:srgbClr val="A3CF91"/>
          </a:solidFill>
          <a:ln>
            <a:solidFill>
              <a:srgbClr val="A3CF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 userDrawn="1"/>
        </p:nvSpPr>
        <p:spPr>
          <a:xfrm>
            <a:off x="8998490" y="5486400"/>
            <a:ext cx="145510" cy="685800"/>
          </a:xfrm>
          <a:prstGeom prst="rect">
            <a:avLst/>
          </a:prstGeom>
          <a:solidFill>
            <a:srgbClr val="FFFDAA"/>
          </a:solidFill>
          <a:ln>
            <a:solidFill>
              <a:srgbClr val="FFFD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 userDrawn="1"/>
        </p:nvSpPr>
        <p:spPr>
          <a:xfrm>
            <a:off x="8998490" y="6172200"/>
            <a:ext cx="145510" cy="685800"/>
          </a:xfrm>
          <a:prstGeom prst="rect">
            <a:avLst/>
          </a:prstGeom>
          <a:solidFill>
            <a:srgbClr val="831C1A"/>
          </a:solidFill>
          <a:ln>
            <a:solidFill>
              <a:srgbClr val="831C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ooter Placeholder 4"/>
          <p:cNvSpPr txBox="1">
            <a:spLocks/>
          </p:cNvSpPr>
          <p:nvPr userDrawn="1"/>
        </p:nvSpPr>
        <p:spPr>
          <a:xfrm rot="16200000">
            <a:off x="5497046" y="3356555"/>
            <a:ext cx="6858002" cy="144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Population of the UK – © 2012  Sasi Research Group, University of Sheffield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114300" indent="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</a:t>
            </a:r>
            <a:br>
              <a:rPr lang="en-US" dirty="0"/>
            </a:br>
            <a:r>
              <a:rPr lang="en-US" dirty="0"/>
              <a:t>…the sorting out of </a:t>
            </a:r>
            <a:r>
              <a:rPr lang="en-US" dirty="0" smtClean="0"/>
              <a:t>children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22313" y="835025"/>
            <a:ext cx="7543800" cy="2593975"/>
            <a:chOff x="685800" y="1905000"/>
            <a:chExt cx="7543800" cy="2593975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685800" y="1905000"/>
              <a:ext cx="7543800" cy="259397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600" b="0" kern="1200" cap="all" spc="-100" baseline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6600" dirty="0" smtClean="0"/>
                <a:t>The Population</a:t>
              </a:r>
              <a:br>
                <a:rPr lang="en-US" sz="6600" dirty="0" smtClean="0"/>
              </a:br>
              <a:r>
                <a:rPr lang="en-US" sz="6600" dirty="0" smtClean="0"/>
                <a:t>of the UK</a:t>
              </a:r>
            </a:p>
          </p:txBody>
        </p:sp>
        <p:sp>
          <p:nvSpPr>
            <p:cNvPr id="7" name="Subtitle 2"/>
            <p:cNvSpPr txBox="1">
              <a:spLocks/>
            </p:cNvSpPr>
            <p:nvPr/>
          </p:nvSpPr>
          <p:spPr>
            <a:xfrm>
              <a:off x="685800" y="3965575"/>
              <a:ext cx="6461760" cy="53340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77500" lnSpcReduction="20000"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None/>
                <a:defRPr sz="1400" kern="1200" baseline="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 pitchFamily="34" charset="0"/>
                <a:buNone/>
                <a:defRPr sz="1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 smtClean="0"/>
                <a:t>A different view of life in the United Kingdom</a:t>
              </a:r>
            </a:p>
            <a:p>
              <a:r>
                <a:rPr lang="en-US" dirty="0" smtClean="0"/>
                <a:t>by Danny Dorling and Benjamin D. Hennig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926750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Children doing well at age 11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4"/>
            <a:ext cx="3826811" cy="68335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Ratio </a:t>
            </a:r>
            <a:r>
              <a:rPr lang="en-US" dirty="0"/>
              <a:t>of numbers achieving a score greater than four to those achieving less than four in </a:t>
            </a:r>
            <a:r>
              <a:rPr lang="en-US" dirty="0" smtClean="0"/>
              <a:t>1998</a:t>
            </a:r>
            <a:endParaRPr lang="en-US" dirty="0"/>
          </a:p>
          <a:p>
            <a:r>
              <a:rPr lang="en-US" sz="1600" dirty="0"/>
              <a:t>Data source: Key Stage 2 results from </a:t>
            </a:r>
            <a:r>
              <a:rPr lang="en-US" sz="1600" dirty="0" err="1"/>
              <a:t>neighbourhood</a:t>
            </a:r>
            <a:r>
              <a:rPr lang="en-US" sz="1600" dirty="0"/>
              <a:t> statistics </a:t>
            </a:r>
            <a:r>
              <a:rPr lang="en-US" sz="1600" dirty="0" smtClean="0"/>
              <a:t>website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3.1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</p:spTree>
    <p:extLst>
      <p:ext uri="{BB962C8B-B14F-4D97-AF65-F5344CB8AC3E}">
        <p14:creationId xmlns:p14="http://schemas.microsoft.com/office/powerpoint/2010/main" val="414603227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4"/>
            <a:ext cx="3826811" cy="68335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3.2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7707" y="16967"/>
            <a:ext cx="8595895" cy="974364"/>
          </a:xfrm>
        </p:spPr>
        <p:txBody>
          <a:bodyPr/>
          <a:lstStyle/>
          <a:p>
            <a:r>
              <a:rPr lang="en-US" dirty="0"/>
              <a:t>Children achieving no </a:t>
            </a:r>
            <a:r>
              <a:rPr lang="en-US" dirty="0" smtClean="0"/>
              <a:t>qualifications</a:t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age 15/16, 1993-1999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257707" y="1146227"/>
            <a:ext cx="4314293" cy="5109087"/>
          </a:xfrm>
        </p:spPr>
        <p:txBody>
          <a:bodyPr/>
          <a:lstStyle/>
          <a:p>
            <a:r>
              <a:rPr lang="en-US" dirty="0"/>
              <a:t>The proportions of children receiving no GCSE results are </a:t>
            </a:r>
            <a:r>
              <a:rPr lang="en-US" dirty="0" smtClean="0"/>
              <a:t>shown</a:t>
            </a:r>
            <a:endParaRPr lang="en-US" dirty="0"/>
          </a:p>
          <a:p>
            <a:r>
              <a:rPr lang="en-US" sz="1600" dirty="0"/>
              <a:t>Data source: Analysis of national school league tables for Britain 1993-99</a:t>
            </a:r>
          </a:p>
        </p:txBody>
      </p:sp>
    </p:spTree>
    <p:extLst>
      <p:ext uri="{BB962C8B-B14F-4D97-AF65-F5344CB8AC3E}">
        <p14:creationId xmlns:p14="http://schemas.microsoft.com/office/powerpoint/2010/main" val="154081765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4"/>
            <a:ext cx="3826810" cy="68335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3.3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7707" y="16967"/>
            <a:ext cx="8595895" cy="974364"/>
          </a:xfrm>
        </p:spPr>
        <p:txBody>
          <a:bodyPr/>
          <a:lstStyle/>
          <a:p>
            <a:r>
              <a:rPr lang="en-US" dirty="0"/>
              <a:t>Children achieving few </a:t>
            </a:r>
            <a:r>
              <a:rPr lang="en-US" dirty="0" smtClean="0"/>
              <a:t>qualifications</a:t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age 15/16, 1993-1999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257707" y="1146227"/>
            <a:ext cx="4314293" cy="5109087"/>
          </a:xfrm>
        </p:spPr>
        <p:txBody>
          <a:bodyPr/>
          <a:lstStyle/>
          <a:p>
            <a:r>
              <a:rPr lang="en-US" dirty="0"/>
              <a:t>The proportions of children receiving less than five GCSEs at level A-G are </a:t>
            </a:r>
            <a:r>
              <a:rPr lang="en-US" dirty="0" smtClean="0"/>
              <a:t>shown</a:t>
            </a:r>
            <a:endParaRPr lang="en-US" dirty="0"/>
          </a:p>
          <a:p>
            <a:r>
              <a:rPr lang="en-US" sz="1600" dirty="0"/>
              <a:t>Data source: Analysis of national school league tables for Britain 1993-</a:t>
            </a:r>
            <a:r>
              <a:rPr lang="en-US" sz="1600" dirty="0" smtClean="0"/>
              <a:t>99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4105725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5"/>
            <a:ext cx="3826810" cy="68335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3.4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7707" y="16967"/>
            <a:ext cx="8595895" cy="974364"/>
          </a:xfrm>
        </p:spPr>
        <p:txBody>
          <a:bodyPr/>
          <a:lstStyle/>
          <a:p>
            <a:r>
              <a:rPr lang="en-US" dirty="0"/>
              <a:t>Children achieving low </a:t>
            </a:r>
            <a:r>
              <a:rPr lang="en-US" dirty="0" smtClean="0"/>
              <a:t>qualifications</a:t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age 15/16, 1993-</a:t>
            </a:r>
            <a:r>
              <a:rPr lang="en-US" dirty="0" smtClean="0"/>
              <a:t>1999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257707" y="1146227"/>
            <a:ext cx="4314293" cy="5109087"/>
          </a:xfrm>
        </p:spPr>
        <p:txBody>
          <a:bodyPr/>
          <a:lstStyle/>
          <a:p>
            <a:r>
              <a:rPr lang="en-US" dirty="0"/>
              <a:t>The proportions of all children receiving fewer than five A-C GCSE results are </a:t>
            </a:r>
            <a:r>
              <a:rPr lang="en-US" dirty="0" smtClean="0"/>
              <a:t>shown</a:t>
            </a:r>
            <a:endParaRPr lang="en-US" dirty="0"/>
          </a:p>
          <a:p>
            <a:r>
              <a:rPr lang="en-US" sz="1600" dirty="0"/>
              <a:t>Data source: Analysis of national school league tables for Britain 1993-99</a:t>
            </a:r>
          </a:p>
        </p:txBody>
      </p:sp>
    </p:spTree>
    <p:extLst>
      <p:ext uri="{BB962C8B-B14F-4D97-AF65-F5344CB8AC3E}">
        <p14:creationId xmlns:p14="http://schemas.microsoft.com/office/powerpoint/2010/main" val="315705039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657" y="142043"/>
            <a:ext cx="8784948" cy="54554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34249"/>
            <a:ext cx="8872487" cy="421299"/>
          </a:xfrm>
        </p:spPr>
        <p:txBody>
          <a:bodyPr/>
          <a:lstStyle/>
          <a:p>
            <a:r>
              <a:rPr lang="en-US" dirty="0"/>
              <a:t>Children aged 15/16 1993-99 by school type </a:t>
            </a:r>
            <a:r>
              <a:rPr lang="en-US" dirty="0" smtClean="0"/>
              <a:t>&amp; GCSEs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1600" dirty="0"/>
              <a:t>Charts are drawn in proportion to total numbers of children attending each type of school and shaded by the shares awarded particular </a:t>
            </a:r>
            <a:r>
              <a:rPr lang="en-US" sz="1600" dirty="0" smtClean="0"/>
              <a:t>grades - Data </a:t>
            </a:r>
            <a:r>
              <a:rPr lang="en-US" sz="1600" dirty="0"/>
              <a:t>source: Analysis of national school league tables for Britain 1993-</a:t>
            </a:r>
            <a:r>
              <a:rPr lang="en-US" sz="1600" dirty="0" smtClean="0"/>
              <a:t>00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3.5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</p:spTree>
    <p:extLst>
      <p:ext uri="{BB962C8B-B14F-4D97-AF65-F5344CB8AC3E}">
        <p14:creationId xmlns:p14="http://schemas.microsoft.com/office/powerpoint/2010/main" val="16373817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5"/>
            <a:ext cx="3826809" cy="68335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3.6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7707" y="16967"/>
            <a:ext cx="8595895" cy="974364"/>
          </a:xfrm>
        </p:spPr>
        <p:txBody>
          <a:bodyPr/>
          <a:lstStyle/>
          <a:p>
            <a:r>
              <a:rPr lang="en-US" dirty="0"/>
              <a:t>Children attending private </a:t>
            </a:r>
            <a:r>
              <a:rPr lang="en-US" dirty="0" smtClean="0"/>
              <a:t>schools</a:t>
            </a:r>
            <a:br>
              <a:rPr lang="en-US" dirty="0" smtClean="0"/>
            </a:br>
            <a:r>
              <a:rPr lang="en-US" dirty="0" smtClean="0"/>
              <a:t>at </a:t>
            </a:r>
            <a:r>
              <a:rPr lang="en-US" dirty="0"/>
              <a:t>age 15, 1993-1999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257707" y="1146227"/>
            <a:ext cx="4314293" cy="5109087"/>
          </a:xfrm>
        </p:spPr>
        <p:txBody>
          <a:bodyPr>
            <a:normAutofit/>
          </a:bodyPr>
          <a:lstStyle/>
          <a:p>
            <a:r>
              <a:rPr lang="en-US" sz="1600" dirty="0"/>
              <a:t>Data source: Analysis of national school league tables for Britain 1993-99</a:t>
            </a:r>
          </a:p>
        </p:txBody>
      </p:sp>
    </p:spTree>
    <p:extLst>
      <p:ext uri="{BB962C8B-B14F-4D97-AF65-F5344CB8AC3E}">
        <p14:creationId xmlns:p14="http://schemas.microsoft.com/office/powerpoint/2010/main" val="336669400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6"/>
            <a:ext cx="3826809" cy="68335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3.7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7707" y="16967"/>
            <a:ext cx="8595895" cy="974364"/>
          </a:xfrm>
        </p:spPr>
        <p:txBody>
          <a:bodyPr/>
          <a:lstStyle/>
          <a:p>
            <a:r>
              <a:rPr lang="en-US" dirty="0"/>
              <a:t>Annual decline in </a:t>
            </a:r>
            <a:r>
              <a:rPr lang="en-US" dirty="0" smtClean="0"/>
              <a:t>children</a:t>
            </a:r>
            <a:br>
              <a:rPr lang="en-US" dirty="0" smtClean="0"/>
            </a:br>
            <a:r>
              <a:rPr lang="en-US" dirty="0" smtClean="0"/>
              <a:t>given </a:t>
            </a:r>
            <a:r>
              <a:rPr lang="en-US" dirty="0"/>
              <a:t>low qualifications, 1993-1999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257707" y="1146227"/>
            <a:ext cx="4314293" cy="5109087"/>
          </a:xfrm>
        </p:spPr>
        <p:txBody>
          <a:bodyPr>
            <a:normAutofit/>
          </a:bodyPr>
          <a:lstStyle/>
          <a:p>
            <a:r>
              <a:rPr lang="en-US" dirty="0"/>
              <a:t>Average fall in the numbers receiving lower than five A-C GCSE grades at age 15/16 as a proportion of those numbers</a:t>
            </a:r>
          </a:p>
          <a:p>
            <a:r>
              <a:rPr lang="en-US" sz="1600" dirty="0" smtClean="0"/>
              <a:t>Data </a:t>
            </a:r>
            <a:r>
              <a:rPr lang="en-US" sz="1600" dirty="0"/>
              <a:t>source: Analysis of national school league tables for Britain, 1993-99</a:t>
            </a:r>
          </a:p>
        </p:txBody>
      </p:sp>
    </p:spTree>
    <p:extLst>
      <p:ext uri="{BB962C8B-B14F-4D97-AF65-F5344CB8AC3E}">
        <p14:creationId xmlns:p14="http://schemas.microsoft.com/office/powerpoint/2010/main" val="65667746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Students aged 16+ in </a:t>
            </a:r>
            <a:r>
              <a:rPr lang="en-US" dirty="0" smtClean="0"/>
              <a:t>education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6"/>
            <a:ext cx="3826808" cy="683358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Absolute counts in 2001 by </a:t>
            </a:r>
            <a:r>
              <a:rPr lang="en-US" dirty="0"/>
              <a:t>European Constituency </a:t>
            </a:r>
            <a:r>
              <a:rPr lang="en-US" dirty="0" smtClean="0"/>
              <a:t>area</a:t>
            </a:r>
          </a:p>
          <a:p>
            <a:r>
              <a:rPr lang="en-US" sz="1600" dirty="0"/>
              <a:t>Data source: Analysis of the 2001 Census Key Statistics by local </a:t>
            </a:r>
            <a:r>
              <a:rPr lang="en-US" sz="1600" dirty="0" smtClean="0"/>
              <a:t>authority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3.8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</p:spTree>
    <p:extLst>
      <p:ext uri="{BB962C8B-B14F-4D97-AF65-F5344CB8AC3E}">
        <p14:creationId xmlns:p14="http://schemas.microsoft.com/office/powerpoint/2010/main" val="118077855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graduates aged 21+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7"/>
            <a:ext cx="3826808" cy="683358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Absolute counts in 2001 by European Constituency area</a:t>
            </a:r>
          </a:p>
          <a:p>
            <a:r>
              <a:rPr lang="en-US" sz="1600" dirty="0"/>
              <a:t>Data source: Analysis of the 2001 Census Key Statistics by local </a:t>
            </a:r>
            <a:r>
              <a:rPr lang="en-US" sz="1600" dirty="0" smtClean="0"/>
              <a:t>authority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8068661" y="6581001"/>
            <a:ext cx="801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3.9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</p:spTree>
    <p:extLst>
      <p:ext uri="{BB962C8B-B14F-4D97-AF65-F5344CB8AC3E}">
        <p14:creationId xmlns:p14="http://schemas.microsoft.com/office/powerpoint/2010/main" val="63557121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1318" y="12207"/>
            <a:ext cx="3826807" cy="68335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68661" y="6581001"/>
            <a:ext cx="879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Figure 3.10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7707" y="16967"/>
            <a:ext cx="8595895" cy="974364"/>
          </a:xfrm>
        </p:spPr>
        <p:txBody>
          <a:bodyPr/>
          <a:lstStyle/>
          <a:p>
            <a:r>
              <a:rPr lang="en-US" dirty="0"/>
              <a:t>Change in area share of </a:t>
            </a:r>
            <a:r>
              <a:rPr lang="en-US" dirty="0" smtClean="0"/>
              <a:t>graduates</a:t>
            </a:r>
            <a:br>
              <a:rPr lang="en-US" dirty="0" smtClean="0"/>
            </a:br>
            <a:r>
              <a:rPr lang="en-US" dirty="0" smtClean="0"/>
              <a:t>aged </a:t>
            </a:r>
            <a:r>
              <a:rPr lang="en-US" dirty="0"/>
              <a:t>21+, 1971-2001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257707" y="1146227"/>
            <a:ext cx="4314293" cy="5109087"/>
          </a:xfrm>
        </p:spPr>
        <p:txBody>
          <a:bodyPr>
            <a:normAutofit/>
          </a:bodyPr>
          <a:lstStyle/>
          <a:p>
            <a:r>
              <a:rPr lang="en-US" dirty="0"/>
              <a:t>Figures show the 2001 share of the total graduate proportion less the 1971 </a:t>
            </a:r>
            <a:r>
              <a:rPr lang="en-US" dirty="0" smtClean="0"/>
              <a:t>share</a:t>
            </a:r>
            <a:endParaRPr lang="en-US" dirty="0"/>
          </a:p>
          <a:p>
            <a:r>
              <a:rPr lang="en-US" sz="1600" dirty="0"/>
              <a:t>Data source: Analysis of the 2001 Census Key Statistics by local authority and the 1971 Census</a:t>
            </a:r>
          </a:p>
        </p:txBody>
      </p:sp>
    </p:spTree>
    <p:extLst>
      <p:ext uri="{BB962C8B-B14F-4D97-AF65-F5344CB8AC3E}">
        <p14:creationId xmlns:p14="http://schemas.microsoft.com/office/powerpoint/2010/main" val="11682707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1700" indent="-787400">
              <a:lnSpc>
                <a:spcPct val="150000"/>
              </a:lnSpc>
            </a:pPr>
            <a:r>
              <a:rPr lang="en-US" dirty="0" smtClean="0"/>
              <a:t>•</a:t>
            </a:r>
            <a:r>
              <a:rPr lang="en-US" dirty="0"/>
              <a:t>	Most children in Britain either fail at school or are </a:t>
            </a:r>
            <a:r>
              <a:rPr lang="en-US" dirty="0" err="1"/>
              <a:t>labelled</a:t>
            </a:r>
            <a:r>
              <a:rPr lang="en-US" dirty="0"/>
              <a:t> second class at university</a:t>
            </a:r>
          </a:p>
          <a:p>
            <a:pPr marL="901700" indent="-787400">
              <a:lnSpc>
                <a:spcPct val="150000"/>
              </a:lnSpc>
            </a:pPr>
            <a:r>
              <a:rPr lang="en-US" dirty="0"/>
              <a:t>•	The type of school a child in Britain attends has a huge influence on his or her exam results</a:t>
            </a:r>
          </a:p>
          <a:p>
            <a:pPr marL="901700" indent="-787400">
              <a:lnSpc>
                <a:spcPct val="150000"/>
              </a:lnSpc>
            </a:pPr>
            <a:r>
              <a:rPr lang="en-US" dirty="0"/>
              <a:t>•	Getting high exam results is more about social sorting than about being clever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8998490" y="1371600"/>
            <a:ext cx="145510" cy="685800"/>
          </a:xfrm>
          <a:prstGeom prst="rect">
            <a:avLst/>
          </a:prstGeom>
          <a:solidFill>
            <a:srgbClr val="601B65"/>
          </a:solidFill>
          <a:ln>
            <a:solidFill>
              <a:srgbClr val="601B65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589520"/>
            <a:ext cx="25465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Education…the sorting out of children</a:t>
            </a:r>
          </a:p>
        </p:txBody>
      </p:sp>
    </p:spTree>
    <p:extLst>
      <p:ext uri="{BB962C8B-B14F-4D97-AF65-F5344CB8AC3E}">
        <p14:creationId xmlns:p14="http://schemas.microsoft.com/office/powerpoint/2010/main" val="100703709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1066</TotalTime>
  <Words>456</Words>
  <Application>Microsoft Macintosh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Adjacency</vt:lpstr>
      <vt:lpstr>Education …the sorting out of children</vt:lpstr>
      <vt:lpstr>Children doing well at age 11</vt:lpstr>
      <vt:lpstr>Children achieving no qualifications by age 15/16, 1993-1999</vt:lpstr>
      <vt:lpstr>Children achieving few qualifications by age 15/16, 1993-1999</vt:lpstr>
      <vt:lpstr>Children achieving low qualifications by age 15/16, 1993-1999</vt:lpstr>
      <vt:lpstr>Children aged 15/16 1993-99 by school type &amp; GCSEs</vt:lpstr>
      <vt:lpstr>Children attending private schools at age 15, 1993-1999</vt:lpstr>
      <vt:lpstr>Annual decline in children given low qualifications, 1993-1999</vt:lpstr>
      <vt:lpstr>Students aged 16+ in education</vt:lpstr>
      <vt:lpstr>University graduates aged 21+</vt:lpstr>
      <vt:lpstr>Change in area share of graduates aged 21+, 1971-2001</vt:lpstr>
      <vt:lpstr>Key Point Summary</vt:lpstr>
    </vt:vector>
  </TitlesOfParts>
  <Manager/>
  <Company>Sasi Research Group, University of Sheffield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Population of the UK</dc:title>
  <dc:subject/>
  <dc:creator>Danny Dorling &amp; Benjamin Hennig</dc:creator>
  <cp:keywords/>
  <dc:description/>
  <cp:lastModifiedBy>Benjamin David Hennig</cp:lastModifiedBy>
  <cp:revision>76</cp:revision>
  <dcterms:created xsi:type="dcterms:W3CDTF">2012-01-29T18:24:18Z</dcterms:created>
  <dcterms:modified xsi:type="dcterms:W3CDTF">2012-02-01T00:51:46Z</dcterms:modified>
  <cp:category/>
</cp:coreProperties>
</file>