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A"/>
    <a:srgbClr val="A3CF91"/>
    <a:srgbClr val="A3CF92"/>
    <a:srgbClr val="23522B"/>
    <a:srgbClr val="1B2A7C"/>
    <a:srgbClr val="1B4778"/>
    <a:srgbClr val="32196F"/>
    <a:srgbClr val="601B65"/>
    <a:srgbClr val="9C1D25"/>
    <a:srgbClr val="83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20" y="-3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644163"/>
            <a:ext cx="8595895" cy="5885472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644163"/>
            <a:ext cx="4314293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44163"/>
            <a:ext cx="4281602" cy="56111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25758"/>
            <a:ext cx="43142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07" y="1265520"/>
            <a:ext cx="431429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625758"/>
            <a:ext cx="428160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520"/>
            <a:ext cx="4281602" cy="497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0999"/>
            <a:ext cx="8567687" cy="545324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-1"/>
            <a:ext cx="8872487" cy="5834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1" y="5834249"/>
            <a:ext cx="8567686" cy="421299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191090"/>
            <a:ext cx="8567688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707" y="16968"/>
            <a:ext cx="8595895" cy="498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07" y="644163"/>
            <a:ext cx="8595895" cy="588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998490" y="0"/>
            <a:ext cx="145510" cy="685800"/>
          </a:xfrm>
          <a:prstGeom prst="rect">
            <a:avLst/>
          </a:prstGeom>
          <a:solidFill>
            <a:srgbClr val="6C1532"/>
          </a:solidFill>
          <a:ln>
            <a:solidFill>
              <a:srgbClr val="6C15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998490" y="1371600"/>
            <a:ext cx="145510" cy="685800"/>
          </a:xfrm>
          <a:prstGeom prst="rect">
            <a:avLst/>
          </a:prstGeom>
          <a:solidFill>
            <a:srgbClr val="601B65"/>
          </a:solidFill>
          <a:ln>
            <a:solidFill>
              <a:srgbClr val="601B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8998490" y="2057400"/>
            <a:ext cx="145510" cy="685800"/>
          </a:xfrm>
          <a:prstGeom prst="rect">
            <a:avLst/>
          </a:prstGeom>
          <a:solidFill>
            <a:srgbClr val="32196F"/>
          </a:solidFill>
          <a:ln>
            <a:solidFill>
              <a:srgbClr val="3219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998490" y="2743200"/>
            <a:ext cx="145510" cy="685800"/>
          </a:xfrm>
          <a:prstGeom prst="rect">
            <a:avLst/>
          </a:prstGeom>
          <a:solidFill>
            <a:srgbClr val="1B4778"/>
          </a:solidFill>
          <a:ln>
            <a:solidFill>
              <a:srgbClr val="1B47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8998490" y="3429000"/>
            <a:ext cx="145510" cy="685800"/>
          </a:xfrm>
          <a:prstGeom prst="rect">
            <a:avLst/>
          </a:prstGeom>
          <a:solidFill>
            <a:srgbClr val="1B2A7C"/>
          </a:solidFill>
          <a:ln>
            <a:solidFill>
              <a:srgbClr val="1B2A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8998490" y="4114800"/>
            <a:ext cx="145510" cy="685800"/>
          </a:xfrm>
          <a:prstGeom prst="rect">
            <a:avLst/>
          </a:prstGeom>
          <a:solidFill>
            <a:srgbClr val="23522B"/>
          </a:solidFill>
          <a:ln>
            <a:solidFill>
              <a:srgbClr val="2352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998490" y="4800600"/>
            <a:ext cx="145510" cy="685800"/>
          </a:xfrm>
          <a:prstGeom prst="rect">
            <a:avLst/>
          </a:prstGeom>
          <a:solidFill>
            <a:srgbClr val="A3CF91"/>
          </a:solidFill>
          <a:ln>
            <a:solidFill>
              <a:srgbClr val="A3CF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998490" y="5486400"/>
            <a:ext cx="145510" cy="685800"/>
          </a:xfrm>
          <a:prstGeom prst="rect">
            <a:avLst/>
          </a:prstGeom>
          <a:solidFill>
            <a:srgbClr val="FFFDAA"/>
          </a:solidFill>
          <a:ln>
            <a:solidFill>
              <a:srgbClr val="FFF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8998490" y="6172200"/>
            <a:ext cx="145510" cy="685800"/>
          </a:xfrm>
          <a:prstGeom prst="rect">
            <a:avLst/>
          </a:prstGeom>
          <a:solidFill>
            <a:srgbClr val="831C1A"/>
          </a:solidFill>
          <a:ln>
            <a:solidFill>
              <a:srgbClr val="831C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oter Placeholder 4"/>
          <p:cNvSpPr txBox="1">
            <a:spLocks/>
          </p:cNvSpPr>
          <p:nvPr userDrawn="1"/>
        </p:nvSpPr>
        <p:spPr>
          <a:xfrm rot="16200000">
            <a:off x="5497046" y="3356555"/>
            <a:ext cx="6858002" cy="144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Population of the UK – © 2012  Sasi Research Group, University of Sheffield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430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</a:t>
            </a:r>
            <a:br>
              <a:rPr lang="en-US" dirty="0"/>
            </a:br>
            <a:r>
              <a:rPr lang="en-US" dirty="0"/>
              <a:t>…and the suburban pied </a:t>
            </a:r>
            <a:r>
              <a:rPr lang="en-US" dirty="0" smtClean="0"/>
              <a:t>piper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2313" y="835025"/>
            <a:ext cx="7543800" cy="2593975"/>
            <a:chOff x="685800" y="1905000"/>
            <a:chExt cx="7543800" cy="259397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1905000"/>
              <a:ext cx="7543800" cy="25939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0" kern="1200" cap="all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600" dirty="0" smtClean="0"/>
                <a:t>The Population</a:t>
              </a:r>
              <a:br>
                <a:rPr lang="en-US" sz="6600" dirty="0" smtClean="0"/>
              </a:br>
              <a:r>
                <a:rPr lang="en-US" sz="6600" dirty="0" smtClean="0"/>
                <a:t>of the UK</a:t>
              </a: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85800" y="3965575"/>
              <a:ext cx="6461760" cy="533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A different view of life in the United Kingdom</a:t>
              </a:r>
            </a:p>
            <a:p>
              <a:r>
                <a:rPr lang="en-US" dirty="0" smtClean="0"/>
                <a:t>by Danny Dorling and Benjamin D. Hennig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2809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6" y="123951"/>
            <a:ext cx="7553303" cy="5710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Babies born to teenagers and university entry rates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Each point </a:t>
            </a:r>
            <a:r>
              <a:rPr lang="en-US" sz="2600" dirty="0"/>
              <a:t>is a 1999 European parliamentary constituency </a:t>
            </a:r>
            <a:r>
              <a:rPr lang="en-US" sz="2600" dirty="0" smtClean="0"/>
              <a:t>area</a:t>
            </a:r>
            <a:endParaRPr lang="en-US" sz="2600" dirty="0"/>
          </a:p>
          <a:p>
            <a:r>
              <a:rPr lang="en-US" sz="1800" dirty="0"/>
              <a:t>Data source: ONS and GRO (Scotland) websites; successful UCAS under age 21 applicants from National Statistics website and estimated for Scotland and Northern Ireland; birth records by mother's age at </a:t>
            </a:r>
            <a:r>
              <a:rPr lang="en-US" sz="1800" dirty="0" smtClean="0"/>
              <a:t>birth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12766350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974364"/>
          </a:xfrm>
        </p:spPr>
        <p:txBody>
          <a:bodyPr/>
          <a:lstStyle/>
          <a:p>
            <a:r>
              <a:rPr lang="en-US" dirty="0"/>
              <a:t>Babies born to mothers aged 35 or </a:t>
            </a:r>
            <a:r>
              <a:rPr lang="en-US" dirty="0" smtClean="0"/>
              <a:t>over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1991</a:t>
            </a:r>
            <a:r>
              <a:rPr lang="en-US" dirty="0"/>
              <a:t>-98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2" cy="6833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8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/>
          <a:lstStyle/>
          <a:p>
            <a:r>
              <a:rPr lang="en-US" dirty="0"/>
              <a:t>Counts by European Constituency area</a:t>
            </a:r>
          </a:p>
          <a:p>
            <a:r>
              <a:rPr lang="en-US" sz="1600" dirty="0"/>
              <a:t>Data source: Birth records by mother's age at birth</a:t>
            </a:r>
          </a:p>
        </p:txBody>
      </p:sp>
    </p:spTree>
    <p:extLst>
      <p:ext uri="{BB962C8B-B14F-4D97-AF65-F5344CB8AC3E}">
        <p14:creationId xmlns:p14="http://schemas.microsoft.com/office/powerpoint/2010/main" val="38345406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787400">
              <a:lnSpc>
                <a:spcPct val="150000"/>
              </a:lnSpc>
            </a:pPr>
            <a:r>
              <a:rPr lang="en-US" dirty="0" smtClean="0"/>
              <a:t>•	The </a:t>
            </a:r>
            <a:r>
              <a:rPr lang="en-US" dirty="0"/>
              <a:t>number of babies born alters over time, as does </a:t>
            </a:r>
            <a:r>
              <a:rPr lang="en-US" dirty="0" smtClean="0"/>
              <a:t>the proportion born </a:t>
            </a:r>
            <a:r>
              <a:rPr lang="en-US" dirty="0"/>
              <a:t>female/male</a:t>
            </a:r>
          </a:p>
          <a:p>
            <a:pPr marL="901700" indent="-787400">
              <a:lnSpc>
                <a:spcPct val="150000"/>
              </a:lnSpc>
            </a:pPr>
            <a:r>
              <a:rPr lang="en-US" dirty="0" smtClean="0"/>
              <a:t>•	Children </a:t>
            </a:r>
            <a:r>
              <a:rPr lang="en-US" dirty="0"/>
              <a:t>migrate in directions which are predictable in aggregate, out of city </a:t>
            </a:r>
            <a:r>
              <a:rPr lang="en-US" dirty="0" err="1"/>
              <a:t>centres</a:t>
            </a:r>
            <a:endParaRPr lang="en-US" dirty="0"/>
          </a:p>
          <a:p>
            <a:pPr marL="901700" indent="-787400">
              <a:lnSpc>
                <a:spcPct val="150000"/>
              </a:lnSpc>
            </a:pPr>
            <a:r>
              <a:rPr lang="en-US" dirty="0" smtClean="0"/>
              <a:t>•	Older </a:t>
            </a:r>
            <a:r>
              <a:rPr lang="en-US" dirty="0"/>
              <a:t>mothers in the UK are found to give birth most often in the South East of </a:t>
            </a:r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12725239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" y="1601233"/>
            <a:ext cx="8829792" cy="3655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live births in Britain, 1900-2010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Data </a:t>
            </a:r>
            <a:r>
              <a:rPr lang="en-US" sz="1600" dirty="0"/>
              <a:t>source: ONS and GRO (Scotland) </a:t>
            </a:r>
            <a:r>
              <a:rPr lang="en-US" sz="1600" dirty="0" smtClean="0"/>
              <a:t>websites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41548815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" y="1663116"/>
            <a:ext cx="8784000" cy="3575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live births that were female in Britain, 1900-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Data source: ONS and GRO (Scotland) websites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39314001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4" y="1301119"/>
            <a:ext cx="8685090" cy="3934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in the UK, cohort size and proportions, 1970-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Figures are by entry year; women born in 1982 have their three bars outlined in </a:t>
            </a:r>
            <a:r>
              <a:rPr lang="en-US" dirty="0" smtClean="0"/>
              <a:t>red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100" dirty="0"/>
              <a:t>Data source: Social Trends 32 and 41 and ONS and GRO (Scotland) </a:t>
            </a:r>
            <a:r>
              <a:rPr lang="en-US" sz="2100" dirty="0" smtClean="0"/>
              <a:t>websites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13170599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5866"/>
            <a:ext cx="8536328" cy="4259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106219"/>
            <a:ext cx="8567686" cy="421299"/>
          </a:xfrm>
        </p:spPr>
        <p:txBody>
          <a:bodyPr/>
          <a:lstStyle/>
          <a:p>
            <a:r>
              <a:rPr lang="en-US" dirty="0"/>
              <a:t>Participation in higher education by social class, 1995-</a:t>
            </a:r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799" y="5527518"/>
            <a:ext cx="8567688" cy="12731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Social class is assigned through information collected by the Youth Cohort Survey on the occupation (using Standard Occupational Classification categories) of parent or guardian with the highest income in the </a:t>
            </a:r>
            <a:r>
              <a:rPr lang="en-US" dirty="0" smtClean="0"/>
              <a:t>household - Data </a:t>
            </a:r>
            <a:r>
              <a:rPr lang="en-US" dirty="0"/>
              <a:t>source: Department for Education and Skills; Office for National Statistics; Universities and Colleges Admission Service; Social Trends 30; HEFCE Consultation paper, Supply and demand in higher education, HEFCE 01/62, </a:t>
            </a:r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12432755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7" y="16967"/>
            <a:ext cx="8595895" cy="834957"/>
          </a:xfrm>
        </p:spPr>
        <p:txBody>
          <a:bodyPr/>
          <a:lstStyle/>
          <a:p>
            <a:r>
              <a:rPr lang="en-US" dirty="0"/>
              <a:t>Where 18 year olds moved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and where they left)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3"/>
            <a:ext cx="3826812" cy="6833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7707" y="1146227"/>
            <a:ext cx="4314293" cy="5109087"/>
          </a:xfrm>
        </p:spPr>
        <p:txBody>
          <a:bodyPr/>
          <a:lstStyle/>
          <a:p>
            <a:r>
              <a:rPr lang="en-US" dirty="0"/>
              <a:t>Net number since birth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Counts </a:t>
            </a:r>
            <a:r>
              <a:rPr lang="en-US" dirty="0"/>
              <a:t>by European Constituency area</a:t>
            </a:r>
          </a:p>
          <a:p>
            <a:r>
              <a:rPr lang="en-US" sz="1600" dirty="0" smtClean="0"/>
              <a:t>Data </a:t>
            </a:r>
            <a:r>
              <a:rPr lang="en-US" sz="1600" dirty="0"/>
              <a:t>source: Estimated from school rolls of 15 year olds in 1997 less the count of babies in the 1981 Census</a:t>
            </a:r>
          </a:p>
        </p:txBody>
      </p:sp>
    </p:spTree>
    <p:extLst>
      <p:ext uri="{BB962C8B-B14F-4D97-AF65-F5344CB8AC3E}">
        <p14:creationId xmlns:p14="http://schemas.microsoft.com/office/powerpoint/2010/main" val="35758383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2" y="60971"/>
            <a:ext cx="8718553" cy="5231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migration to age 18 (1982-2000) by GCSEs at age 15/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Each point is a 1999 European parliamentary constituency in </a:t>
            </a:r>
            <a:r>
              <a:rPr lang="en-US" sz="2900" dirty="0" smtClean="0"/>
              <a:t>Britain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dirty="0"/>
              <a:t>Data source: 1981, 1991 and 2001 Censuses, Analysis of national school league tables for Britain 1993-</a:t>
            </a:r>
            <a:r>
              <a:rPr lang="en-US" dirty="0" smtClean="0"/>
              <a:t>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7965367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In-migration of children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2" cy="6833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as a proportion of out-</a:t>
            </a:r>
            <a:r>
              <a:rPr lang="en-US" dirty="0" smtClean="0"/>
              <a:t>migration</a:t>
            </a:r>
            <a:endParaRPr lang="en-US" dirty="0"/>
          </a:p>
          <a:p>
            <a:r>
              <a:rPr lang="en-US" sz="1600" dirty="0"/>
              <a:t>Data source: 1991 Census special migration statistics children aged 1-</a:t>
            </a:r>
            <a:r>
              <a:rPr lang="en-US" sz="1600" dirty="0" smtClean="0"/>
              <a:t>15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27510869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Babies born to teenagers, 1991-</a:t>
            </a:r>
            <a:r>
              <a:rPr lang="en-US" dirty="0" smtClean="0"/>
              <a:t>98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8" y="12204"/>
            <a:ext cx="3826812" cy="6833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Counts </a:t>
            </a:r>
            <a:r>
              <a:rPr lang="en-US" dirty="0"/>
              <a:t>by European  Constituency area</a:t>
            </a:r>
          </a:p>
          <a:p>
            <a:r>
              <a:rPr lang="en-US" sz="1600" dirty="0"/>
              <a:t>Data source: Birth records by mother's age at </a:t>
            </a:r>
            <a:r>
              <a:rPr lang="en-US" sz="1600" dirty="0" smtClean="0"/>
              <a:t>birth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068661" y="6581001"/>
            <a:ext cx="803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Figure 2.8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490" y="685800"/>
            <a:ext cx="145510" cy="685800"/>
          </a:xfrm>
          <a:prstGeom prst="rect">
            <a:avLst/>
          </a:prstGeom>
          <a:solidFill>
            <a:srgbClr val="59165E"/>
          </a:solidFill>
          <a:ln>
            <a:solidFill>
              <a:srgbClr val="59165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81001"/>
            <a:ext cx="237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Birth…and the suburban pied piper</a:t>
            </a:r>
          </a:p>
        </p:txBody>
      </p:sp>
    </p:spTree>
    <p:extLst>
      <p:ext uri="{BB962C8B-B14F-4D97-AF65-F5344CB8AC3E}">
        <p14:creationId xmlns:p14="http://schemas.microsoft.com/office/powerpoint/2010/main" val="18098432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1065</TotalTime>
  <Words>482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Birth …and the suburban pied piper</vt:lpstr>
      <vt:lpstr>Number of live births in Britain, 1900-2010</vt:lpstr>
      <vt:lpstr>Proportion of live births that were female in Britain, 1900-2010</vt:lpstr>
      <vt:lpstr>Students in the UK, cohort size and proportions, 1970-2008</vt:lpstr>
      <vt:lpstr>Participation in higher education by social class, 1995-1998</vt:lpstr>
      <vt:lpstr>Where 18 year olds moved to (and where they left)</vt:lpstr>
      <vt:lpstr>Net migration to age 18 (1982-2000) by GCSEs at age 15/16</vt:lpstr>
      <vt:lpstr>In-migration of children</vt:lpstr>
      <vt:lpstr>Babies born to teenagers, 1991-98</vt:lpstr>
      <vt:lpstr>Babies born to teenagers and university entry rates </vt:lpstr>
      <vt:lpstr>Babies born to mothers aged 35 or over 1991-98</vt:lpstr>
      <vt:lpstr>Key Point Summary</vt:lpstr>
    </vt:vector>
  </TitlesOfParts>
  <Manager/>
  <Company>Sasi Research Group, University of Sheffield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Population of the UK</dc:title>
  <dc:subject/>
  <dc:creator>Danny Dorling &amp; Benjamin Hennig</dc:creator>
  <cp:keywords/>
  <dc:description/>
  <cp:lastModifiedBy>Benjamin David Hennig</cp:lastModifiedBy>
  <cp:revision>75</cp:revision>
  <dcterms:created xsi:type="dcterms:W3CDTF">2012-01-29T18:24:18Z</dcterms:created>
  <dcterms:modified xsi:type="dcterms:W3CDTF">2012-02-01T00:50:56Z</dcterms:modified>
  <cp:category/>
</cp:coreProperties>
</file>